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48" r:id="rId2"/>
    <p:sldMasterId id="2147483658" r:id="rId3"/>
    <p:sldMasterId id="2147483688" r:id="rId4"/>
  </p:sldMasterIdLst>
  <p:notesMasterIdLst>
    <p:notesMasterId r:id="rId14"/>
  </p:notesMasterIdLst>
  <p:handoutMasterIdLst>
    <p:handoutMasterId r:id="rId15"/>
  </p:handoutMasterIdLst>
  <p:sldIdLst>
    <p:sldId id="769" r:id="rId5"/>
    <p:sldId id="2445" r:id="rId6"/>
    <p:sldId id="259" r:id="rId7"/>
    <p:sldId id="2687" r:id="rId8"/>
    <p:sldId id="2797" r:id="rId9"/>
    <p:sldId id="271" r:id="rId10"/>
    <p:sldId id="272" r:id="rId11"/>
    <p:sldId id="2798" r:id="rId12"/>
    <p:sldId id="268" r:id="rId1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2FDF61-80CD-4922-9CF3-DBD12F48EA7C}">
          <p14:sldIdLst>
            <p14:sldId id="769"/>
            <p14:sldId id="2445"/>
            <p14:sldId id="259"/>
            <p14:sldId id="2687"/>
            <p14:sldId id="2797"/>
            <p14:sldId id="271"/>
            <p14:sldId id="272"/>
            <p14:sldId id="2798"/>
            <p14:sldId id="268"/>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ograsso" initials="TL" lastIdx="5" clrIdx="0">
    <p:extLst>
      <p:ext uri="{19B8F6BF-5375-455C-9EA6-DF929625EA0E}">
        <p15:presenceInfo xmlns:p15="http://schemas.microsoft.com/office/powerpoint/2012/main" userId="36ed370c8b6c5214" providerId="Windows Live"/>
      </p:ext>
    </p:extLst>
  </p:cmAuthor>
  <p:cmAuthor id="2" name="Lograsso, Thomas A [A LAB]" initials="LTA[L" lastIdx="2" clrIdx="1">
    <p:extLst>
      <p:ext uri="{19B8F6BF-5375-455C-9EA6-DF929625EA0E}">
        <p15:presenceInfo xmlns:p15="http://schemas.microsoft.com/office/powerpoint/2012/main" userId="S::lograsso@iastate.edu::d221ecfc-3071-4b18-80c2-ae24c23a03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4C"/>
    <a:srgbClr val="595959"/>
    <a:srgbClr val="9D948E"/>
    <a:srgbClr val="ED7D31"/>
    <a:srgbClr val="5B9BD5"/>
    <a:srgbClr val="0066FF"/>
    <a:srgbClr val="A5A5A5"/>
    <a:srgbClr val="FFC000"/>
    <a:srgbClr val="FCE7BE"/>
    <a:srgbClr val="079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89" autoAdjust="0"/>
    <p:restoredTop sz="74427" autoAdjust="0"/>
  </p:normalViewPr>
  <p:slideViewPr>
    <p:cSldViewPr snapToGrid="0">
      <p:cViewPr varScale="1">
        <p:scale>
          <a:sx n="53" d="100"/>
          <a:sy n="53" d="100"/>
        </p:scale>
        <p:origin x="804" y="78"/>
      </p:cViewPr>
      <p:guideLst>
        <p:guide orient="horz" pos="2136"/>
        <p:guide pos="3840"/>
      </p:guideLst>
    </p:cSldViewPr>
  </p:slideViewPr>
  <p:notesTextViewPr>
    <p:cViewPr>
      <p:scale>
        <a:sx n="3" d="2"/>
        <a:sy n="3" d="2"/>
      </p:scale>
      <p:origin x="0" y="0"/>
    </p:cViewPr>
  </p:notesTextViewPr>
  <p:sorterViewPr>
    <p:cViewPr>
      <p:scale>
        <a:sx n="90" d="100"/>
        <a:sy n="90" d="100"/>
      </p:scale>
      <p:origin x="0" y="-168"/>
    </p:cViewPr>
  </p:sorterViewPr>
  <p:notesViewPr>
    <p:cSldViewPr snapToGrid="0">
      <p:cViewPr varScale="1">
        <p:scale>
          <a:sx n="65" d="100"/>
          <a:sy n="65" d="100"/>
        </p:scale>
        <p:origin x="32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BE9646-AF04-4552-9201-4749E6AB9BA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FCB380-665B-4D20-822C-4EE0D0D5053A}"/>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62E2D4BE-BA33-4D34-B5B1-78C5960BC0BE}" type="datetimeFigureOut">
              <a:rPr lang="en-US" smtClean="0"/>
              <a:t>11/3/2022</a:t>
            </a:fld>
            <a:endParaRPr lang="en-US"/>
          </a:p>
        </p:txBody>
      </p:sp>
      <p:sp>
        <p:nvSpPr>
          <p:cNvPr id="4" name="Footer Placeholder 3">
            <a:extLst>
              <a:ext uri="{FF2B5EF4-FFF2-40B4-BE49-F238E27FC236}">
                <a16:creationId xmlns:a16="http://schemas.microsoft.com/office/drawing/2014/main" id="{C1D97BB3-B8B1-4D39-9C45-1DC46716A372}"/>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5E80BF-FCF7-4B0F-8DF0-0C5DF66522A4}"/>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81B352F-B8E3-4765-BCB7-28E4FA597959}" type="slidenum">
              <a:rPr lang="en-US" smtClean="0"/>
              <a:t>‹#›</a:t>
            </a:fld>
            <a:endParaRPr lang="en-US"/>
          </a:p>
        </p:txBody>
      </p:sp>
    </p:spTree>
    <p:extLst>
      <p:ext uri="{BB962C8B-B14F-4D97-AF65-F5344CB8AC3E}">
        <p14:creationId xmlns:p14="http://schemas.microsoft.com/office/powerpoint/2010/main" val="1197077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5EE2DA99-BEBE-48F5-8F4A-835D60CBA160}" type="datetimeFigureOut">
              <a:rPr lang="en-US" smtClean="0"/>
              <a:t>11/3/2022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CA6AD75D-6D33-4CCB-8B54-6861B0501413}" type="slidenum">
              <a:rPr lang="en-US" smtClean="0"/>
              <a:t>‹#›</a:t>
            </a:fld>
            <a:endParaRPr lang="en-US"/>
          </a:p>
        </p:txBody>
      </p:sp>
    </p:spTree>
    <p:extLst>
      <p:ext uri="{BB962C8B-B14F-4D97-AF65-F5344CB8AC3E}">
        <p14:creationId xmlns:p14="http://schemas.microsoft.com/office/powerpoint/2010/main" val="398041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dirty="0"/>
              <a:t>Once again welcome to the Annual Meeting. </a:t>
            </a:r>
          </a:p>
          <a:p>
            <a:pPr marL="0" lvl="1" indent="0">
              <a:buNone/>
            </a:pPr>
            <a:endParaRPr lang="en-US" dirty="0"/>
          </a:p>
          <a:p>
            <a:pPr marL="0" lvl="1" indent="0">
              <a:buNone/>
            </a:pPr>
            <a:r>
              <a:rPr lang="en-US" dirty="0"/>
              <a:t>CMI is </a:t>
            </a:r>
            <a:r>
              <a:rPr lang="en-US" altLang="en-US" sz="1100" b="1" dirty="0">
                <a:latin typeface="+mn-lt"/>
              </a:rPr>
              <a:t>DOE’s Energy Innovation Hub with a mission to </a:t>
            </a:r>
            <a:r>
              <a:rPr lang="en-US" sz="1200" dirty="0">
                <a:solidFill>
                  <a:srgbClr val="606060"/>
                </a:solidFill>
                <a:effectLst/>
                <a:latin typeface="+mn-lt"/>
                <a:ea typeface="Calibri" panose="020F0502020204030204" pitchFamily="34" charset="0"/>
              </a:rPr>
              <a:t>accelerate innovative scientific and technological solutions to develop resilient and secure supply chains for rare-earth metals and other materials critical to the success of clean energy technologies. </a:t>
            </a:r>
            <a:r>
              <a:rPr lang="en-US" sz="1800" kern="1200" dirty="0">
                <a:solidFill>
                  <a:srgbClr val="000000"/>
                </a:solidFill>
                <a:effectLst/>
                <a:latin typeface="Calibri" panose="020F0502020204030204" pitchFamily="34" charset="0"/>
                <a:ea typeface="+mn-ea"/>
                <a:cs typeface="+mn-cs"/>
              </a:rPr>
              <a:t>CMI has begun its 9</a:t>
            </a:r>
            <a:r>
              <a:rPr lang="en-US" sz="1800" kern="1200" baseline="30000" dirty="0">
                <a:solidFill>
                  <a:srgbClr val="000000"/>
                </a:solidFill>
                <a:effectLst/>
                <a:latin typeface="Calibri" panose="020F0502020204030204" pitchFamily="34" charset="0"/>
                <a:ea typeface="+mn-ea"/>
                <a:cs typeface="+mn-cs"/>
              </a:rPr>
              <a:t>th</a:t>
            </a:r>
            <a:r>
              <a:rPr lang="en-US" sz="1800" kern="1200" dirty="0">
                <a:solidFill>
                  <a:srgbClr val="000000"/>
                </a:solidFill>
                <a:effectLst/>
                <a:latin typeface="Calibri" panose="020F0502020204030204" pitchFamily="34" charset="0"/>
                <a:ea typeface="+mn-ea"/>
                <a:cs typeface="+mn-cs"/>
              </a:rPr>
              <a:t> year of operation as a public-private consortium, led by the Ames Laboratory along with 3 other national labs, 12 Universities and 27 private sector team members. </a:t>
            </a:r>
            <a:endParaRPr lang="en-US" sz="1200" dirty="0">
              <a:solidFill>
                <a:srgbClr val="606060"/>
              </a:solidFill>
              <a:effectLst/>
              <a:latin typeface="+mn-lt"/>
              <a:ea typeface="Calibri" panose="020F0502020204030204" pitchFamily="34" charset="0"/>
            </a:endParaRPr>
          </a:p>
          <a:p>
            <a:pPr marL="0" lvl="1" indent="0">
              <a:buNone/>
            </a:pPr>
            <a:endParaRPr lang="en-US" altLang="en-US" sz="1400" dirty="0">
              <a:latin typeface="+mn-lt"/>
            </a:endParaRPr>
          </a:p>
          <a:p>
            <a:r>
              <a:rPr lang="en-US" dirty="0"/>
              <a:t>In this opening talk, I will describe how our transformative </a:t>
            </a:r>
            <a:r>
              <a:rPr lang="en-US" b="0" i="0" dirty="0">
                <a:solidFill>
                  <a:srgbClr val="222222"/>
                </a:solidFill>
                <a:effectLst/>
                <a:latin typeface="Arial" panose="020B0604020202020204" pitchFamily="34" charset="0"/>
              </a:rPr>
              <a:t>early-stage </a:t>
            </a:r>
            <a:r>
              <a:rPr lang="en-US" dirty="0"/>
              <a:t>R&amp;D has impacted supply chains in both the permanent magnet and Li-ion Battery market segments.  </a:t>
            </a:r>
            <a:r>
              <a:rPr lang="en-US" b="0" i="0" dirty="0">
                <a:solidFill>
                  <a:srgbClr val="222222"/>
                </a:solidFill>
                <a:effectLst/>
                <a:latin typeface="Arial" panose="020B0604020202020204" pitchFamily="34" charset="0"/>
              </a:rPr>
              <a:t>I hope to show you how the research and innovations we work on are being  matured and scaled through our private sector partners to deploy technology in the field and on the factory floor.  Following my introduction, we will have three invited presentations focused on DOE new initiatives earth shot, a presentation on efforts by our neighbor Canada on their programming around critical minerals and our last plenary on the efforts of our sister energy innovation hub, the joint center for energy storage research. Later today each of our focus areas will present their activities providing an overview of their FA objectives, achievements for the past year and plans for the future.</a:t>
            </a:r>
          </a:p>
          <a:p>
            <a:endParaRPr lang="en-US" dirty="0"/>
          </a:p>
          <a:p>
            <a:pPr marL="0" lvl="1" indent="0">
              <a:buNone/>
            </a:pPr>
            <a:r>
              <a:rPr lang="en-US" altLang="en-US" sz="1100" b="1" dirty="0">
                <a:latin typeface="+mn-lt"/>
              </a:rPr>
              <a:t>DOE’s Energy Innovation Hub with a mission to</a:t>
            </a:r>
          </a:p>
          <a:p>
            <a:pPr marL="0" lvl="1" indent="0">
              <a:buNone/>
            </a:pPr>
            <a:endParaRPr lang="en-US" altLang="en-US" sz="800" b="1" dirty="0">
              <a:latin typeface="+mn-lt"/>
            </a:endParaRPr>
          </a:p>
          <a:p>
            <a:pPr marL="0" lvl="1" indent="0">
              <a:buNone/>
            </a:pPr>
            <a:r>
              <a:rPr lang="en-US" sz="1200" dirty="0">
                <a:solidFill>
                  <a:srgbClr val="606060"/>
                </a:solidFill>
                <a:effectLst/>
                <a:latin typeface="+mn-lt"/>
                <a:ea typeface="Calibri" panose="020F0502020204030204" pitchFamily="34" charset="0"/>
              </a:rPr>
              <a:t>accelerate innovative scientific and technological solutions to develop resilient and secure supply chains for rare-earth metals and other materials critical to the success of clean energy technologies.</a:t>
            </a:r>
            <a:endParaRPr lang="en-US" altLang="en-US" sz="1400" dirty="0">
              <a:latin typeface="+mn-lt"/>
            </a:endParaRPr>
          </a:p>
          <a:p>
            <a:endParaRPr lang="en-US" dirty="0"/>
          </a:p>
          <a:p>
            <a:r>
              <a:rPr lang="en-US" dirty="0"/>
              <a:t>In this presentation, I will provide a brief description of the increased importance of critical materials as a part of the national agenda, followed by selected examples of how CMI R&amp;D as resulted in innovative solutions that are being deployed by our private sector team members.  I will then cover more generally the priority directions for critical materials research associated with establishing robust and resilient supply chains and how CMI research will assesses and address those challenges along the entire value chain of materials that are essential for clean energy technologies.</a:t>
            </a:r>
          </a:p>
        </p:txBody>
      </p:sp>
      <p:sp>
        <p:nvSpPr>
          <p:cNvPr id="4" name="Slide Number Placeholder 3"/>
          <p:cNvSpPr>
            <a:spLocks noGrp="1"/>
          </p:cNvSpPr>
          <p:nvPr>
            <p:ph type="sldNum" sz="quarter" idx="5"/>
          </p:nvPr>
        </p:nvSpPr>
        <p:spPr/>
        <p:txBody>
          <a:bodyPr/>
          <a:lstStyle/>
          <a:p>
            <a:fld id="{CA6AD75D-6D33-4CCB-8B54-6861B0501413}" type="slidenum">
              <a:rPr lang="en-US" smtClean="0"/>
              <a:t>1</a:t>
            </a:fld>
            <a:endParaRPr lang="en-US"/>
          </a:p>
        </p:txBody>
      </p:sp>
    </p:spTree>
    <p:extLst>
      <p:ext uri="{BB962C8B-B14F-4D97-AF65-F5344CB8AC3E}">
        <p14:creationId xmlns:p14="http://schemas.microsoft.com/office/powerpoint/2010/main" val="61477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recent report on the critical materials for the Clean Energy transition, the International Energy Agency examined the minerals required for selected clean energy technologies. In the upper portion the material needs for conversion to electric vehicles from ICE are compared. Not only are there a larger materials set needed to manufacture an electrical vehicle but those materials are needed in greater quantities.  I realize the image may be difficult to read but I will expand on this point in the slide.</a:t>
            </a:r>
          </a:p>
          <a:p>
            <a:endParaRPr lang="en-US" dirty="0"/>
          </a:p>
          <a:p>
            <a:r>
              <a:rPr lang="en-US" dirty="0"/>
              <a:t>The same trends are present for electrical generation. Comparing wind generation to wind and solar to thermal generation, a greater variety of materials and in more quantities. </a:t>
            </a:r>
          </a:p>
          <a:p>
            <a:endParaRPr lang="en-US" dirty="0"/>
          </a:p>
          <a:p>
            <a:r>
              <a:rPr lang="en-US" dirty="0"/>
              <a:t>What we can conclude from these assessment is that the transition to a clean energy economy will be much more material intensive.  </a:t>
            </a:r>
          </a:p>
          <a:p>
            <a:endParaRPr lang="en-US" dirty="0"/>
          </a:p>
          <a:p>
            <a:r>
              <a:rPr lang="en-US" dirty="0"/>
              <a:t>In other words the transition to a clean energy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AD75D-6D33-4CCB-8B54-6861B0501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3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AD75D-6D33-4CCB-8B54-6861B0501413}" type="slidenum">
              <a:rPr lang="en-US" smtClean="0"/>
              <a:t>3</a:t>
            </a:fld>
            <a:endParaRPr lang="en-US"/>
          </a:p>
        </p:txBody>
      </p:sp>
    </p:spTree>
    <p:extLst>
      <p:ext uri="{BB962C8B-B14F-4D97-AF65-F5344CB8AC3E}">
        <p14:creationId xmlns:p14="http://schemas.microsoft.com/office/powerpoint/2010/main" val="222841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AD75D-6D33-4CCB-8B54-6861B0501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15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approached year 9 and looking forward to year 10, our emphasis clearly set on translating our technology from lab demonstration scale into demonstrations and pilot scale activities. During the past year there has been a great deal of interest in CMI technology from the private sector. </a:t>
            </a:r>
          </a:p>
          <a:p>
            <a:endParaRPr lang="en-US" dirty="0"/>
          </a:p>
          <a:p>
            <a:r>
              <a:rPr lang="en-US" dirty="0"/>
              <a:t>On this slide and the next I just want to list a few of the significant developments on moving CMI technology forward to a scale ready state. Please remember that CMI scope is early-stage TRL 2-4 research but we work very closely with our private sector partners to ensure a maturation path toward commercialization. In many cases, the work listed in these two slides have benefited from follow-on funding to further mature the technology. In total, CMI technologies have attracted over $22M from a variety of sponsors including SBIR, ARPA-E, TCF and private investments.</a:t>
            </a:r>
          </a:p>
          <a:p>
            <a:endParaRPr lang="en-US" dirty="0"/>
          </a:p>
          <a:p>
            <a:r>
              <a:rPr lang="en-US" dirty="0"/>
              <a:t>In the rare earth magnet supply chain Marshallton Laboratories is working on scaling a new DGA molecule that has greater separation factors than commercially available chemicals. If proven at scale, in the number of separation stages needed would be significantly reduced, resulting in less chemical and water usage and lower capex and </a:t>
            </a:r>
            <a:r>
              <a:rPr lang="en-US" dirty="0" err="1"/>
              <a:t>opex</a:t>
            </a:r>
            <a:r>
              <a:rPr lang="en-US" dirty="0"/>
              <a:t> costs. </a:t>
            </a:r>
          </a:p>
          <a:p>
            <a:endParaRPr lang="en-US" dirty="0"/>
          </a:p>
          <a:p>
            <a:r>
              <a:rPr lang="en-US" dirty="0"/>
              <a:t>Next CMI is supporting several projects to reduce the energy intensity of RE metal production through lower temperature processes. Additionally some of our teams are evaluating the possibilities of creating magnet alloy precursors directly from the salts, eliminating an alloying unit operation.</a:t>
            </a:r>
          </a:p>
          <a:p>
            <a:endParaRPr lang="en-US" dirty="0"/>
          </a:p>
          <a:p>
            <a:r>
              <a:rPr lang="en-US" dirty="0"/>
              <a:t>CMI low Nd magnet formulation is currently being evaluated by Western Digital for inclusion in their Hard drives. I believe David Parker will be providing additional details in his talk tomorrow.</a:t>
            </a:r>
          </a:p>
          <a:p>
            <a:endParaRPr lang="en-US" dirty="0"/>
          </a:p>
          <a:p>
            <a:r>
              <a:rPr lang="en-US" dirty="0"/>
              <a:t>Finally working with our team member, TD-</a:t>
            </a:r>
            <a:r>
              <a:rPr lang="en-US" dirty="0" err="1"/>
              <a:t>Vib</a:t>
            </a:r>
            <a:r>
              <a:rPr lang="en-US" dirty="0"/>
              <a:t> is commercializing acid-free dissolution for the recovery of RE elements from waste magnet streams. Their pilot-scale operations should be on-line at the end of summer.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AD75D-6D33-4CCB-8B54-6861B0501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91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6BD28-818F-4D8E-AF9A-15EA7D7C6FCF}" type="slidenum">
              <a:rPr lang="en-US" smtClean="0"/>
              <a:t>9</a:t>
            </a:fld>
            <a:endParaRPr lang="en-US"/>
          </a:p>
        </p:txBody>
      </p:sp>
    </p:spTree>
    <p:extLst>
      <p:ext uri="{BB962C8B-B14F-4D97-AF65-F5344CB8AC3E}">
        <p14:creationId xmlns:p14="http://schemas.microsoft.com/office/powerpoint/2010/main" val="8575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152" y="2869207"/>
            <a:ext cx="12006127" cy="745103"/>
          </a:xfrm>
        </p:spPr>
        <p:txBody>
          <a:bodyPr anchor="b">
            <a:noAutofit/>
          </a:bodyPr>
          <a:lstStyle>
            <a:lvl1pPr algn="ctr">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9152" y="3868100"/>
            <a:ext cx="12006126" cy="523567"/>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7679642E-1105-4519-AAB5-725171154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78" y="5387247"/>
            <a:ext cx="12000075" cy="1404651"/>
          </a:xfrm>
          <a:prstGeom prst="rect">
            <a:avLst/>
          </a:prstGeom>
        </p:spPr>
      </p:pic>
      <p:pic>
        <p:nvPicPr>
          <p:cNvPr id="6" name="Picture 5">
            <a:extLst>
              <a:ext uri="{FF2B5EF4-FFF2-40B4-BE49-F238E27FC236}">
                <a16:creationId xmlns:a16="http://schemas.microsoft.com/office/drawing/2014/main" id="{8A7696AF-4549-4B80-9CF8-5334CEB218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319" y="153253"/>
            <a:ext cx="2973361" cy="1829760"/>
          </a:xfrm>
          <a:prstGeom prst="rect">
            <a:avLst/>
          </a:prstGeom>
        </p:spPr>
      </p:pic>
    </p:spTree>
    <p:extLst>
      <p:ext uri="{BB962C8B-B14F-4D97-AF65-F5344CB8AC3E}">
        <p14:creationId xmlns:p14="http://schemas.microsoft.com/office/powerpoint/2010/main" val="147780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756" y="0"/>
            <a:ext cx="11646569" cy="782198"/>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288757" y="1253331"/>
            <a:ext cx="11646569" cy="47178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12"/>
          </p:nvPr>
        </p:nvSpPr>
        <p:spPr>
          <a:xfrm>
            <a:off x="11502189" y="6356350"/>
            <a:ext cx="433136" cy="365125"/>
          </a:xfrm>
        </p:spPr>
        <p:txBody>
          <a:bodyPr/>
          <a:lstStyle>
            <a:lvl1pPr>
              <a:defRPr>
                <a:latin typeface="Segoe UI" panose="020B0502040204020203" pitchFamily="34" charset="0"/>
                <a:cs typeface="Segoe UI" panose="020B0502040204020203" pitchFamily="34" charset="0"/>
              </a:defRPr>
            </a:lvl1pPr>
          </a:lstStyle>
          <a:p>
            <a:fld id="{A7DFE617-3CCE-42C4-B294-752663588AE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75" y="6054102"/>
            <a:ext cx="3341077" cy="803898"/>
          </a:xfrm>
          <a:prstGeom prst="rect">
            <a:avLst/>
          </a:prstGeom>
        </p:spPr>
      </p:pic>
    </p:spTree>
    <p:extLst>
      <p:ext uri="{BB962C8B-B14F-4D97-AF65-F5344CB8AC3E}">
        <p14:creationId xmlns:p14="http://schemas.microsoft.com/office/powerpoint/2010/main" val="49572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588-2B1D-4F80-A932-2B161C61EC3F}"/>
              </a:ext>
            </a:extLst>
          </p:cNvPr>
          <p:cNvSpPr>
            <a:spLocks noGrp="1"/>
          </p:cNvSpPr>
          <p:nvPr>
            <p:ph type="title" hasCustomPrompt="1"/>
          </p:nvPr>
        </p:nvSpPr>
        <p:spPr/>
        <p:txBody>
          <a:bodyPr/>
          <a:lstStyle>
            <a:lvl1pPr>
              <a:defRPr/>
            </a:lvl1pPr>
          </a:lstStyle>
          <a:p>
            <a:r>
              <a:rPr lang="en-US" dirty="0"/>
              <a:t>Click to edit slide</a:t>
            </a:r>
          </a:p>
        </p:txBody>
      </p:sp>
      <p:sp>
        <p:nvSpPr>
          <p:cNvPr id="5" name="Slide Number Placeholder 4">
            <a:extLst>
              <a:ext uri="{FF2B5EF4-FFF2-40B4-BE49-F238E27FC236}">
                <a16:creationId xmlns:a16="http://schemas.microsoft.com/office/drawing/2014/main" id="{80AC8D34-8997-40A3-8D16-DFEC327C0EB0}"/>
              </a:ext>
            </a:extLst>
          </p:cNvPr>
          <p:cNvSpPr>
            <a:spLocks noGrp="1"/>
          </p:cNvSpPr>
          <p:nvPr>
            <p:ph type="sldNum" sz="quarter" idx="12"/>
          </p:nvPr>
        </p:nvSpPr>
        <p:spPr/>
        <p:txBody>
          <a:bodyPr/>
          <a:lstStyle/>
          <a:p>
            <a:fld id="{A7DFE617-3CCE-42C4-B294-752663588AED}" type="slidenum">
              <a:rPr lang="en-US" smtClean="0"/>
              <a:pPr/>
              <a:t>‹#›</a:t>
            </a:fld>
            <a:endParaRPr lang="en-US"/>
          </a:p>
        </p:txBody>
      </p:sp>
      <p:sp>
        <p:nvSpPr>
          <p:cNvPr id="6" name="Text Placeholder 2">
            <a:extLst>
              <a:ext uri="{FF2B5EF4-FFF2-40B4-BE49-F238E27FC236}">
                <a16:creationId xmlns:a16="http://schemas.microsoft.com/office/drawing/2014/main" id="{881CBF19-1D3B-4585-B4B4-959D4682A5C4}"/>
              </a:ext>
            </a:extLst>
          </p:cNvPr>
          <p:cNvSpPr>
            <a:spLocks noGrp="1"/>
          </p:cNvSpPr>
          <p:nvPr>
            <p:ph idx="1" hasCustomPrompt="1"/>
          </p:nvPr>
        </p:nvSpPr>
        <p:spPr>
          <a:xfrm>
            <a:off x="165542" y="1057610"/>
            <a:ext cx="11781814" cy="5108327"/>
          </a:xfrm>
          <a:prstGeom prst="rect">
            <a:avLst/>
          </a:prstGeom>
        </p:spPr>
        <p:txBody>
          <a:bodyPr vert="horz" lIns="91440" tIns="45720" rIns="91440" bIns="45720" rtlCol="0">
            <a:normAutofit/>
          </a:bodyPr>
          <a:lstStyle>
            <a:lvl1pPr>
              <a:defRPr/>
            </a:lvl1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A78C6D8-E773-4CA9-AC5A-37F43F7EE6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5943600"/>
            <a:ext cx="3800338" cy="914400"/>
          </a:xfrm>
          <a:prstGeom prst="rect">
            <a:avLst/>
          </a:prstGeom>
        </p:spPr>
      </p:pic>
    </p:spTree>
    <p:extLst>
      <p:ext uri="{BB962C8B-B14F-4D97-AF65-F5344CB8AC3E}">
        <p14:creationId xmlns:p14="http://schemas.microsoft.com/office/powerpoint/2010/main" val="102266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588-2B1D-4F80-A932-2B161C61EC3F}"/>
              </a:ext>
            </a:extLst>
          </p:cNvPr>
          <p:cNvSpPr>
            <a:spLocks noGrp="1"/>
          </p:cNvSpPr>
          <p:nvPr>
            <p:ph type="title" hasCustomPrompt="1"/>
          </p:nvPr>
        </p:nvSpPr>
        <p:spPr/>
        <p:txBody>
          <a:bodyPr/>
          <a:lstStyle>
            <a:lvl1pPr>
              <a:defRPr/>
            </a:lvl1pPr>
          </a:lstStyle>
          <a:p>
            <a:r>
              <a:rPr lang="en-US" dirty="0"/>
              <a:t>Click to edit slide</a:t>
            </a:r>
          </a:p>
        </p:txBody>
      </p:sp>
      <p:sp>
        <p:nvSpPr>
          <p:cNvPr id="6" name="Text Placeholder 2">
            <a:extLst>
              <a:ext uri="{FF2B5EF4-FFF2-40B4-BE49-F238E27FC236}">
                <a16:creationId xmlns:a16="http://schemas.microsoft.com/office/drawing/2014/main" id="{881CBF19-1D3B-4585-B4B4-959D4682A5C4}"/>
              </a:ext>
            </a:extLst>
          </p:cNvPr>
          <p:cNvSpPr>
            <a:spLocks noGrp="1"/>
          </p:cNvSpPr>
          <p:nvPr>
            <p:ph idx="1" hasCustomPrompt="1"/>
          </p:nvPr>
        </p:nvSpPr>
        <p:spPr>
          <a:xfrm>
            <a:off x="165542" y="1057610"/>
            <a:ext cx="11781814" cy="5108327"/>
          </a:xfrm>
          <a:prstGeom prst="rect">
            <a:avLst/>
          </a:prstGeom>
        </p:spPr>
        <p:txBody>
          <a:bodyPr vert="horz" lIns="91440" tIns="45720" rIns="91440" bIns="45720" rtlCol="0">
            <a:normAutofit/>
          </a:bodyPr>
          <a:lstStyle>
            <a:lvl1pPr>
              <a:defRPr/>
            </a:lvl1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A78C6D8-E773-4CA9-AC5A-37F43F7EE6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00"/>
            <a:ext cx="3800338" cy="914400"/>
          </a:xfrm>
          <a:prstGeom prst="rect">
            <a:avLst/>
          </a:prstGeom>
        </p:spPr>
      </p:pic>
      <p:sp>
        <p:nvSpPr>
          <p:cNvPr id="8" name="Slide Number Placeholder 5">
            <a:extLst>
              <a:ext uri="{FF2B5EF4-FFF2-40B4-BE49-F238E27FC236}">
                <a16:creationId xmlns:a16="http://schemas.microsoft.com/office/drawing/2014/main" id="{1D323AB1-ECDD-4DB5-8A0B-56DBEDC094BA}"/>
              </a:ext>
            </a:extLst>
          </p:cNvPr>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10643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333"/>
          </a:xfrm>
        </p:spPr>
        <p:txBody>
          <a:bodyPr>
            <a:normAutofit/>
          </a:bodyPr>
          <a:lstStyle>
            <a:lvl1pPr>
              <a:defRPr sz="400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297455" y="1202737"/>
            <a:ext cx="11597090" cy="4351338"/>
          </a:xfrm>
        </p:spPr>
        <p:txBody>
          <a:bodyPr/>
          <a:lstStyle>
            <a:lvl1pPr>
              <a:defRPr>
                <a:solidFill>
                  <a:schemeClr val="tx1"/>
                </a:solidFill>
                <a:latin typeface="Myriad Pro"/>
                <a:cs typeface="Calibri" panose="020F0502020204030204" pitchFamily="34" charset="0"/>
              </a:defRPr>
            </a:lvl1pPr>
            <a:lvl2pPr>
              <a:defRPr>
                <a:solidFill>
                  <a:schemeClr val="tx1"/>
                </a:solidFill>
                <a:latin typeface="Myriad Pro"/>
                <a:cs typeface="Calibri" panose="020F0502020204030204" pitchFamily="34" charset="0"/>
              </a:defRPr>
            </a:lvl2pPr>
            <a:lvl3pPr>
              <a:defRPr>
                <a:solidFill>
                  <a:schemeClr val="tx1"/>
                </a:solidFill>
                <a:latin typeface="Myriad Pro"/>
                <a:cs typeface="Calibri" panose="020F0502020204030204" pitchFamily="34" charset="0"/>
              </a:defRPr>
            </a:lvl3pPr>
            <a:lvl4pPr>
              <a:defRPr>
                <a:solidFill>
                  <a:schemeClr val="tx1"/>
                </a:solidFill>
                <a:latin typeface="Myriad Pro"/>
                <a:cs typeface="Calibri" panose="020F0502020204030204" pitchFamily="34" charset="0"/>
              </a:defRPr>
            </a:lvl4pPr>
            <a:lvl5pPr>
              <a:defRPr>
                <a:solidFill>
                  <a:schemeClr val="tx1"/>
                </a:solidFill>
                <a:latin typeface="Myriad Pro"/>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442016" y="6356350"/>
            <a:ext cx="474562" cy="365125"/>
          </a:xfrm>
        </p:spPr>
        <p:txBody>
          <a:bodyPr/>
          <a:lstStyle/>
          <a:p>
            <a:fld id="{A7DFE617-3CCE-42C4-B294-752663588AED}"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989925"/>
            <a:ext cx="3597443" cy="865582"/>
          </a:xfrm>
          <a:prstGeom prst="rect">
            <a:avLst/>
          </a:prstGeom>
        </p:spPr>
      </p:pic>
    </p:spTree>
    <p:extLst>
      <p:ext uri="{BB962C8B-B14F-4D97-AF65-F5344CB8AC3E}">
        <p14:creationId xmlns:p14="http://schemas.microsoft.com/office/powerpoint/2010/main" val="269410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0236"/>
            <a:ext cx="12192000" cy="800188"/>
          </a:xfrm>
        </p:spPr>
        <p:txBody>
          <a:bodyPr anchor="ctr"/>
          <a:lstStyle>
            <a:lvl1pPr algn="ctr">
              <a:defRPr sz="6000"/>
            </a:lvl1pPr>
          </a:lstStyle>
          <a:p>
            <a:r>
              <a:rPr lang="en-US" dirty="0"/>
              <a:t>Click to edit Master title style</a:t>
            </a:r>
          </a:p>
        </p:txBody>
      </p:sp>
      <p:sp>
        <p:nvSpPr>
          <p:cNvPr id="3" name="Subtitle 2"/>
          <p:cNvSpPr>
            <a:spLocks noGrp="1"/>
          </p:cNvSpPr>
          <p:nvPr>
            <p:ph type="subTitle" idx="1"/>
          </p:nvPr>
        </p:nvSpPr>
        <p:spPr>
          <a:xfrm>
            <a:off x="0" y="3208976"/>
            <a:ext cx="12192000" cy="1137201"/>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solidFill>
                  <a:schemeClr val="tx1">
                    <a:lumMod val="75000"/>
                    <a:lumOff val="25000"/>
                  </a:schemeClr>
                </a:solidFill>
                <a:latin typeface="Myriad Pro"/>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Click to edit Master subtitle style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subtitle style</a:t>
            </a:r>
          </a:p>
          <a:p>
            <a:endParaRPr lang="en-US" dirty="0"/>
          </a:p>
        </p:txBody>
      </p:sp>
      <p:pic>
        <p:nvPicPr>
          <p:cNvPr id="6" name="Picture 5">
            <a:extLst>
              <a:ext uri="{FF2B5EF4-FFF2-40B4-BE49-F238E27FC236}">
                <a16:creationId xmlns:a16="http://schemas.microsoft.com/office/drawing/2014/main" id="{BD062AFD-A0EC-420B-85CC-F11B70DB6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9319" y="153253"/>
            <a:ext cx="2973361" cy="1829760"/>
          </a:xfrm>
          <a:prstGeom prst="rect">
            <a:avLst/>
          </a:prstGeom>
        </p:spPr>
      </p:pic>
    </p:spTree>
    <p:extLst>
      <p:ext uri="{BB962C8B-B14F-4D97-AF65-F5344CB8AC3E}">
        <p14:creationId xmlns:p14="http://schemas.microsoft.com/office/powerpoint/2010/main" val="340492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4479"/>
            <a:ext cx="12192000" cy="870333"/>
          </a:xfrm>
        </p:spPr>
        <p:txBody>
          <a:bodyPr>
            <a:normAutofit/>
          </a:bodyPr>
          <a:lstStyle>
            <a:lvl1pPr>
              <a:defRPr sz="400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297455" y="1202737"/>
            <a:ext cx="11597090" cy="4351338"/>
          </a:xfrm>
        </p:spPr>
        <p:txBody>
          <a:bodyPr/>
          <a:lstStyle>
            <a:lvl1pPr>
              <a:defRPr>
                <a:solidFill>
                  <a:schemeClr val="tx1"/>
                </a:solidFill>
                <a:latin typeface="Myriad Pro"/>
                <a:cs typeface="Calibri" panose="020F0502020204030204" pitchFamily="34" charset="0"/>
              </a:defRPr>
            </a:lvl1pPr>
            <a:lvl2pPr>
              <a:defRPr>
                <a:solidFill>
                  <a:schemeClr val="tx1"/>
                </a:solidFill>
                <a:latin typeface="Myriad Pro"/>
                <a:cs typeface="Calibri" panose="020F0502020204030204" pitchFamily="34" charset="0"/>
              </a:defRPr>
            </a:lvl2pPr>
            <a:lvl3pPr>
              <a:defRPr>
                <a:solidFill>
                  <a:schemeClr val="tx1"/>
                </a:solidFill>
                <a:latin typeface="Myriad Pro"/>
                <a:cs typeface="Calibri" panose="020F0502020204030204" pitchFamily="34" charset="0"/>
              </a:defRPr>
            </a:lvl3pPr>
            <a:lvl4pPr>
              <a:defRPr>
                <a:solidFill>
                  <a:schemeClr val="tx1"/>
                </a:solidFill>
                <a:latin typeface="Myriad Pro"/>
                <a:cs typeface="Calibri" panose="020F0502020204030204" pitchFamily="34" charset="0"/>
              </a:defRPr>
            </a:lvl4pPr>
            <a:lvl5pPr>
              <a:defRPr>
                <a:solidFill>
                  <a:schemeClr val="tx1"/>
                </a:solidFill>
                <a:latin typeface="Myriad Pro"/>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C3E2E0E-BCAA-4973-872E-9D7A001B0C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00"/>
            <a:ext cx="3800338" cy="914400"/>
          </a:xfrm>
          <a:prstGeom prst="rect">
            <a:avLst/>
          </a:prstGeom>
        </p:spPr>
      </p:pic>
      <p:sp>
        <p:nvSpPr>
          <p:cNvPr id="9" name="Slide Number Placeholder 5">
            <a:extLst>
              <a:ext uri="{FF2B5EF4-FFF2-40B4-BE49-F238E27FC236}">
                <a16:creationId xmlns:a16="http://schemas.microsoft.com/office/drawing/2014/main" id="{1556D7D0-E3C0-4E36-B2EC-52860EC74E35}"/>
              </a:ext>
            </a:extLst>
          </p:cNvPr>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397896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0236"/>
            <a:ext cx="12192000" cy="800188"/>
          </a:xfrm>
        </p:spPr>
        <p:txBody>
          <a:bodyPr anchor="ctr"/>
          <a:lstStyle>
            <a:lvl1pPr algn="ctr">
              <a:defRPr sz="6000"/>
            </a:lvl1pPr>
          </a:lstStyle>
          <a:p>
            <a:r>
              <a:rPr lang="en-US" dirty="0"/>
              <a:t>Click to edit Master title style</a:t>
            </a:r>
          </a:p>
        </p:txBody>
      </p:sp>
      <p:sp>
        <p:nvSpPr>
          <p:cNvPr id="3" name="Subtitle 2"/>
          <p:cNvSpPr>
            <a:spLocks noGrp="1"/>
          </p:cNvSpPr>
          <p:nvPr>
            <p:ph type="subTitle" idx="1"/>
          </p:nvPr>
        </p:nvSpPr>
        <p:spPr>
          <a:xfrm>
            <a:off x="0" y="3208976"/>
            <a:ext cx="12192000" cy="1137201"/>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solidFill>
                  <a:schemeClr val="bg1">
                    <a:lumMod val="50000"/>
                  </a:schemeClr>
                </a:solidFill>
                <a:latin typeface="Myriad Pro"/>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Click to edit Master subtitle style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subtitle style</a:t>
            </a:r>
          </a:p>
          <a:p>
            <a:endParaRPr lang="en-US" dirty="0"/>
          </a:p>
        </p:txBody>
      </p:sp>
      <p:pic>
        <p:nvPicPr>
          <p:cNvPr id="5" name="Picture 4">
            <a:extLst>
              <a:ext uri="{FF2B5EF4-FFF2-40B4-BE49-F238E27FC236}">
                <a16:creationId xmlns:a16="http://schemas.microsoft.com/office/drawing/2014/main" id="{FFC35461-770D-4BCD-871B-9CEC3DB6F2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9319" y="153253"/>
            <a:ext cx="2973361" cy="1829760"/>
          </a:xfrm>
          <a:prstGeom prst="rect">
            <a:avLst/>
          </a:prstGeom>
        </p:spPr>
      </p:pic>
    </p:spTree>
    <p:extLst>
      <p:ext uri="{BB962C8B-B14F-4D97-AF65-F5344CB8AC3E}">
        <p14:creationId xmlns:p14="http://schemas.microsoft.com/office/powerpoint/2010/main" val="65727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333"/>
          </a:xfrm>
        </p:spPr>
        <p:txBody>
          <a:bodyPr>
            <a:normAutofit/>
          </a:bodyPr>
          <a:lstStyle>
            <a:lvl1pPr>
              <a:defRPr sz="400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297455" y="1202737"/>
            <a:ext cx="11597090" cy="4351338"/>
          </a:xfrm>
        </p:spPr>
        <p:txBody>
          <a:bodyPr/>
          <a:lstStyle>
            <a:lvl1pPr>
              <a:defRPr>
                <a:solidFill>
                  <a:schemeClr val="tx1"/>
                </a:solidFill>
                <a:latin typeface="Myriad Pro"/>
                <a:cs typeface="Calibri" panose="020F0502020204030204" pitchFamily="34" charset="0"/>
              </a:defRPr>
            </a:lvl1pPr>
            <a:lvl2pPr>
              <a:defRPr>
                <a:solidFill>
                  <a:schemeClr val="tx1"/>
                </a:solidFill>
                <a:latin typeface="Myriad Pro"/>
                <a:cs typeface="Calibri" panose="020F0502020204030204" pitchFamily="34" charset="0"/>
              </a:defRPr>
            </a:lvl2pPr>
            <a:lvl3pPr>
              <a:defRPr>
                <a:solidFill>
                  <a:schemeClr val="tx1"/>
                </a:solidFill>
                <a:latin typeface="Myriad Pro"/>
                <a:cs typeface="Calibri" panose="020F0502020204030204" pitchFamily="34" charset="0"/>
              </a:defRPr>
            </a:lvl3pPr>
            <a:lvl4pPr>
              <a:defRPr>
                <a:solidFill>
                  <a:schemeClr val="tx1"/>
                </a:solidFill>
                <a:latin typeface="Myriad Pro"/>
                <a:cs typeface="Calibri" panose="020F0502020204030204" pitchFamily="34" charset="0"/>
              </a:defRPr>
            </a:lvl4pPr>
            <a:lvl5pPr>
              <a:defRPr>
                <a:solidFill>
                  <a:schemeClr val="tx1"/>
                </a:solidFill>
                <a:latin typeface="Myriad Pro"/>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876296D6-612B-4C4A-B1EA-A59648DF10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00"/>
            <a:ext cx="3800338" cy="914400"/>
          </a:xfrm>
          <a:prstGeom prst="rect">
            <a:avLst/>
          </a:prstGeom>
        </p:spPr>
      </p:pic>
      <p:sp>
        <p:nvSpPr>
          <p:cNvPr id="9" name="Slide Number Placeholder 5">
            <a:extLst>
              <a:ext uri="{FF2B5EF4-FFF2-40B4-BE49-F238E27FC236}">
                <a16:creationId xmlns:a16="http://schemas.microsoft.com/office/drawing/2014/main" id="{DCBDCAF9-CE89-43E5-87D2-309D32846FC7}"/>
              </a:ext>
            </a:extLst>
          </p:cNvPr>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389205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152" y="2869207"/>
            <a:ext cx="12006127" cy="745103"/>
          </a:xfrm>
        </p:spPr>
        <p:txBody>
          <a:bodyPr anchor="b">
            <a:noAutofit/>
          </a:bodyPr>
          <a:lstStyle>
            <a:lvl1pPr algn="ctr">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9152" y="3868100"/>
            <a:ext cx="12006126" cy="523567"/>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8A7696AF-4549-4B80-9CF8-5334CEB21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9319" y="153253"/>
            <a:ext cx="2973361" cy="1829760"/>
          </a:xfrm>
          <a:prstGeom prst="rect">
            <a:avLst/>
          </a:prstGeom>
        </p:spPr>
      </p:pic>
      <p:pic>
        <p:nvPicPr>
          <p:cNvPr id="7" name="Picture 6">
            <a:extLst>
              <a:ext uri="{FF2B5EF4-FFF2-40B4-BE49-F238E27FC236}">
                <a16:creationId xmlns:a16="http://schemas.microsoft.com/office/drawing/2014/main" id="{DD2526DD-8FEE-5131-2B1C-C9F04C0F38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03" y="5324315"/>
            <a:ext cx="12000075" cy="1380432"/>
          </a:xfrm>
          <a:prstGeom prst="rect">
            <a:avLst/>
          </a:prstGeom>
        </p:spPr>
      </p:pic>
    </p:spTree>
    <p:extLst>
      <p:ext uri="{BB962C8B-B14F-4D97-AF65-F5344CB8AC3E}">
        <p14:creationId xmlns:p14="http://schemas.microsoft.com/office/powerpoint/2010/main" val="145234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588-2B1D-4F80-A932-2B161C61EC3F}"/>
              </a:ext>
            </a:extLst>
          </p:cNvPr>
          <p:cNvSpPr>
            <a:spLocks noGrp="1"/>
          </p:cNvSpPr>
          <p:nvPr>
            <p:ph type="title" hasCustomPrompt="1"/>
          </p:nvPr>
        </p:nvSpPr>
        <p:spPr/>
        <p:txBody>
          <a:bodyPr/>
          <a:lstStyle>
            <a:lvl1pPr>
              <a:defRPr/>
            </a:lvl1pPr>
          </a:lstStyle>
          <a:p>
            <a:r>
              <a:rPr lang="en-US" dirty="0"/>
              <a:t>Click to edit slide</a:t>
            </a:r>
          </a:p>
        </p:txBody>
      </p:sp>
      <p:sp>
        <p:nvSpPr>
          <p:cNvPr id="6" name="Text Placeholder 2">
            <a:extLst>
              <a:ext uri="{FF2B5EF4-FFF2-40B4-BE49-F238E27FC236}">
                <a16:creationId xmlns:a16="http://schemas.microsoft.com/office/drawing/2014/main" id="{881CBF19-1D3B-4585-B4B4-959D4682A5C4}"/>
              </a:ext>
            </a:extLst>
          </p:cNvPr>
          <p:cNvSpPr>
            <a:spLocks noGrp="1"/>
          </p:cNvSpPr>
          <p:nvPr>
            <p:ph idx="1" hasCustomPrompt="1"/>
          </p:nvPr>
        </p:nvSpPr>
        <p:spPr>
          <a:xfrm>
            <a:off x="165542" y="1057610"/>
            <a:ext cx="11781814" cy="5108327"/>
          </a:xfrm>
          <a:prstGeom prst="rect">
            <a:avLst/>
          </a:prstGeom>
        </p:spPr>
        <p:txBody>
          <a:bodyPr vert="horz" lIns="91440" tIns="45720" rIns="91440" bIns="45720" rtlCol="0">
            <a:normAutofit/>
          </a:bodyPr>
          <a:lstStyle>
            <a:lvl1pPr>
              <a:defRPr/>
            </a:lvl1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A78C6D8-E773-4CA9-AC5A-37F43F7EE6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00"/>
            <a:ext cx="3800338" cy="914400"/>
          </a:xfrm>
          <a:prstGeom prst="rect">
            <a:avLst/>
          </a:prstGeom>
        </p:spPr>
      </p:pic>
      <p:sp>
        <p:nvSpPr>
          <p:cNvPr id="8" name="Slide Number Placeholder 5">
            <a:extLst>
              <a:ext uri="{FF2B5EF4-FFF2-40B4-BE49-F238E27FC236}">
                <a16:creationId xmlns:a16="http://schemas.microsoft.com/office/drawing/2014/main" id="{1D323AB1-ECDD-4DB5-8A0B-56DBEDC094BA}"/>
              </a:ext>
            </a:extLst>
          </p:cNvPr>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3003693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2585"/>
            <a:ext cx="11947357" cy="7916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5542" y="1057610"/>
            <a:ext cx="11781814" cy="51083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1171034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14400" rtl="0" eaLnBrk="1" latinLnBrk="0" hangingPunct="1">
        <a:lnSpc>
          <a:spcPct val="90000"/>
        </a:lnSpc>
        <a:spcBef>
          <a:spcPct val="0"/>
        </a:spcBef>
        <a:buNone/>
        <a:defRPr sz="4000" kern="1200">
          <a:solidFill>
            <a:schemeClr val="tx1">
              <a:lumMod val="75000"/>
              <a:lumOff val="25000"/>
            </a:schemeClr>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7916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178" y="1131561"/>
            <a:ext cx="11523643" cy="48946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54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BC0D7EB-BE68-43C8-BFAC-DD4B60467CA3}"/>
              </a:ext>
            </a:extLst>
          </p:cNvPr>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276085783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7916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178" y="1131561"/>
            <a:ext cx="11523643" cy="48946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54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F0208D7B-9241-4658-948C-7E1BE827791C}"/>
              </a:ext>
            </a:extLst>
          </p:cNvPr>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1160685563"/>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2585"/>
            <a:ext cx="11947357" cy="7916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5542" y="1057610"/>
            <a:ext cx="11781814" cy="51083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32982" y="6356350"/>
            <a:ext cx="281437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7DFE617-3CCE-42C4-B294-752663588AED}" type="slidenum">
              <a:rPr lang="en-US" smtClean="0"/>
              <a:pPr/>
              <a:t>‹#›</a:t>
            </a:fld>
            <a:endParaRPr lang="en-US" dirty="0"/>
          </a:p>
        </p:txBody>
      </p:sp>
    </p:spTree>
    <p:extLst>
      <p:ext uri="{BB962C8B-B14F-4D97-AF65-F5344CB8AC3E}">
        <p14:creationId xmlns:p14="http://schemas.microsoft.com/office/powerpoint/2010/main" val="33859801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sz="4000" kern="1200">
          <a:solidFill>
            <a:schemeClr val="tx1">
              <a:lumMod val="75000"/>
              <a:lumOff val="25000"/>
            </a:schemeClr>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6688"/>
            <a:ext cx="12192000" cy="801490"/>
          </a:xfrm>
        </p:spPr>
        <p:txBody>
          <a:bodyPr>
            <a:normAutofit fontScale="90000"/>
          </a:bodyPr>
          <a:lstStyle/>
          <a:p>
            <a:r>
              <a:rPr lang="en-US" dirty="0"/>
              <a:t>Critical Materials for the Clean Energy Transition</a:t>
            </a:r>
          </a:p>
        </p:txBody>
      </p:sp>
      <p:sp>
        <p:nvSpPr>
          <p:cNvPr id="3" name="Subtitle 2"/>
          <p:cNvSpPr>
            <a:spLocks noGrp="1"/>
          </p:cNvSpPr>
          <p:nvPr>
            <p:ph type="subTitle" idx="1"/>
          </p:nvPr>
        </p:nvSpPr>
        <p:spPr>
          <a:xfrm>
            <a:off x="0" y="3429000"/>
            <a:ext cx="12192000" cy="1861342"/>
          </a:xfrm>
        </p:spPr>
        <p:txBody>
          <a:bodyPr>
            <a:noAutofit/>
          </a:bodyPr>
          <a:lstStyle/>
          <a:p>
            <a:r>
              <a:rPr lang="en-US" sz="2800" dirty="0"/>
              <a:t>Iowa Energy Panel</a:t>
            </a:r>
          </a:p>
          <a:p>
            <a:r>
              <a:rPr lang="en-US" sz="2400" dirty="0"/>
              <a:t>Thomas Lograsso</a:t>
            </a:r>
            <a:endParaRPr lang="en-US" sz="1800" dirty="0"/>
          </a:p>
          <a:p>
            <a:r>
              <a:rPr lang="en-US" sz="1800" dirty="0"/>
              <a:t>November 8, 2022</a:t>
            </a:r>
          </a:p>
        </p:txBody>
      </p:sp>
      <p:pic>
        <p:nvPicPr>
          <p:cNvPr id="6" name="Picture 5">
            <a:extLst>
              <a:ext uri="{FF2B5EF4-FFF2-40B4-BE49-F238E27FC236}">
                <a16:creationId xmlns:a16="http://schemas.microsoft.com/office/drawing/2014/main" id="{81569594-D16A-4DDA-87E1-A5CD2F425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0" y="5290342"/>
            <a:ext cx="12083319" cy="1414395"/>
          </a:xfrm>
          <a:prstGeom prst="rect">
            <a:avLst/>
          </a:prstGeom>
        </p:spPr>
      </p:pic>
    </p:spTree>
    <p:extLst>
      <p:ext uri="{BB962C8B-B14F-4D97-AF65-F5344CB8AC3E}">
        <p14:creationId xmlns:p14="http://schemas.microsoft.com/office/powerpoint/2010/main" val="170867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7EBB7A3-C0FE-4815-980F-07B5638B7B07}"/>
              </a:ext>
            </a:extLst>
          </p:cNvPr>
          <p:cNvSpPr/>
          <p:nvPr/>
        </p:nvSpPr>
        <p:spPr>
          <a:xfrm>
            <a:off x="3421761" y="-2"/>
            <a:ext cx="81915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2046834-F04E-8547-84AF-804248A9417C}"/>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sz="4400" kern="1200" dirty="0">
                <a:solidFill>
                  <a:srgbClr val="FFFFFF"/>
                </a:solidFill>
                <a:latin typeface="+mj-lt"/>
                <a:ea typeface="+mj-ea"/>
                <a:cs typeface="+mj-cs"/>
              </a:rPr>
              <a:t>Clean Energy Transition</a:t>
            </a:r>
          </a:p>
        </p:txBody>
      </p:sp>
      <p:sp>
        <p:nvSpPr>
          <p:cNvPr id="3" name="Rectangle: Rounded Corners 2">
            <a:extLst>
              <a:ext uri="{FF2B5EF4-FFF2-40B4-BE49-F238E27FC236}">
                <a16:creationId xmlns:a16="http://schemas.microsoft.com/office/drawing/2014/main" id="{B8FFA641-0BD7-40F0-A10B-3B79C456BCE8}"/>
              </a:ext>
            </a:extLst>
          </p:cNvPr>
          <p:cNvSpPr/>
          <p:nvPr/>
        </p:nvSpPr>
        <p:spPr>
          <a:xfrm>
            <a:off x="4059935" y="5087349"/>
            <a:ext cx="7790689" cy="865582"/>
          </a:xfrm>
          <a:prstGeom prst="roundRect">
            <a:avLst/>
          </a:pr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a:ea typeface="+mn-ea"/>
                <a:cs typeface="+mn-cs"/>
              </a:rPr>
              <a:t>A fuel-</a:t>
            </a:r>
            <a:r>
              <a:rPr lang="en-US" sz="3200" dirty="0">
                <a:solidFill>
                  <a:prstClr val="white"/>
                </a:solidFill>
                <a:latin typeface="Gill Sans MT" panose="020B0502020104020203"/>
              </a:rPr>
              <a:t>intensive </a:t>
            </a:r>
            <a:r>
              <a:rPr kumimoji="0" lang="en-US" sz="3200" b="0" i="0" u="none" strike="noStrike" kern="1200" cap="none" spc="0" normalizeH="0" baseline="0" noProof="0" dirty="0">
                <a:ln>
                  <a:noFill/>
                </a:ln>
                <a:solidFill>
                  <a:prstClr val="white"/>
                </a:solidFill>
                <a:effectLst/>
                <a:uLnTx/>
                <a:uFillTx/>
                <a:latin typeface="Gill Sans MT" panose="020B0502020104020203"/>
                <a:ea typeface="+mn-ea"/>
                <a:cs typeface="+mn-cs"/>
              </a:rPr>
              <a:t>to a material intensive transition</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1730" y="582527"/>
            <a:ext cx="8590270" cy="4247936"/>
          </a:xfrm>
          <a:prstGeom prst="rect">
            <a:avLst/>
          </a:prstGeom>
        </p:spPr>
      </p:pic>
      <p:sp>
        <p:nvSpPr>
          <p:cNvPr id="5" name="Slide Number Placeholder 4">
            <a:extLst>
              <a:ext uri="{FF2B5EF4-FFF2-40B4-BE49-F238E27FC236}">
                <a16:creationId xmlns:a16="http://schemas.microsoft.com/office/drawing/2014/main" id="{33D474E3-1EF3-584D-BF53-C1BB0196584E}"/>
              </a:ext>
            </a:extLst>
          </p:cNvPr>
          <p:cNvSpPr>
            <a:spLocks noGrp="1"/>
          </p:cNvSpPr>
          <p:nvPr>
            <p:ph type="sldNum" sz="quarter" idx="4"/>
          </p:nvPr>
        </p:nvSpPr>
        <p:spPr>
          <a:xfrm>
            <a:off x="11225115" y="6405465"/>
            <a:ext cx="81915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7DFE617-3CCE-42C4-B294-752663588AED}" type="slidenum">
              <a:rPr kumimoji="0" lang="en-US" sz="1200" b="0" i="0" u="none" strike="noStrike" kern="1200" cap="none" spc="0" normalizeH="0" baseline="0" noProof="0">
                <a:ln>
                  <a:noFill/>
                </a:ln>
                <a:solidFill>
                  <a:prstClr val="black">
                    <a:tint val="75000"/>
                  </a:prstClr>
                </a:solidFill>
                <a:effectLst/>
                <a:uLnTx/>
                <a:uFillTx/>
                <a:latin typeface="Gill Sans MT" panose="020B0502020104020203"/>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Calibri" panose="020F0502020204030204" pitchFamily="34" charset="0"/>
            </a:endParaRPr>
          </a:p>
        </p:txBody>
      </p:sp>
      <p:pic>
        <p:nvPicPr>
          <p:cNvPr id="9" name="Picture 8">
            <a:extLst>
              <a:ext uri="{FF2B5EF4-FFF2-40B4-BE49-F238E27FC236}">
                <a16:creationId xmlns:a16="http://schemas.microsoft.com/office/drawing/2014/main" id="{5F388D9E-CDA4-4C26-B09A-4E7FCA75F9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2" y="5952931"/>
            <a:ext cx="3800338" cy="905069"/>
          </a:xfrm>
          <a:prstGeom prst="rect">
            <a:avLst/>
          </a:prstGeom>
        </p:spPr>
      </p:pic>
    </p:spTree>
    <p:extLst>
      <p:ext uri="{BB962C8B-B14F-4D97-AF65-F5344CB8AC3E}">
        <p14:creationId xmlns:p14="http://schemas.microsoft.com/office/powerpoint/2010/main" val="120728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44908" y="6623101"/>
            <a:ext cx="9271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Franklin Gothic Book"/>
                <a:cs typeface="Franklin Gothic Book"/>
              </a:rPr>
              <a:t>4</a:t>
            </a:r>
            <a:endParaRPr sz="900">
              <a:latin typeface="Franklin Gothic Book"/>
              <a:cs typeface="Franklin Gothic Book"/>
            </a:endParaRPr>
          </a:p>
        </p:txBody>
      </p:sp>
      <p:grpSp>
        <p:nvGrpSpPr>
          <p:cNvPr id="3" name="object 3"/>
          <p:cNvGrpSpPr/>
          <p:nvPr/>
        </p:nvGrpSpPr>
        <p:grpSpPr>
          <a:xfrm>
            <a:off x="-4763" y="783145"/>
            <a:ext cx="12201525" cy="37465"/>
            <a:chOff x="-4763" y="783145"/>
            <a:chExt cx="12201525" cy="37465"/>
          </a:xfrm>
        </p:grpSpPr>
        <p:sp>
          <p:nvSpPr>
            <p:cNvPr id="4" name="object 4"/>
            <p:cNvSpPr/>
            <p:nvPr/>
          </p:nvSpPr>
          <p:spPr>
            <a:xfrm>
              <a:off x="0" y="787908"/>
              <a:ext cx="12192000" cy="27940"/>
            </a:xfrm>
            <a:custGeom>
              <a:avLst/>
              <a:gdLst/>
              <a:ahLst/>
              <a:cxnLst/>
              <a:rect l="l" t="t" r="r" b="b"/>
              <a:pathLst>
                <a:path w="12192000" h="27940">
                  <a:moveTo>
                    <a:pt x="12192000" y="0"/>
                  </a:moveTo>
                  <a:lnTo>
                    <a:pt x="0" y="0"/>
                  </a:lnTo>
                  <a:lnTo>
                    <a:pt x="0" y="27432"/>
                  </a:lnTo>
                  <a:lnTo>
                    <a:pt x="12192000" y="27432"/>
                  </a:lnTo>
                  <a:lnTo>
                    <a:pt x="12192000" y="0"/>
                  </a:lnTo>
                  <a:close/>
                </a:path>
              </a:pathLst>
            </a:custGeom>
            <a:solidFill>
              <a:srgbClr val="00793D"/>
            </a:solidFill>
          </p:spPr>
          <p:txBody>
            <a:bodyPr wrap="square" lIns="0" tIns="0" rIns="0" bIns="0" rtlCol="0"/>
            <a:lstStyle/>
            <a:p>
              <a:endParaRPr/>
            </a:p>
          </p:txBody>
        </p:sp>
        <p:sp>
          <p:nvSpPr>
            <p:cNvPr id="5" name="object 5"/>
            <p:cNvSpPr/>
            <p:nvPr/>
          </p:nvSpPr>
          <p:spPr>
            <a:xfrm>
              <a:off x="0" y="787908"/>
              <a:ext cx="12192000" cy="27940"/>
            </a:xfrm>
            <a:custGeom>
              <a:avLst/>
              <a:gdLst/>
              <a:ahLst/>
              <a:cxnLst/>
              <a:rect l="l" t="t" r="r" b="b"/>
              <a:pathLst>
                <a:path w="12192000" h="27940">
                  <a:moveTo>
                    <a:pt x="0" y="27432"/>
                  </a:moveTo>
                  <a:lnTo>
                    <a:pt x="12192000" y="27432"/>
                  </a:lnTo>
                  <a:lnTo>
                    <a:pt x="12192000" y="0"/>
                  </a:lnTo>
                  <a:lnTo>
                    <a:pt x="0" y="0"/>
                  </a:lnTo>
                  <a:lnTo>
                    <a:pt x="0" y="27432"/>
                  </a:lnTo>
                  <a:close/>
                </a:path>
              </a:pathLst>
            </a:custGeom>
            <a:ln w="9525">
              <a:solidFill>
                <a:srgbClr val="399011"/>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latin typeface="Calibri"/>
                <a:cs typeface="Calibri"/>
              </a:rPr>
              <a:t>Critical</a:t>
            </a:r>
            <a:r>
              <a:rPr spc="-40" dirty="0">
                <a:latin typeface="Calibri"/>
                <a:cs typeface="Calibri"/>
              </a:rPr>
              <a:t> </a:t>
            </a:r>
            <a:r>
              <a:rPr dirty="0">
                <a:latin typeface="Calibri"/>
                <a:cs typeface="Calibri"/>
              </a:rPr>
              <a:t>Mineral</a:t>
            </a:r>
            <a:r>
              <a:rPr spc="-30" dirty="0">
                <a:latin typeface="Calibri"/>
                <a:cs typeface="Calibri"/>
              </a:rPr>
              <a:t> </a:t>
            </a:r>
            <a:r>
              <a:rPr dirty="0">
                <a:latin typeface="Calibri"/>
                <a:cs typeface="Calibri"/>
              </a:rPr>
              <a:t>and</a:t>
            </a:r>
            <a:r>
              <a:rPr spc="-30" dirty="0">
                <a:latin typeface="Calibri"/>
                <a:cs typeface="Calibri"/>
              </a:rPr>
              <a:t> </a:t>
            </a:r>
            <a:r>
              <a:rPr dirty="0">
                <a:latin typeface="Calibri"/>
                <a:cs typeface="Calibri"/>
              </a:rPr>
              <a:t>Material</a:t>
            </a:r>
            <a:r>
              <a:rPr spc="-25" dirty="0">
                <a:latin typeface="Calibri"/>
                <a:cs typeface="Calibri"/>
              </a:rPr>
              <a:t> </a:t>
            </a:r>
            <a:r>
              <a:rPr dirty="0">
                <a:latin typeface="Calibri"/>
                <a:cs typeface="Calibri"/>
              </a:rPr>
              <a:t>Supply</a:t>
            </a:r>
            <a:r>
              <a:rPr spc="-30" dirty="0">
                <a:latin typeface="Calibri"/>
                <a:cs typeface="Calibri"/>
              </a:rPr>
              <a:t> </a:t>
            </a:r>
            <a:r>
              <a:rPr dirty="0">
                <a:latin typeface="Calibri"/>
                <a:cs typeface="Calibri"/>
              </a:rPr>
              <a:t>Chain</a:t>
            </a:r>
            <a:r>
              <a:rPr spc="-30" dirty="0">
                <a:latin typeface="Calibri"/>
                <a:cs typeface="Calibri"/>
              </a:rPr>
              <a:t> </a:t>
            </a:r>
            <a:r>
              <a:rPr spc="-10" dirty="0">
                <a:latin typeface="Calibri"/>
                <a:cs typeface="Calibri"/>
              </a:rPr>
              <a:t>Vulnerabilities</a:t>
            </a:r>
          </a:p>
        </p:txBody>
      </p:sp>
      <p:sp>
        <p:nvSpPr>
          <p:cNvPr id="7" name="object 7"/>
          <p:cNvSpPr txBox="1"/>
          <p:nvPr/>
        </p:nvSpPr>
        <p:spPr>
          <a:xfrm>
            <a:off x="78739" y="794994"/>
            <a:ext cx="11436985" cy="1473835"/>
          </a:xfrm>
          <a:prstGeom prst="rect">
            <a:avLst/>
          </a:prstGeom>
        </p:spPr>
        <p:txBody>
          <a:bodyPr vert="horz" wrap="square" lIns="0" tIns="88900" rIns="0" bIns="0" rtlCol="0">
            <a:spAutoFit/>
          </a:bodyPr>
          <a:lstStyle/>
          <a:p>
            <a:pPr marL="12700">
              <a:lnSpc>
                <a:spcPct val="100000"/>
              </a:lnSpc>
              <a:spcBef>
                <a:spcPts val="700"/>
              </a:spcBef>
            </a:pPr>
            <a:r>
              <a:rPr sz="2000" dirty="0">
                <a:solidFill>
                  <a:srgbClr val="282B2D"/>
                </a:solidFill>
                <a:latin typeface="Calibri"/>
                <a:cs typeface="Calibri"/>
              </a:rPr>
              <a:t>Supply</a:t>
            </a:r>
            <a:r>
              <a:rPr sz="2000" spc="-35" dirty="0">
                <a:solidFill>
                  <a:srgbClr val="282B2D"/>
                </a:solidFill>
                <a:latin typeface="Calibri"/>
                <a:cs typeface="Calibri"/>
              </a:rPr>
              <a:t> </a:t>
            </a:r>
            <a:r>
              <a:rPr sz="2000" dirty="0">
                <a:solidFill>
                  <a:srgbClr val="282B2D"/>
                </a:solidFill>
                <a:latin typeface="Calibri"/>
                <a:cs typeface="Calibri"/>
              </a:rPr>
              <a:t>Chain</a:t>
            </a:r>
            <a:r>
              <a:rPr sz="2000" spc="-25" dirty="0">
                <a:solidFill>
                  <a:srgbClr val="282B2D"/>
                </a:solidFill>
                <a:latin typeface="Calibri"/>
                <a:cs typeface="Calibri"/>
              </a:rPr>
              <a:t> </a:t>
            </a:r>
            <a:r>
              <a:rPr sz="2000" spc="-10" dirty="0">
                <a:solidFill>
                  <a:srgbClr val="282B2D"/>
                </a:solidFill>
                <a:latin typeface="Calibri"/>
                <a:cs typeface="Calibri"/>
              </a:rPr>
              <a:t>Vulnerabilities</a:t>
            </a:r>
            <a:endParaRPr sz="2000">
              <a:latin typeface="Calibri"/>
              <a:cs typeface="Calibri"/>
            </a:endParaRPr>
          </a:p>
          <a:p>
            <a:pPr marL="12700">
              <a:lnSpc>
                <a:spcPct val="100000"/>
              </a:lnSpc>
              <a:spcBef>
                <a:spcPts val="600"/>
              </a:spcBef>
              <a:tabLst>
                <a:tab pos="471170" algn="l"/>
              </a:tabLst>
            </a:pPr>
            <a:r>
              <a:rPr sz="2000" b="1" i="1" spc="-50" dirty="0">
                <a:solidFill>
                  <a:srgbClr val="282B2D"/>
                </a:solidFill>
                <a:latin typeface="Calibri"/>
                <a:cs typeface="Calibri"/>
              </a:rPr>
              <a:t>→</a:t>
            </a:r>
            <a:r>
              <a:rPr sz="2000" b="1" i="1" dirty="0">
                <a:solidFill>
                  <a:srgbClr val="282B2D"/>
                </a:solidFill>
                <a:latin typeface="Calibri"/>
                <a:cs typeface="Calibri"/>
              </a:rPr>
              <a:t>	</a:t>
            </a:r>
            <a:r>
              <a:rPr sz="2000" i="1" spc="-10" dirty="0">
                <a:solidFill>
                  <a:srgbClr val="282B2D"/>
                </a:solidFill>
                <a:latin typeface="Calibri"/>
                <a:cs typeface="Calibri"/>
              </a:rPr>
              <a:t>Up-to-</a:t>
            </a:r>
            <a:r>
              <a:rPr sz="2000" i="1" dirty="0">
                <a:solidFill>
                  <a:srgbClr val="282B2D"/>
                </a:solidFill>
                <a:latin typeface="Calibri"/>
                <a:cs typeface="Calibri"/>
              </a:rPr>
              <a:t>mid</a:t>
            </a:r>
            <a:r>
              <a:rPr sz="2000" i="1" spc="-15" dirty="0">
                <a:solidFill>
                  <a:srgbClr val="282B2D"/>
                </a:solidFill>
                <a:latin typeface="Calibri"/>
                <a:cs typeface="Calibri"/>
              </a:rPr>
              <a:t> </a:t>
            </a:r>
            <a:r>
              <a:rPr sz="2000" i="1" dirty="0">
                <a:solidFill>
                  <a:srgbClr val="282B2D"/>
                </a:solidFill>
                <a:latin typeface="Calibri"/>
                <a:cs typeface="Calibri"/>
              </a:rPr>
              <a:t>stream</a:t>
            </a:r>
            <a:r>
              <a:rPr sz="2000" i="1" spc="-15" dirty="0">
                <a:solidFill>
                  <a:srgbClr val="282B2D"/>
                </a:solidFill>
                <a:latin typeface="Calibri"/>
                <a:cs typeface="Calibri"/>
              </a:rPr>
              <a:t> </a:t>
            </a:r>
            <a:r>
              <a:rPr sz="2000" i="1" dirty="0">
                <a:solidFill>
                  <a:srgbClr val="282B2D"/>
                </a:solidFill>
                <a:latin typeface="Calibri"/>
                <a:cs typeface="Calibri"/>
              </a:rPr>
              <a:t>capabilities</a:t>
            </a:r>
            <a:r>
              <a:rPr sz="2000" i="1" spc="-10" dirty="0">
                <a:solidFill>
                  <a:srgbClr val="282B2D"/>
                </a:solidFill>
                <a:latin typeface="Calibri"/>
                <a:cs typeface="Calibri"/>
              </a:rPr>
              <a:t> </a:t>
            </a:r>
            <a:r>
              <a:rPr sz="2000" b="1" i="1" dirty="0">
                <a:solidFill>
                  <a:srgbClr val="282B2D"/>
                </a:solidFill>
                <a:latin typeface="Calibri"/>
                <a:cs typeface="Calibri"/>
              </a:rPr>
              <a:t>are</a:t>
            </a:r>
            <a:r>
              <a:rPr sz="2000" b="1" i="1" spc="-15" dirty="0">
                <a:solidFill>
                  <a:srgbClr val="282B2D"/>
                </a:solidFill>
                <a:latin typeface="Calibri"/>
                <a:cs typeface="Calibri"/>
              </a:rPr>
              <a:t> </a:t>
            </a:r>
            <a:r>
              <a:rPr sz="2000" b="1" i="1" spc="-10" dirty="0">
                <a:solidFill>
                  <a:srgbClr val="282B2D"/>
                </a:solidFill>
                <a:latin typeface="Calibri"/>
                <a:cs typeface="Calibri"/>
              </a:rPr>
              <a:t>concentrated</a:t>
            </a:r>
            <a:r>
              <a:rPr sz="2000" b="1" i="1" spc="-55" dirty="0">
                <a:solidFill>
                  <a:srgbClr val="282B2D"/>
                </a:solidFill>
                <a:latin typeface="Calibri"/>
                <a:cs typeface="Calibri"/>
              </a:rPr>
              <a:t> </a:t>
            </a:r>
            <a:r>
              <a:rPr sz="2000" b="1" i="1" dirty="0">
                <a:solidFill>
                  <a:srgbClr val="282B2D"/>
                </a:solidFill>
                <a:latin typeface="Calibri"/>
                <a:cs typeface="Calibri"/>
              </a:rPr>
              <a:t>in</a:t>
            </a:r>
            <a:r>
              <a:rPr sz="2000" b="1" i="1" spc="-25" dirty="0">
                <a:solidFill>
                  <a:srgbClr val="282B2D"/>
                </a:solidFill>
                <a:latin typeface="Calibri"/>
                <a:cs typeface="Calibri"/>
              </a:rPr>
              <a:t> </a:t>
            </a:r>
            <a:r>
              <a:rPr sz="2000" b="1" i="1" spc="-10" dirty="0">
                <a:solidFill>
                  <a:srgbClr val="282B2D"/>
                </a:solidFill>
                <a:latin typeface="Calibri"/>
                <a:cs typeface="Calibri"/>
              </a:rPr>
              <a:t>1-</a:t>
            </a:r>
            <a:r>
              <a:rPr sz="2000" b="1" i="1" dirty="0">
                <a:solidFill>
                  <a:srgbClr val="282B2D"/>
                </a:solidFill>
                <a:latin typeface="Calibri"/>
                <a:cs typeface="Calibri"/>
              </a:rPr>
              <a:t>3 </a:t>
            </a:r>
            <a:r>
              <a:rPr sz="2000" b="1" i="1" spc="-10" dirty="0">
                <a:solidFill>
                  <a:srgbClr val="282B2D"/>
                </a:solidFill>
                <a:latin typeface="Calibri"/>
                <a:cs typeface="Calibri"/>
              </a:rPr>
              <a:t>countries</a:t>
            </a:r>
            <a:endParaRPr sz="2000">
              <a:latin typeface="Calibri"/>
              <a:cs typeface="Calibri"/>
            </a:endParaRPr>
          </a:p>
          <a:p>
            <a:pPr marL="474345" marR="5080" indent="-462280">
              <a:lnSpc>
                <a:spcPct val="100000"/>
              </a:lnSpc>
              <a:spcBef>
                <a:spcPts val="600"/>
              </a:spcBef>
              <a:tabLst>
                <a:tab pos="471805" algn="l"/>
              </a:tabLst>
            </a:pPr>
            <a:r>
              <a:rPr sz="2000" b="1" i="1" spc="-50" dirty="0">
                <a:solidFill>
                  <a:srgbClr val="282B2D"/>
                </a:solidFill>
                <a:latin typeface="Calibri"/>
                <a:cs typeface="Calibri"/>
              </a:rPr>
              <a:t>→</a:t>
            </a:r>
            <a:r>
              <a:rPr sz="2000" b="1" i="1" dirty="0">
                <a:solidFill>
                  <a:srgbClr val="282B2D"/>
                </a:solidFill>
                <a:latin typeface="Calibri"/>
                <a:cs typeface="Calibri"/>
              </a:rPr>
              <a:t>	Lack</a:t>
            </a:r>
            <a:r>
              <a:rPr sz="2000" b="1" i="1" spc="-30" dirty="0">
                <a:solidFill>
                  <a:srgbClr val="282B2D"/>
                </a:solidFill>
                <a:latin typeface="Calibri"/>
                <a:cs typeface="Calibri"/>
              </a:rPr>
              <a:t> </a:t>
            </a:r>
            <a:r>
              <a:rPr sz="2000" b="1" i="1" dirty="0">
                <a:solidFill>
                  <a:srgbClr val="282B2D"/>
                </a:solidFill>
                <a:latin typeface="Calibri"/>
                <a:cs typeface="Calibri"/>
              </a:rPr>
              <a:t>of</a:t>
            </a:r>
            <a:r>
              <a:rPr sz="2000" b="1" i="1" spc="-25" dirty="0">
                <a:solidFill>
                  <a:srgbClr val="282B2D"/>
                </a:solidFill>
                <a:latin typeface="Calibri"/>
                <a:cs typeface="Calibri"/>
              </a:rPr>
              <a:t> </a:t>
            </a:r>
            <a:r>
              <a:rPr sz="2000" b="1" i="1" dirty="0">
                <a:solidFill>
                  <a:srgbClr val="282B2D"/>
                </a:solidFill>
                <a:latin typeface="Calibri"/>
                <a:cs typeface="Calibri"/>
              </a:rPr>
              <a:t>midstream</a:t>
            </a:r>
            <a:r>
              <a:rPr sz="2000" b="1" i="1" spc="-45" dirty="0">
                <a:solidFill>
                  <a:srgbClr val="282B2D"/>
                </a:solidFill>
                <a:latin typeface="Calibri"/>
                <a:cs typeface="Calibri"/>
              </a:rPr>
              <a:t> </a:t>
            </a:r>
            <a:r>
              <a:rPr sz="2000" b="1" i="1" dirty="0">
                <a:solidFill>
                  <a:srgbClr val="282B2D"/>
                </a:solidFill>
                <a:latin typeface="Calibri"/>
                <a:cs typeface="Calibri"/>
              </a:rPr>
              <a:t>capabilities</a:t>
            </a:r>
            <a:r>
              <a:rPr sz="2000" b="1" i="1" spc="-55" dirty="0">
                <a:solidFill>
                  <a:srgbClr val="282B2D"/>
                </a:solidFill>
                <a:latin typeface="Calibri"/>
                <a:cs typeface="Calibri"/>
              </a:rPr>
              <a:t> </a:t>
            </a:r>
            <a:r>
              <a:rPr sz="2000" b="1" i="1" dirty="0">
                <a:solidFill>
                  <a:srgbClr val="282B2D"/>
                </a:solidFill>
                <a:latin typeface="Calibri"/>
                <a:cs typeface="Calibri"/>
              </a:rPr>
              <a:t>are</a:t>
            </a:r>
            <a:r>
              <a:rPr sz="2000" b="1" i="1" spc="-25" dirty="0">
                <a:solidFill>
                  <a:srgbClr val="282B2D"/>
                </a:solidFill>
                <a:latin typeface="Calibri"/>
                <a:cs typeface="Calibri"/>
              </a:rPr>
              <a:t> </a:t>
            </a:r>
            <a:r>
              <a:rPr sz="2000" b="1" i="1" dirty="0">
                <a:solidFill>
                  <a:srgbClr val="282B2D"/>
                </a:solidFill>
                <a:latin typeface="Calibri"/>
                <a:cs typeface="Calibri"/>
              </a:rPr>
              <a:t>a</a:t>
            </a:r>
            <a:r>
              <a:rPr sz="2000" b="1" i="1" spc="-20" dirty="0">
                <a:solidFill>
                  <a:srgbClr val="282B2D"/>
                </a:solidFill>
                <a:latin typeface="Calibri"/>
                <a:cs typeface="Calibri"/>
              </a:rPr>
              <a:t> </a:t>
            </a:r>
            <a:r>
              <a:rPr sz="2000" b="1" i="1" dirty="0">
                <a:solidFill>
                  <a:srgbClr val="282B2D"/>
                </a:solidFill>
                <a:latin typeface="Calibri"/>
                <a:cs typeface="Calibri"/>
              </a:rPr>
              <a:t>gap</a:t>
            </a:r>
            <a:r>
              <a:rPr sz="2000" b="1" i="1" spc="-55" dirty="0">
                <a:solidFill>
                  <a:srgbClr val="282B2D"/>
                </a:solidFill>
                <a:latin typeface="Calibri"/>
                <a:cs typeface="Calibri"/>
              </a:rPr>
              <a:t> </a:t>
            </a:r>
            <a:r>
              <a:rPr sz="2000" i="1" dirty="0">
                <a:solidFill>
                  <a:srgbClr val="282B2D"/>
                </a:solidFill>
                <a:latin typeface="Calibri"/>
                <a:cs typeface="Calibri"/>
              </a:rPr>
              <a:t>that</a:t>
            </a:r>
            <a:r>
              <a:rPr sz="2000" i="1" spc="-10" dirty="0">
                <a:solidFill>
                  <a:srgbClr val="282B2D"/>
                </a:solidFill>
                <a:latin typeface="Calibri"/>
                <a:cs typeface="Calibri"/>
              </a:rPr>
              <a:t> </a:t>
            </a:r>
            <a:r>
              <a:rPr sz="2000" i="1" dirty="0">
                <a:solidFill>
                  <a:srgbClr val="282B2D"/>
                </a:solidFill>
                <a:latin typeface="Calibri"/>
                <a:cs typeface="Calibri"/>
              </a:rPr>
              <a:t>limit</a:t>
            </a:r>
            <a:r>
              <a:rPr sz="2000" i="1" spc="-10" dirty="0">
                <a:solidFill>
                  <a:srgbClr val="282B2D"/>
                </a:solidFill>
                <a:latin typeface="Calibri"/>
                <a:cs typeface="Calibri"/>
              </a:rPr>
              <a:t> </a:t>
            </a:r>
            <a:r>
              <a:rPr sz="2000" i="1" dirty="0">
                <a:solidFill>
                  <a:srgbClr val="282B2D"/>
                </a:solidFill>
                <a:latin typeface="Calibri"/>
                <a:cs typeface="Calibri"/>
              </a:rPr>
              <a:t>growth</a:t>
            </a:r>
            <a:r>
              <a:rPr sz="2000" i="1" spc="-25" dirty="0">
                <a:solidFill>
                  <a:srgbClr val="282B2D"/>
                </a:solidFill>
                <a:latin typeface="Calibri"/>
                <a:cs typeface="Calibri"/>
              </a:rPr>
              <a:t> </a:t>
            </a:r>
            <a:r>
              <a:rPr sz="2000" i="1" dirty="0">
                <a:solidFill>
                  <a:srgbClr val="282B2D"/>
                </a:solidFill>
                <a:latin typeface="Calibri"/>
                <a:cs typeface="Calibri"/>
              </a:rPr>
              <a:t>of</a:t>
            </a:r>
            <a:r>
              <a:rPr sz="2000" i="1" spc="-15" dirty="0">
                <a:solidFill>
                  <a:srgbClr val="282B2D"/>
                </a:solidFill>
                <a:latin typeface="Calibri"/>
                <a:cs typeface="Calibri"/>
              </a:rPr>
              <a:t> </a:t>
            </a:r>
            <a:r>
              <a:rPr sz="2000" i="1" dirty="0">
                <a:solidFill>
                  <a:srgbClr val="282B2D"/>
                </a:solidFill>
                <a:latin typeface="Calibri"/>
                <a:cs typeface="Calibri"/>
              </a:rPr>
              <a:t>upstream</a:t>
            </a:r>
            <a:r>
              <a:rPr sz="2000" i="1" spc="-45" dirty="0">
                <a:solidFill>
                  <a:srgbClr val="282B2D"/>
                </a:solidFill>
                <a:latin typeface="Calibri"/>
                <a:cs typeface="Calibri"/>
              </a:rPr>
              <a:t> </a:t>
            </a:r>
            <a:r>
              <a:rPr sz="2000" i="1" dirty="0">
                <a:solidFill>
                  <a:srgbClr val="282B2D"/>
                </a:solidFill>
                <a:latin typeface="Calibri"/>
                <a:cs typeface="Calibri"/>
              </a:rPr>
              <a:t>supply</a:t>
            </a:r>
            <a:r>
              <a:rPr sz="2000" i="1" spc="-40" dirty="0">
                <a:solidFill>
                  <a:srgbClr val="282B2D"/>
                </a:solidFill>
                <a:latin typeface="Calibri"/>
                <a:cs typeface="Calibri"/>
              </a:rPr>
              <a:t> </a:t>
            </a:r>
            <a:r>
              <a:rPr sz="2000" i="1" dirty="0">
                <a:solidFill>
                  <a:srgbClr val="282B2D"/>
                </a:solidFill>
                <a:latin typeface="Calibri"/>
                <a:cs typeface="Calibri"/>
              </a:rPr>
              <a:t>and</a:t>
            </a:r>
            <a:r>
              <a:rPr sz="2000" i="1" spc="-30" dirty="0">
                <a:solidFill>
                  <a:srgbClr val="282B2D"/>
                </a:solidFill>
                <a:latin typeface="Calibri"/>
                <a:cs typeface="Calibri"/>
              </a:rPr>
              <a:t> </a:t>
            </a:r>
            <a:r>
              <a:rPr sz="2000" i="1" dirty="0">
                <a:solidFill>
                  <a:srgbClr val="282B2D"/>
                </a:solidFill>
                <a:latin typeface="Calibri"/>
                <a:cs typeface="Calibri"/>
              </a:rPr>
              <a:t>downstream</a:t>
            </a:r>
            <a:r>
              <a:rPr sz="2000" i="1" spc="-45" dirty="0">
                <a:solidFill>
                  <a:srgbClr val="282B2D"/>
                </a:solidFill>
                <a:latin typeface="Calibri"/>
                <a:cs typeface="Calibri"/>
              </a:rPr>
              <a:t> </a:t>
            </a:r>
            <a:r>
              <a:rPr sz="2000" i="1" spc="-10" dirty="0">
                <a:solidFill>
                  <a:srgbClr val="282B2D"/>
                </a:solidFill>
                <a:latin typeface="Calibri"/>
                <a:cs typeface="Calibri"/>
              </a:rPr>
              <a:t>value-</a:t>
            </a:r>
            <a:r>
              <a:rPr sz="2000" i="1" spc="-25" dirty="0">
                <a:solidFill>
                  <a:srgbClr val="282B2D"/>
                </a:solidFill>
                <a:latin typeface="Calibri"/>
                <a:cs typeface="Calibri"/>
              </a:rPr>
              <a:t>add </a:t>
            </a:r>
            <a:r>
              <a:rPr sz="2000" i="1" spc="-10" dirty="0">
                <a:solidFill>
                  <a:srgbClr val="282B2D"/>
                </a:solidFill>
                <a:latin typeface="Calibri"/>
                <a:cs typeface="Calibri"/>
              </a:rPr>
              <a:t>manufacturing</a:t>
            </a:r>
            <a:endParaRPr sz="2000">
              <a:latin typeface="Calibri"/>
              <a:cs typeface="Calibri"/>
            </a:endParaRPr>
          </a:p>
        </p:txBody>
      </p:sp>
      <p:sp>
        <p:nvSpPr>
          <p:cNvPr id="8" name="object 8"/>
          <p:cNvSpPr/>
          <p:nvPr/>
        </p:nvSpPr>
        <p:spPr>
          <a:xfrm>
            <a:off x="7434833" y="2422398"/>
            <a:ext cx="3369945" cy="1181100"/>
          </a:xfrm>
          <a:custGeom>
            <a:avLst/>
            <a:gdLst/>
            <a:ahLst/>
            <a:cxnLst/>
            <a:rect l="l" t="t" r="r" b="b"/>
            <a:pathLst>
              <a:path w="3369945" h="1181100">
                <a:moveTo>
                  <a:pt x="0" y="118110"/>
                </a:moveTo>
                <a:lnTo>
                  <a:pt x="7600" y="72116"/>
                </a:lnTo>
                <a:lnTo>
                  <a:pt x="28321" y="34575"/>
                </a:lnTo>
                <a:lnTo>
                  <a:pt x="59043" y="9274"/>
                </a:lnTo>
                <a:lnTo>
                  <a:pt x="96647" y="0"/>
                </a:lnTo>
                <a:lnTo>
                  <a:pt x="3272917" y="0"/>
                </a:lnTo>
                <a:lnTo>
                  <a:pt x="3310520" y="9274"/>
                </a:lnTo>
                <a:lnTo>
                  <a:pt x="3341243" y="34575"/>
                </a:lnTo>
                <a:lnTo>
                  <a:pt x="3361963" y="72116"/>
                </a:lnTo>
                <a:lnTo>
                  <a:pt x="3369564" y="118110"/>
                </a:lnTo>
                <a:lnTo>
                  <a:pt x="3369564" y="1062989"/>
                </a:lnTo>
                <a:lnTo>
                  <a:pt x="3361963" y="1108983"/>
                </a:lnTo>
                <a:lnTo>
                  <a:pt x="3341243" y="1146524"/>
                </a:lnTo>
                <a:lnTo>
                  <a:pt x="3310520" y="1171825"/>
                </a:lnTo>
                <a:lnTo>
                  <a:pt x="3272917" y="1181100"/>
                </a:lnTo>
                <a:lnTo>
                  <a:pt x="96647" y="1181100"/>
                </a:lnTo>
                <a:lnTo>
                  <a:pt x="59043" y="1171825"/>
                </a:lnTo>
                <a:lnTo>
                  <a:pt x="28321" y="1146524"/>
                </a:lnTo>
                <a:lnTo>
                  <a:pt x="7600" y="1108983"/>
                </a:lnTo>
                <a:lnTo>
                  <a:pt x="0" y="1062989"/>
                </a:lnTo>
                <a:lnTo>
                  <a:pt x="0" y="118110"/>
                </a:lnTo>
                <a:close/>
              </a:path>
            </a:pathLst>
          </a:custGeom>
          <a:ln w="25400">
            <a:solidFill>
              <a:srgbClr val="FFCA05"/>
            </a:solidFill>
          </a:ln>
        </p:spPr>
        <p:txBody>
          <a:bodyPr wrap="square" lIns="0" tIns="0" rIns="0" bIns="0" rtlCol="0"/>
          <a:lstStyle/>
          <a:p>
            <a:endParaRPr/>
          </a:p>
        </p:txBody>
      </p:sp>
      <p:sp>
        <p:nvSpPr>
          <p:cNvPr id="9" name="object 9"/>
          <p:cNvSpPr txBox="1"/>
          <p:nvPr/>
        </p:nvSpPr>
        <p:spPr>
          <a:xfrm>
            <a:off x="7520178" y="2479929"/>
            <a:ext cx="1958339" cy="958215"/>
          </a:xfrm>
          <a:prstGeom prst="rect">
            <a:avLst/>
          </a:prstGeom>
        </p:spPr>
        <p:txBody>
          <a:bodyPr vert="horz" wrap="square" lIns="0" tIns="81280" rIns="0" bIns="0" rtlCol="0">
            <a:spAutoFit/>
          </a:bodyPr>
          <a:lstStyle/>
          <a:p>
            <a:pPr marL="12700">
              <a:lnSpc>
                <a:spcPct val="100000"/>
              </a:lnSpc>
              <a:spcBef>
                <a:spcPts val="640"/>
              </a:spcBef>
            </a:pPr>
            <a:r>
              <a:rPr sz="1800" u="sng" spc="-10" dirty="0">
                <a:uFill>
                  <a:solidFill>
                    <a:srgbClr val="000000"/>
                  </a:solidFill>
                </a:uFill>
                <a:latin typeface="Franklin Gothic Book"/>
                <a:cs typeface="Franklin Gothic Book"/>
              </a:rPr>
              <a:t>Upstream</a:t>
            </a:r>
            <a:endParaRPr sz="1800">
              <a:latin typeface="Franklin Gothic Book"/>
              <a:cs typeface="Franklin Gothic Book"/>
            </a:endParaRPr>
          </a:p>
          <a:p>
            <a:pPr marL="12700" marR="5080">
              <a:lnSpc>
                <a:spcPts val="1939"/>
              </a:lnSpc>
              <a:spcBef>
                <a:spcPts val="785"/>
              </a:spcBef>
            </a:pPr>
            <a:r>
              <a:rPr sz="1800" dirty="0">
                <a:latin typeface="Franklin Gothic Book"/>
                <a:cs typeface="Franklin Gothic Book"/>
              </a:rPr>
              <a:t>Mining,</a:t>
            </a:r>
            <a:r>
              <a:rPr sz="1800" spc="-25" dirty="0">
                <a:latin typeface="Franklin Gothic Book"/>
                <a:cs typeface="Franklin Gothic Book"/>
              </a:rPr>
              <a:t> </a:t>
            </a:r>
            <a:r>
              <a:rPr sz="1800" dirty="0">
                <a:latin typeface="Franklin Gothic Book"/>
                <a:cs typeface="Franklin Gothic Book"/>
              </a:rPr>
              <a:t>Extraction</a:t>
            </a:r>
            <a:r>
              <a:rPr sz="1800" spc="-30" dirty="0">
                <a:latin typeface="Franklin Gothic Book"/>
                <a:cs typeface="Franklin Gothic Book"/>
              </a:rPr>
              <a:t> </a:t>
            </a:r>
            <a:r>
              <a:rPr sz="1800" spc="-50" dirty="0">
                <a:latin typeface="Franklin Gothic Book"/>
                <a:cs typeface="Franklin Gothic Book"/>
              </a:rPr>
              <a:t>&amp; </a:t>
            </a:r>
            <a:r>
              <a:rPr sz="1800" spc="-10" dirty="0">
                <a:latin typeface="Franklin Gothic Book"/>
                <a:cs typeface="Franklin Gothic Book"/>
              </a:rPr>
              <a:t>Concentration</a:t>
            </a:r>
            <a:endParaRPr sz="1800">
              <a:latin typeface="Franklin Gothic Book"/>
              <a:cs typeface="Franklin Gothic Book"/>
            </a:endParaRPr>
          </a:p>
        </p:txBody>
      </p:sp>
      <p:grpSp>
        <p:nvGrpSpPr>
          <p:cNvPr id="10" name="object 10"/>
          <p:cNvGrpSpPr/>
          <p:nvPr/>
        </p:nvGrpSpPr>
        <p:grpSpPr>
          <a:xfrm>
            <a:off x="7719314" y="3788917"/>
            <a:ext cx="3692525" cy="2585720"/>
            <a:chOff x="7719314" y="3788917"/>
            <a:chExt cx="3692525" cy="2585720"/>
          </a:xfrm>
        </p:grpSpPr>
        <p:sp>
          <p:nvSpPr>
            <p:cNvPr id="11" name="object 11"/>
            <p:cNvSpPr/>
            <p:nvPr/>
          </p:nvSpPr>
          <p:spPr>
            <a:xfrm>
              <a:off x="7732014" y="3801617"/>
              <a:ext cx="3369945" cy="1181100"/>
            </a:xfrm>
            <a:custGeom>
              <a:avLst/>
              <a:gdLst/>
              <a:ahLst/>
              <a:cxnLst/>
              <a:rect l="l" t="t" r="r" b="b"/>
              <a:pathLst>
                <a:path w="3369945" h="1181100">
                  <a:moveTo>
                    <a:pt x="0" y="118109"/>
                  </a:moveTo>
                  <a:lnTo>
                    <a:pt x="7600" y="72116"/>
                  </a:lnTo>
                  <a:lnTo>
                    <a:pt x="28321" y="34575"/>
                  </a:lnTo>
                  <a:lnTo>
                    <a:pt x="59043" y="9274"/>
                  </a:lnTo>
                  <a:lnTo>
                    <a:pt x="96646" y="0"/>
                  </a:lnTo>
                  <a:lnTo>
                    <a:pt x="3272916" y="0"/>
                  </a:lnTo>
                  <a:lnTo>
                    <a:pt x="3310520" y="9274"/>
                  </a:lnTo>
                  <a:lnTo>
                    <a:pt x="3341242" y="34575"/>
                  </a:lnTo>
                  <a:lnTo>
                    <a:pt x="3361963" y="72116"/>
                  </a:lnTo>
                  <a:lnTo>
                    <a:pt x="3369563" y="118109"/>
                  </a:lnTo>
                  <a:lnTo>
                    <a:pt x="3369563" y="1062989"/>
                  </a:lnTo>
                  <a:lnTo>
                    <a:pt x="3361963" y="1108983"/>
                  </a:lnTo>
                  <a:lnTo>
                    <a:pt x="3341242" y="1146524"/>
                  </a:lnTo>
                  <a:lnTo>
                    <a:pt x="3310520" y="1171825"/>
                  </a:lnTo>
                  <a:lnTo>
                    <a:pt x="3272916" y="1181099"/>
                  </a:lnTo>
                  <a:lnTo>
                    <a:pt x="96646" y="1181099"/>
                  </a:lnTo>
                  <a:lnTo>
                    <a:pt x="59043" y="1171825"/>
                  </a:lnTo>
                  <a:lnTo>
                    <a:pt x="28320" y="1146524"/>
                  </a:lnTo>
                  <a:lnTo>
                    <a:pt x="7600" y="1108983"/>
                  </a:lnTo>
                  <a:lnTo>
                    <a:pt x="0" y="1062989"/>
                  </a:lnTo>
                  <a:lnTo>
                    <a:pt x="0" y="118109"/>
                  </a:lnTo>
                  <a:close/>
                </a:path>
              </a:pathLst>
            </a:custGeom>
            <a:ln w="25400">
              <a:solidFill>
                <a:srgbClr val="FF0000"/>
              </a:solidFill>
              <a:prstDash val="sysDash"/>
            </a:ln>
          </p:spPr>
          <p:txBody>
            <a:bodyPr wrap="square" lIns="0" tIns="0" rIns="0" bIns="0" rtlCol="0"/>
            <a:lstStyle/>
            <a:p>
              <a:endParaRPr/>
            </a:p>
          </p:txBody>
        </p:sp>
        <p:sp>
          <p:nvSpPr>
            <p:cNvPr id="12" name="object 12"/>
            <p:cNvSpPr/>
            <p:nvPr/>
          </p:nvSpPr>
          <p:spPr>
            <a:xfrm>
              <a:off x="8029194" y="5179313"/>
              <a:ext cx="3369945" cy="1183005"/>
            </a:xfrm>
            <a:custGeom>
              <a:avLst/>
              <a:gdLst/>
              <a:ahLst/>
              <a:cxnLst/>
              <a:rect l="l" t="t" r="r" b="b"/>
              <a:pathLst>
                <a:path w="3369945" h="1183004">
                  <a:moveTo>
                    <a:pt x="0" y="118237"/>
                  </a:moveTo>
                  <a:lnTo>
                    <a:pt x="7600" y="72223"/>
                  </a:lnTo>
                  <a:lnTo>
                    <a:pt x="28321" y="34639"/>
                  </a:lnTo>
                  <a:lnTo>
                    <a:pt x="59043" y="9294"/>
                  </a:lnTo>
                  <a:lnTo>
                    <a:pt x="96647" y="0"/>
                  </a:lnTo>
                  <a:lnTo>
                    <a:pt x="3272916" y="0"/>
                  </a:lnTo>
                  <a:lnTo>
                    <a:pt x="3310520" y="9294"/>
                  </a:lnTo>
                  <a:lnTo>
                    <a:pt x="3341242" y="34639"/>
                  </a:lnTo>
                  <a:lnTo>
                    <a:pt x="3361963" y="72223"/>
                  </a:lnTo>
                  <a:lnTo>
                    <a:pt x="3369563" y="118237"/>
                  </a:lnTo>
                  <a:lnTo>
                    <a:pt x="3369563" y="1064361"/>
                  </a:lnTo>
                  <a:lnTo>
                    <a:pt x="3361963" y="1110395"/>
                  </a:lnTo>
                  <a:lnTo>
                    <a:pt x="3341242" y="1147986"/>
                  </a:lnTo>
                  <a:lnTo>
                    <a:pt x="3310520" y="1173330"/>
                  </a:lnTo>
                  <a:lnTo>
                    <a:pt x="3272916" y="1182624"/>
                  </a:lnTo>
                  <a:lnTo>
                    <a:pt x="96647" y="1182624"/>
                  </a:lnTo>
                  <a:lnTo>
                    <a:pt x="59043" y="1173330"/>
                  </a:lnTo>
                  <a:lnTo>
                    <a:pt x="28321" y="1147986"/>
                  </a:lnTo>
                  <a:lnTo>
                    <a:pt x="7600" y="1110395"/>
                  </a:lnTo>
                  <a:lnTo>
                    <a:pt x="0" y="1064361"/>
                  </a:lnTo>
                  <a:lnTo>
                    <a:pt x="0" y="118237"/>
                  </a:lnTo>
                  <a:close/>
                </a:path>
              </a:pathLst>
            </a:custGeom>
            <a:ln w="25399">
              <a:solidFill>
                <a:srgbClr val="FFCA05"/>
              </a:solidFill>
            </a:ln>
          </p:spPr>
          <p:txBody>
            <a:bodyPr wrap="square" lIns="0" tIns="0" rIns="0" bIns="0" rtlCol="0"/>
            <a:lstStyle/>
            <a:p>
              <a:endParaRPr/>
            </a:p>
          </p:txBody>
        </p:sp>
      </p:grpSp>
      <p:sp>
        <p:nvSpPr>
          <p:cNvPr id="13" name="object 13"/>
          <p:cNvSpPr txBox="1"/>
          <p:nvPr/>
        </p:nvSpPr>
        <p:spPr>
          <a:xfrm>
            <a:off x="7817611" y="3858895"/>
            <a:ext cx="2193925" cy="2213610"/>
          </a:xfrm>
          <a:prstGeom prst="rect">
            <a:avLst/>
          </a:prstGeom>
        </p:spPr>
        <p:txBody>
          <a:bodyPr vert="horz" wrap="square" lIns="0" tIns="81280" rIns="0" bIns="0" rtlCol="0">
            <a:spAutoFit/>
          </a:bodyPr>
          <a:lstStyle/>
          <a:p>
            <a:pPr marL="12700">
              <a:lnSpc>
                <a:spcPct val="100000"/>
              </a:lnSpc>
              <a:spcBef>
                <a:spcPts val="640"/>
              </a:spcBef>
            </a:pPr>
            <a:r>
              <a:rPr sz="1800" u="sng" spc="-10" dirty="0">
                <a:uFill>
                  <a:solidFill>
                    <a:srgbClr val="000000"/>
                  </a:solidFill>
                </a:uFill>
                <a:latin typeface="Franklin Gothic Book"/>
                <a:cs typeface="Franklin Gothic Book"/>
              </a:rPr>
              <a:t>Midstream</a:t>
            </a:r>
            <a:endParaRPr sz="1800">
              <a:latin typeface="Franklin Gothic Book"/>
              <a:cs typeface="Franklin Gothic Book"/>
            </a:endParaRPr>
          </a:p>
          <a:p>
            <a:pPr marL="12700" marR="5080">
              <a:lnSpc>
                <a:spcPts val="1939"/>
              </a:lnSpc>
              <a:spcBef>
                <a:spcPts val="785"/>
              </a:spcBef>
            </a:pPr>
            <a:r>
              <a:rPr sz="1800" dirty="0">
                <a:latin typeface="Franklin Gothic Book"/>
                <a:cs typeface="Franklin Gothic Book"/>
              </a:rPr>
              <a:t>Refining</a:t>
            </a:r>
            <a:r>
              <a:rPr sz="1800" spc="-20" dirty="0">
                <a:latin typeface="Franklin Gothic Book"/>
                <a:cs typeface="Franklin Gothic Book"/>
              </a:rPr>
              <a:t> </a:t>
            </a:r>
            <a:r>
              <a:rPr sz="1800" dirty="0">
                <a:latin typeface="Franklin Gothic Book"/>
                <a:cs typeface="Franklin Gothic Book"/>
              </a:rPr>
              <a:t>&amp;</a:t>
            </a:r>
            <a:r>
              <a:rPr sz="1800" spc="-40" dirty="0">
                <a:latin typeface="Franklin Gothic Book"/>
                <a:cs typeface="Franklin Gothic Book"/>
              </a:rPr>
              <a:t> </a:t>
            </a:r>
            <a:r>
              <a:rPr sz="1800" spc="-10" dirty="0">
                <a:latin typeface="Franklin Gothic Book"/>
                <a:cs typeface="Franklin Gothic Book"/>
              </a:rPr>
              <a:t>Component Manufacturing</a:t>
            </a:r>
            <a:endParaRPr sz="1800">
              <a:latin typeface="Franklin Gothic Book"/>
              <a:cs typeface="Franklin Gothic Book"/>
            </a:endParaRPr>
          </a:p>
          <a:p>
            <a:pPr>
              <a:lnSpc>
                <a:spcPct val="100000"/>
              </a:lnSpc>
            </a:pPr>
            <a:endParaRPr sz="2000">
              <a:latin typeface="Franklin Gothic Book"/>
              <a:cs typeface="Franklin Gothic Book"/>
            </a:endParaRPr>
          </a:p>
          <a:p>
            <a:pPr>
              <a:lnSpc>
                <a:spcPct val="100000"/>
              </a:lnSpc>
              <a:spcBef>
                <a:spcPts val="40"/>
              </a:spcBef>
            </a:pPr>
            <a:endParaRPr sz="1900">
              <a:latin typeface="Franklin Gothic Book"/>
              <a:cs typeface="Franklin Gothic Book"/>
            </a:endParaRPr>
          </a:p>
          <a:p>
            <a:pPr marL="309880" marR="472440">
              <a:lnSpc>
                <a:spcPct val="125000"/>
              </a:lnSpc>
            </a:pPr>
            <a:r>
              <a:rPr sz="1800" u="sng" spc="-10" dirty="0">
                <a:uFill>
                  <a:solidFill>
                    <a:srgbClr val="000000"/>
                  </a:solidFill>
                </a:uFill>
                <a:latin typeface="Franklin Gothic Book"/>
                <a:cs typeface="Franklin Gothic Book"/>
              </a:rPr>
              <a:t>Downstream</a:t>
            </a:r>
            <a:r>
              <a:rPr sz="1800" spc="-10" dirty="0">
                <a:latin typeface="Franklin Gothic Book"/>
                <a:cs typeface="Franklin Gothic Book"/>
              </a:rPr>
              <a:t> Manufacturing</a:t>
            </a:r>
            <a:endParaRPr sz="1800">
              <a:latin typeface="Franklin Gothic Book"/>
              <a:cs typeface="Franklin Gothic Book"/>
            </a:endParaRPr>
          </a:p>
        </p:txBody>
      </p:sp>
      <p:grpSp>
        <p:nvGrpSpPr>
          <p:cNvPr id="14" name="object 14"/>
          <p:cNvGrpSpPr/>
          <p:nvPr/>
        </p:nvGrpSpPr>
        <p:grpSpPr>
          <a:xfrm>
            <a:off x="10175747" y="3317747"/>
            <a:ext cx="1923414" cy="2778125"/>
            <a:chOff x="10175747" y="3317747"/>
            <a:chExt cx="1923414" cy="2778125"/>
          </a:xfrm>
        </p:grpSpPr>
        <p:sp>
          <p:nvSpPr>
            <p:cNvPr id="15" name="object 15"/>
            <p:cNvSpPr/>
            <p:nvPr/>
          </p:nvSpPr>
          <p:spPr>
            <a:xfrm>
              <a:off x="10175748" y="3317747"/>
              <a:ext cx="925194" cy="2139950"/>
            </a:xfrm>
            <a:custGeom>
              <a:avLst/>
              <a:gdLst/>
              <a:ahLst/>
              <a:cxnLst/>
              <a:rect l="l" t="t" r="r" b="b"/>
              <a:pathLst>
                <a:path w="925195" h="2139950">
                  <a:moveTo>
                    <a:pt x="627888" y="422402"/>
                  </a:moveTo>
                  <a:lnTo>
                    <a:pt x="486664" y="422402"/>
                  </a:lnTo>
                  <a:lnTo>
                    <a:pt x="486664" y="0"/>
                  </a:lnTo>
                  <a:lnTo>
                    <a:pt x="141224" y="0"/>
                  </a:lnTo>
                  <a:lnTo>
                    <a:pt x="141224" y="422402"/>
                  </a:lnTo>
                  <a:lnTo>
                    <a:pt x="0" y="422402"/>
                  </a:lnTo>
                  <a:lnTo>
                    <a:pt x="313944" y="768096"/>
                  </a:lnTo>
                  <a:lnTo>
                    <a:pt x="627888" y="422402"/>
                  </a:lnTo>
                  <a:close/>
                </a:path>
                <a:path w="925195" h="2139950">
                  <a:moveTo>
                    <a:pt x="925068" y="1793367"/>
                  </a:moveTo>
                  <a:lnTo>
                    <a:pt x="783844" y="1793367"/>
                  </a:lnTo>
                  <a:lnTo>
                    <a:pt x="783844" y="1370076"/>
                  </a:lnTo>
                  <a:lnTo>
                    <a:pt x="438404" y="1370076"/>
                  </a:lnTo>
                  <a:lnTo>
                    <a:pt x="438404" y="1793367"/>
                  </a:lnTo>
                  <a:lnTo>
                    <a:pt x="297180" y="1793367"/>
                  </a:lnTo>
                  <a:lnTo>
                    <a:pt x="611124" y="2139696"/>
                  </a:lnTo>
                  <a:lnTo>
                    <a:pt x="925068" y="1793367"/>
                  </a:lnTo>
                  <a:close/>
                </a:path>
              </a:pathLst>
            </a:custGeom>
            <a:solidFill>
              <a:srgbClr val="000000">
                <a:alpha val="90194"/>
              </a:srgbClr>
            </a:solidFill>
          </p:spPr>
          <p:txBody>
            <a:bodyPr wrap="square" lIns="0" tIns="0" rIns="0" bIns="0" rtlCol="0"/>
            <a:lstStyle/>
            <a:p>
              <a:endParaRPr/>
            </a:p>
          </p:txBody>
        </p:sp>
        <p:sp>
          <p:nvSpPr>
            <p:cNvPr id="16" name="object 16"/>
            <p:cNvSpPr/>
            <p:nvPr/>
          </p:nvSpPr>
          <p:spPr>
            <a:xfrm>
              <a:off x="11157965" y="4106417"/>
              <a:ext cx="931544" cy="1979930"/>
            </a:xfrm>
            <a:custGeom>
              <a:avLst/>
              <a:gdLst/>
              <a:ahLst/>
              <a:cxnLst/>
              <a:rect l="l" t="t" r="r" b="b"/>
              <a:pathLst>
                <a:path w="931545" h="1979929">
                  <a:moveTo>
                    <a:pt x="232790" y="0"/>
                  </a:moveTo>
                  <a:lnTo>
                    <a:pt x="0" y="272541"/>
                  </a:lnTo>
                  <a:lnTo>
                    <a:pt x="232790" y="545083"/>
                  </a:lnTo>
                  <a:lnTo>
                    <a:pt x="232790" y="408812"/>
                  </a:lnTo>
                  <a:lnTo>
                    <a:pt x="698373" y="408812"/>
                  </a:lnTo>
                  <a:lnTo>
                    <a:pt x="698373" y="1714398"/>
                  </a:lnTo>
                  <a:lnTo>
                    <a:pt x="352170" y="1714398"/>
                  </a:lnTo>
                  <a:lnTo>
                    <a:pt x="352170" y="1979675"/>
                  </a:lnTo>
                  <a:lnTo>
                    <a:pt x="931163" y="1979675"/>
                  </a:lnTo>
                  <a:lnTo>
                    <a:pt x="931163" y="136270"/>
                  </a:lnTo>
                  <a:lnTo>
                    <a:pt x="232790" y="136270"/>
                  </a:lnTo>
                  <a:lnTo>
                    <a:pt x="232790" y="0"/>
                  </a:lnTo>
                  <a:close/>
                </a:path>
              </a:pathLst>
            </a:custGeom>
            <a:solidFill>
              <a:srgbClr val="FFFFFF"/>
            </a:solidFill>
          </p:spPr>
          <p:txBody>
            <a:bodyPr wrap="square" lIns="0" tIns="0" rIns="0" bIns="0" rtlCol="0"/>
            <a:lstStyle/>
            <a:p>
              <a:endParaRPr/>
            </a:p>
          </p:txBody>
        </p:sp>
        <p:sp>
          <p:nvSpPr>
            <p:cNvPr id="17" name="object 17"/>
            <p:cNvSpPr/>
            <p:nvPr/>
          </p:nvSpPr>
          <p:spPr>
            <a:xfrm>
              <a:off x="11157965" y="4106417"/>
              <a:ext cx="931544" cy="1979930"/>
            </a:xfrm>
            <a:custGeom>
              <a:avLst/>
              <a:gdLst/>
              <a:ahLst/>
              <a:cxnLst/>
              <a:rect l="l" t="t" r="r" b="b"/>
              <a:pathLst>
                <a:path w="931545" h="1979929">
                  <a:moveTo>
                    <a:pt x="232790" y="0"/>
                  </a:moveTo>
                  <a:lnTo>
                    <a:pt x="232790" y="136270"/>
                  </a:lnTo>
                  <a:lnTo>
                    <a:pt x="931163" y="136270"/>
                  </a:lnTo>
                  <a:lnTo>
                    <a:pt x="931163" y="1731886"/>
                  </a:lnTo>
                  <a:lnTo>
                    <a:pt x="931163" y="1979675"/>
                  </a:lnTo>
                  <a:lnTo>
                    <a:pt x="352170" y="1979675"/>
                  </a:lnTo>
                  <a:lnTo>
                    <a:pt x="352170" y="1714398"/>
                  </a:lnTo>
                  <a:lnTo>
                    <a:pt x="698373" y="1714398"/>
                  </a:lnTo>
                  <a:lnTo>
                    <a:pt x="698373" y="408812"/>
                  </a:lnTo>
                  <a:lnTo>
                    <a:pt x="232790" y="408812"/>
                  </a:lnTo>
                  <a:lnTo>
                    <a:pt x="232790" y="545083"/>
                  </a:lnTo>
                  <a:lnTo>
                    <a:pt x="0" y="272541"/>
                  </a:lnTo>
                  <a:lnTo>
                    <a:pt x="232790" y="0"/>
                  </a:lnTo>
                </a:path>
              </a:pathLst>
            </a:custGeom>
            <a:ln w="19050">
              <a:solidFill>
                <a:srgbClr val="E17124"/>
              </a:solidFill>
              <a:prstDash val="sysDash"/>
            </a:ln>
          </p:spPr>
          <p:txBody>
            <a:bodyPr wrap="square" lIns="0" tIns="0" rIns="0" bIns="0" rtlCol="0"/>
            <a:lstStyle/>
            <a:p>
              <a:endParaRPr/>
            </a:p>
          </p:txBody>
        </p:sp>
      </p:grpSp>
      <p:sp>
        <p:nvSpPr>
          <p:cNvPr id="18" name="object 18"/>
          <p:cNvSpPr txBox="1"/>
          <p:nvPr/>
        </p:nvSpPr>
        <p:spPr>
          <a:xfrm>
            <a:off x="11831962" y="4528753"/>
            <a:ext cx="255904" cy="1312545"/>
          </a:xfrm>
          <a:prstGeom prst="rect">
            <a:avLst/>
          </a:prstGeom>
        </p:spPr>
        <p:txBody>
          <a:bodyPr vert="vert270" wrap="square" lIns="0" tIns="0" rIns="0" bIns="0" rtlCol="0">
            <a:spAutoFit/>
          </a:bodyPr>
          <a:lstStyle/>
          <a:p>
            <a:pPr marL="12700">
              <a:lnSpc>
                <a:spcPts val="1885"/>
              </a:lnSpc>
            </a:pPr>
            <a:r>
              <a:rPr sz="1600" spc="-10" dirty="0">
                <a:latin typeface="Franklin Gothic Book"/>
                <a:cs typeface="Franklin Gothic Book"/>
              </a:rPr>
              <a:t>Reuse/Recycle</a:t>
            </a:r>
            <a:endParaRPr sz="1600">
              <a:latin typeface="Franklin Gothic Book"/>
              <a:cs typeface="Franklin Gothic Book"/>
            </a:endParaRPr>
          </a:p>
        </p:txBody>
      </p:sp>
      <p:pic>
        <p:nvPicPr>
          <p:cNvPr id="19" name="object 19"/>
          <p:cNvPicPr/>
          <p:nvPr/>
        </p:nvPicPr>
        <p:blipFill>
          <a:blip r:embed="rId3" cstate="print"/>
          <a:stretch>
            <a:fillRect/>
          </a:stretch>
        </p:blipFill>
        <p:spPr>
          <a:xfrm>
            <a:off x="675131" y="3168395"/>
            <a:ext cx="3502152" cy="3505200"/>
          </a:xfrm>
          <a:prstGeom prst="rect">
            <a:avLst/>
          </a:prstGeom>
        </p:spPr>
      </p:pic>
      <p:pic>
        <p:nvPicPr>
          <p:cNvPr id="20" name="object 20"/>
          <p:cNvPicPr/>
          <p:nvPr/>
        </p:nvPicPr>
        <p:blipFill>
          <a:blip r:embed="rId4" cstate="print"/>
          <a:stretch>
            <a:fillRect/>
          </a:stretch>
        </p:blipFill>
        <p:spPr>
          <a:xfrm>
            <a:off x="4409425" y="3839167"/>
            <a:ext cx="1433456" cy="2365390"/>
          </a:xfrm>
          <a:prstGeom prst="rect">
            <a:avLst/>
          </a:prstGeom>
        </p:spPr>
      </p:pic>
      <p:sp>
        <p:nvSpPr>
          <p:cNvPr id="21" name="object 21"/>
          <p:cNvSpPr txBox="1"/>
          <p:nvPr/>
        </p:nvSpPr>
        <p:spPr>
          <a:xfrm>
            <a:off x="497535" y="2449195"/>
            <a:ext cx="564451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Franklin Gothic Book"/>
                <a:cs typeface="Franklin Gothic Book"/>
              </a:rPr>
              <a:t>Example:</a:t>
            </a:r>
            <a:r>
              <a:rPr sz="1800" spc="-20" dirty="0">
                <a:latin typeface="Franklin Gothic Book"/>
                <a:cs typeface="Franklin Gothic Book"/>
              </a:rPr>
              <a:t> </a:t>
            </a:r>
            <a:r>
              <a:rPr sz="1800" dirty="0">
                <a:latin typeface="Franklin Gothic Book"/>
                <a:cs typeface="Franklin Gothic Book"/>
              </a:rPr>
              <a:t>Geographic</a:t>
            </a:r>
            <a:r>
              <a:rPr sz="1800" spc="-15" dirty="0">
                <a:latin typeface="Franklin Gothic Book"/>
                <a:cs typeface="Franklin Gothic Book"/>
              </a:rPr>
              <a:t> </a:t>
            </a:r>
            <a:r>
              <a:rPr sz="1800" dirty="0">
                <a:latin typeface="Franklin Gothic Book"/>
                <a:cs typeface="Franklin Gothic Book"/>
              </a:rPr>
              <a:t>concentration</a:t>
            </a:r>
            <a:r>
              <a:rPr sz="1800" spc="-20" dirty="0">
                <a:latin typeface="Franklin Gothic Book"/>
                <a:cs typeface="Franklin Gothic Book"/>
              </a:rPr>
              <a:t> </a:t>
            </a:r>
            <a:r>
              <a:rPr sz="1800" dirty="0">
                <a:latin typeface="Franklin Gothic Book"/>
                <a:cs typeface="Franklin Gothic Book"/>
              </a:rPr>
              <a:t>of</a:t>
            </a:r>
            <a:r>
              <a:rPr sz="1800" spc="-25" dirty="0">
                <a:latin typeface="Franklin Gothic Book"/>
                <a:cs typeface="Franklin Gothic Book"/>
              </a:rPr>
              <a:t> </a:t>
            </a:r>
            <a:r>
              <a:rPr sz="1800" dirty="0">
                <a:latin typeface="Franklin Gothic Book"/>
                <a:cs typeface="Franklin Gothic Book"/>
              </a:rPr>
              <a:t>supply</a:t>
            </a:r>
            <a:r>
              <a:rPr sz="1800" spc="-10" dirty="0">
                <a:latin typeface="Franklin Gothic Book"/>
                <a:cs typeface="Franklin Gothic Book"/>
              </a:rPr>
              <a:t> </a:t>
            </a:r>
            <a:r>
              <a:rPr sz="1800" dirty="0">
                <a:latin typeface="Franklin Gothic Book"/>
                <a:cs typeface="Franklin Gothic Book"/>
              </a:rPr>
              <a:t>chain</a:t>
            </a:r>
            <a:r>
              <a:rPr sz="1800" spc="-10" dirty="0">
                <a:latin typeface="Franklin Gothic Book"/>
                <a:cs typeface="Franklin Gothic Book"/>
              </a:rPr>
              <a:t> stages </a:t>
            </a:r>
            <a:r>
              <a:rPr sz="1800" dirty="0">
                <a:latin typeface="Franklin Gothic Book"/>
                <a:cs typeface="Franklin Gothic Book"/>
              </a:rPr>
              <a:t>for</a:t>
            </a:r>
            <a:r>
              <a:rPr sz="1800" spc="-65" dirty="0">
                <a:latin typeface="Franklin Gothic Book"/>
                <a:cs typeface="Franklin Gothic Book"/>
              </a:rPr>
              <a:t> </a:t>
            </a:r>
            <a:r>
              <a:rPr sz="1800" dirty="0">
                <a:latin typeface="Franklin Gothic Book"/>
                <a:cs typeface="Franklin Gothic Book"/>
              </a:rPr>
              <a:t>sintered</a:t>
            </a:r>
            <a:r>
              <a:rPr sz="1800" spc="-35" dirty="0">
                <a:latin typeface="Franklin Gothic Book"/>
                <a:cs typeface="Franklin Gothic Book"/>
              </a:rPr>
              <a:t> </a:t>
            </a:r>
            <a:r>
              <a:rPr sz="1800" dirty="0">
                <a:latin typeface="Franklin Gothic Book"/>
                <a:cs typeface="Franklin Gothic Book"/>
              </a:rPr>
              <a:t>NdFeB</a:t>
            </a:r>
            <a:r>
              <a:rPr sz="1800" spc="-45" dirty="0">
                <a:latin typeface="Franklin Gothic Book"/>
                <a:cs typeface="Franklin Gothic Book"/>
              </a:rPr>
              <a:t> </a:t>
            </a:r>
            <a:r>
              <a:rPr sz="1800" spc="-10" dirty="0">
                <a:latin typeface="Franklin Gothic Book"/>
                <a:cs typeface="Franklin Gothic Book"/>
              </a:rPr>
              <a:t>magnets</a:t>
            </a:r>
            <a:endParaRPr sz="1800">
              <a:latin typeface="Franklin Gothic Book"/>
              <a:cs typeface="Franklin Gothic Book"/>
            </a:endParaRPr>
          </a:p>
        </p:txBody>
      </p:sp>
      <p:sp>
        <p:nvSpPr>
          <p:cNvPr id="22" name="object 22"/>
          <p:cNvSpPr txBox="1"/>
          <p:nvPr/>
        </p:nvSpPr>
        <p:spPr>
          <a:xfrm>
            <a:off x="4141878" y="6546266"/>
            <a:ext cx="635444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Franklin Gothic Book"/>
                <a:cs typeface="Franklin Gothic Book"/>
              </a:rPr>
              <a:t>Source:</a:t>
            </a:r>
            <a:r>
              <a:rPr sz="1400" spc="220" dirty="0">
                <a:latin typeface="Franklin Gothic Book"/>
                <a:cs typeface="Franklin Gothic Book"/>
              </a:rPr>
              <a:t> </a:t>
            </a:r>
            <a:r>
              <a:rPr sz="1400" u="sng" spc="-10" dirty="0">
                <a:solidFill>
                  <a:srgbClr val="00793D"/>
                </a:solidFill>
                <a:uFill>
                  <a:solidFill>
                    <a:srgbClr val="00793D"/>
                  </a:solidFill>
                </a:uFill>
                <a:latin typeface="Franklin Gothic Book"/>
                <a:cs typeface="Franklin Gothic Book"/>
                <a:hlinkClick r:id="rId5"/>
              </a:rPr>
              <a:t>https://www.energy.gov/policy/securing-americas-clean-energy-supply-chain</a:t>
            </a:r>
            <a:endParaRPr sz="1400" dirty="0">
              <a:latin typeface="Franklin Gothic Book"/>
              <a:cs typeface="Franklin Gothic 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7443" y="6002559"/>
            <a:ext cx="440383" cy="85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61D4FC9-67AE-4D22-8503-DBF39EBF2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43600"/>
            <a:ext cx="3800338" cy="914400"/>
          </a:xfrm>
          <a:prstGeom prst="rect">
            <a:avLst/>
          </a:prstGeom>
        </p:spPr>
      </p:pic>
      <p:sp>
        <p:nvSpPr>
          <p:cNvPr id="15" name="Slide Number Placeholder 3">
            <a:extLst>
              <a:ext uri="{FF2B5EF4-FFF2-40B4-BE49-F238E27FC236}">
                <a16:creationId xmlns:a16="http://schemas.microsoft.com/office/drawing/2014/main" id="{63CE7945-247D-4BFB-BD3A-59E42D5E68B5}"/>
              </a:ext>
            </a:extLst>
          </p:cNvPr>
          <p:cNvSpPr>
            <a:spLocks noGrp="1"/>
          </p:cNvSpPr>
          <p:nvPr>
            <p:ph type="sldNum" sz="quarter" idx="4"/>
          </p:nvPr>
        </p:nvSpPr>
        <p:spPr>
          <a:xfrm>
            <a:off x="11442016" y="6356350"/>
            <a:ext cx="474562" cy="365125"/>
          </a:xfrm>
          <a:prstGeom prst="rect">
            <a:avLst/>
          </a:prstGeom>
        </p:spPr>
        <p:txBody>
          <a:bodyPr/>
          <a:lstStyle/>
          <a:p>
            <a:fld id="{A7DFE617-3CCE-42C4-B294-752663588AED}" type="slidenum">
              <a:rPr lang="en-US" smtClean="0"/>
              <a:t>4</a:t>
            </a:fld>
            <a:endParaRPr lang="en-US" dirty="0"/>
          </a:p>
        </p:txBody>
      </p:sp>
      <p:sp>
        <p:nvSpPr>
          <p:cNvPr id="16" name="Content Placeholder 2">
            <a:extLst>
              <a:ext uri="{FF2B5EF4-FFF2-40B4-BE49-F238E27FC236}">
                <a16:creationId xmlns:a16="http://schemas.microsoft.com/office/drawing/2014/main" id="{0F9B4BDA-7619-4C6A-B10B-E7A063AA758B}"/>
              </a:ext>
            </a:extLst>
          </p:cNvPr>
          <p:cNvSpPr txBox="1">
            <a:spLocks/>
          </p:cNvSpPr>
          <p:nvPr/>
        </p:nvSpPr>
        <p:spPr>
          <a:xfrm>
            <a:off x="5261317" y="208026"/>
            <a:ext cx="6780628" cy="27180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pPr>
            <a:r>
              <a:rPr lang="en-US" sz="2400" b="1" dirty="0">
                <a:solidFill>
                  <a:srgbClr val="3A9011"/>
                </a:solidFill>
                <a:latin typeface="+mn-lt"/>
              </a:rPr>
              <a:t>Portfolio: </a:t>
            </a:r>
            <a:r>
              <a:rPr lang="en-US" sz="2400" dirty="0">
                <a:latin typeface="+mn-lt"/>
              </a:rPr>
              <a:t>46 early-stage research projects that have resulted in 450+ publications and 150+ inventions</a:t>
            </a:r>
          </a:p>
          <a:p>
            <a:pPr>
              <a:spcBef>
                <a:spcPts val="100"/>
              </a:spcBef>
            </a:pPr>
            <a:r>
              <a:rPr lang="en-US" sz="2400" b="1" dirty="0">
                <a:solidFill>
                  <a:srgbClr val="3A9011"/>
                </a:solidFill>
              </a:rPr>
              <a:t>Innovative Ecosystem: </a:t>
            </a:r>
            <a:r>
              <a:rPr lang="en-US" sz="2400" dirty="0"/>
              <a:t>network of 45+ active team members across critical material supply chains</a:t>
            </a:r>
          </a:p>
          <a:p>
            <a:pPr>
              <a:spcBef>
                <a:spcPts val="100"/>
              </a:spcBef>
            </a:pPr>
            <a:r>
              <a:rPr lang="en-US" sz="2400" b="1" dirty="0">
                <a:solidFill>
                  <a:srgbClr val="3A9011"/>
                </a:solidFill>
              </a:rPr>
              <a:t>People: </a:t>
            </a:r>
            <a:r>
              <a:rPr lang="en-US" sz="2400" dirty="0"/>
              <a:t>250+ strong, bolstered by education and workforce development </a:t>
            </a:r>
          </a:p>
          <a:p>
            <a:pPr>
              <a:spcBef>
                <a:spcPts val="100"/>
              </a:spcBef>
            </a:pPr>
            <a:endParaRPr lang="en-US" sz="2400" dirty="0"/>
          </a:p>
        </p:txBody>
      </p:sp>
      <p:sp>
        <p:nvSpPr>
          <p:cNvPr id="23" name="Title 1">
            <a:extLst>
              <a:ext uri="{FF2B5EF4-FFF2-40B4-BE49-F238E27FC236}">
                <a16:creationId xmlns:a16="http://schemas.microsoft.com/office/drawing/2014/main" id="{03F5832E-9E33-4ADD-A6CB-E2A88AD086A8}"/>
              </a:ext>
            </a:extLst>
          </p:cNvPr>
          <p:cNvSpPr txBox="1">
            <a:spLocks/>
          </p:cNvSpPr>
          <p:nvPr/>
        </p:nvSpPr>
        <p:spPr>
          <a:xfrm>
            <a:off x="353049" y="208026"/>
            <a:ext cx="4492083" cy="17830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US" sz="4800" dirty="0"/>
              <a:t>Critical Materials Institute</a:t>
            </a:r>
          </a:p>
        </p:txBody>
      </p:sp>
      <p:pic>
        <p:nvPicPr>
          <p:cNvPr id="18" name="Picture 17">
            <a:extLst>
              <a:ext uri="{FF2B5EF4-FFF2-40B4-BE49-F238E27FC236}">
                <a16:creationId xmlns:a16="http://schemas.microsoft.com/office/drawing/2014/main" id="{458B7054-8762-4D06-B20D-ECB34C521674}"/>
              </a:ext>
            </a:extLst>
          </p:cNvPr>
          <p:cNvPicPr>
            <a:picLocks noChangeAspect="1"/>
          </p:cNvPicPr>
          <p:nvPr/>
        </p:nvPicPr>
        <p:blipFill>
          <a:blip r:embed="rId4"/>
          <a:stretch>
            <a:fillRect/>
          </a:stretch>
        </p:blipFill>
        <p:spPr>
          <a:xfrm>
            <a:off x="1597825" y="2740841"/>
            <a:ext cx="8993301" cy="3501203"/>
          </a:xfrm>
          <a:prstGeom prst="rect">
            <a:avLst/>
          </a:prstGeom>
        </p:spPr>
      </p:pic>
    </p:spTree>
    <p:extLst>
      <p:ext uri="{BB962C8B-B14F-4D97-AF65-F5344CB8AC3E}">
        <p14:creationId xmlns:p14="http://schemas.microsoft.com/office/powerpoint/2010/main" val="42831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655A-FB90-47E8-ACC6-7E4DB950905C}"/>
              </a:ext>
            </a:extLst>
          </p:cNvPr>
          <p:cNvSpPr>
            <a:spLocks noGrp="1"/>
          </p:cNvSpPr>
          <p:nvPr>
            <p:ph type="title"/>
          </p:nvPr>
        </p:nvSpPr>
        <p:spPr>
          <a:xfrm>
            <a:off x="9669" y="1"/>
            <a:ext cx="4944152" cy="1215246"/>
          </a:xfrm>
        </p:spPr>
        <p:txBody>
          <a:bodyPr>
            <a:normAutofit/>
          </a:bodyPr>
          <a:lstStyle/>
          <a:p>
            <a:r>
              <a:rPr lang="en-US" dirty="0"/>
              <a:t>Rare Earth Magnets</a:t>
            </a:r>
          </a:p>
        </p:txBody>
      </p:sp>
      <p:sp>
        <p:nvSpPr>
          <p:cNvPr id="11" name="Content Placeholder 10">
            <a:extLst>
              <a:ext uri="{FF2B5EF4-FFF2-40B4-BE49-F238E27FC236}">
                <a16:creationId xmlns:a16="http://schemas.microsoft.com/office/drawing/2014/main" id="{2CB926AD-CCF2-478E-8860-2D608925AC8D}"/>
              </a:ext>
            </a:extLst>
          </p:cNvPr>
          <p:cNvSpPr>
            <a:spLocks noGrp="1"/>
          </p:cNvSpPr>
          <p:nvPr>
            <p:ph idx="1"/>
          </p:nvPr>
        </p:nvSpPr>
        <p:spPr>
          <a:xfrm>
            <a:off x="158032" y="1047524"/>
            <a:ext cx="5714885" cy="4824824"/>
          </a:xfrm>
        </p:spPr>
        <p:txBody>
          <a:bodyPr>
            <a:noAutofit/>
          </a:bodyPr>
          <a:lstStyle/>
          <a:p>
            <a:r>
              <a:rPr lang="en-US" sz="2400" dirty="0"/>
              <a:t>Marshallton Research Laboratories plans to scale up commercial synthesis of CMI’s diglycolamide extractants with separation factors 2-3 times over existing extractants.</a:t>
            </a:r>
          </a:p>
          <a:p>
            <a:r>
              <a:rPr lang="en-US" sz="2400" dirty="0"/>
              <a:t>Alternative low temperature direct metal refining to metals and magnet alloys at a 10 Kg-batch scale by </a:t>
            </a:r>
            <a:r>
              <a:rPr lang="en-US" sz="2400" dirty="0" err="1"/>
              <a:t>Terves</a:t>
            </a:r>
            <a:r>
              <a:rPr lang="en-US" sz="2400" dirty="0"/>
              <a:t> LLC.</a:t>
            </a:r>
          </a:p>
          <a:p>
            <a:r>
              <a:rPr lang="en-US" sz="2400" dirty="0"/>
              <a:t>Western Digital is currently evaluating the use of CMI’s La-Nd-Fe-Co-B magnet in their hard disk drives.</a:t>
            </a:r>
          </a:p>
          <a:p>
            <a:r>
              <a:rPr lang="en-US" sz="2400" dirty="0"/>
              <a:t>Recycling of e-waste for magnet recovery by Acid-free methods licensed by </a:t>
            </a:r>
            <a:r>
              <a:rPr lang="en-US" sz="2400" dirty="0" err="1"/>
              <a:t>TdVib</a:t>
            </a:r>
            <a:r>
              <a:rPr lang="en-US" sz="2400" dirty="0"/>
              <a:t>. Pilot plant operations (8000 kg batch size) near completion.</a:t>
            </a:r>
          </a:p>
        </p:txBody>
      </p:sp>
      <p:sp>
        <p:nvSpPr>
          <p:cNvPr id="23" name="Rectangle 2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EFE19628-CB7D-38B9-0643-44BB507553F4}"/>
              </a:ext>
            </a:extLst>
          </p:cNvPr>
          <p:cNvSpPr>
            <a:spLocks noGrp="1"/>
          </p:cNvSpPr>
          <p:nvPr>
            <p:ph type="sldNum" sz="quarter" idx="12"/>
          </p:nvPr>
        </p:nvSpPr>
        <p:spPr>
          <a:xfrm>
            <a:off x="10356782" y="6356350"/>
            <a:ext cx="99701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D1582EC-F6F7-49E4-BC1C-46E1631493EB}" type="slidenum">
              <a:rPr kumimoji="0" lang="en-US" sz="1200" b="0" i="0" u="none" strike="noStrike" kern="1200" cap="none" spc="0" normalizeH="0" baseline="0" noProof="0">
                <a:ln>
                  <a:noFill/>
                </a:ln>
                <a:solidFill>
                  <a:srgbClr val="404040"/>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404040"/>
              </a:solidFill>
              <a:effectLst/>
              <a:uLnTx/>
              <a:uFillTx/>
              <a:latin typeface="Segoe UI" panose="020B0502040204020203" pitchFamily="34" charset="0"/>
              <a:ea typeface="+mn-ea"/>
              <a:cs typeface="Segoe UI" panose="020B0502040204020203" pitchFamily="34" charset="0"/>
            </a:endParaRPr>
          </a:p>
        </p:txBody>
      </p:sp>
      <p:sp>
        <p:nvSpPr>
          <p:cNvPr id="58" name="TextBox 57">
            <a:extLst>
              <a:ext uri="{FF2B5EF4-FFF2-40B4-BE49-F238E27FC236}">
                <a16:creationId xmlns:a16="http://schemas.microsoft.com/office/drawing/2014/main" id="{85423100-CE11-5E44-C63E-7EB8F7AB641A}"/>
              </a:ext>
            </a:extLst>
          </p:cNvPr>
          <p:cNvSpPr txBox="1"/>
          <p:nvPr/>
        </p:nvSpPr>
        <p:spPr>
          <a:xfrm>
            <a:off x="6903620" y="1397225"/>
            <a:ext cx="44777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Solvent Extraction Testbed Facility with centrifugal contactor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51" name="Picture 50">
            <a:extLst>
              <a:ext uri="{FF2B5EF4-FFF2-40B4-BE49-F238E27FC236}">
                <a16:creationId xmlns:a16="http://schemas.microsoft.com/office/drawing/2014/main" id="{D1B737EA-D35B-3151-F898-4D3EA58E9D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889" b="23738"/>
          <a:stretch/>
        </p:blipFill>
        <p:spPr bwMode="auto">
          <a:xfrm>
            <a:off x="6972326" y="2244003"/>
            <a:ext cx="4409003" cy="2670341"/>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5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857E73-FA3C-4824-AA79-030D4A8A86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7697D9-544A-4804-A63D-E11893D2BE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F9CCD7C-D278-4D5E-B828-A49891A4AB98}"/>
              </a:ext>
            </a:extLst>
          </p:cNvPr>
          <p:cNvSpPr>
            <a:spLocks noGrp="1"/>
          </p:cNvSpPr>
          <p:nvPr>
            <p:ph type="title"/>
          </p:nvPr>
        </p:nvSpPr>
        <p:spPr>
          <a:xfrm>
            <a:off x="1590471" y="370584"/>
            <a:ext cx="9011055" cy="517526"/>
          </a:xfrm>
        </p:spPr>
        <p:txBody>
          <a:bodyPr>
            <a:normAutofit fontScale="90000"/>
          </a:bodyPr>
          <a:lstStyle/>
          <a:p>
            <a:r>
              <a:rPr lang="en-US" dirty="0"/>
              <a:t>Timeline of Technology Maturation (2015-2022)</a:t>
            </a:r>
          </a:p>
        </p:txBody>
      </p:sp>
      <p:pic>
        <p:nvPicPr>
          <p:cNvPr id="8" name="Picture 7">
            <a:extLst>
              <a:ext uri="{FF2B5EF4-FFF2-40B4-BE49-F238E27FC236}">
                <a16:creationId xmlns:a16="http://schemas.microsoft.com/office/drawing/2014/main" id="{1F69230D-3869-4135-9806-C7AA6F06D5C1}"/>
              </a:ext>
            </a:extLst>
          </p:cNvPr>
          <p:cNvPicPr>
            <a:picLocks noChangeAspect="1"/>
          </p:cNvPicPr>
          <p:nvPr/>
        </p:nvPicPr>
        <p:blipFill>
          <a:blip r:embed="rId2"/>
          <a:stretch>
            <a:fillRect/>
          </a:stretch>
        </p:blipFill>
        <p:spPr>
          <a:xfrm>
            <a:off x="249427" y="2245390"/>
            <a:ext cx="11693141" cy="3292125"/>
          </a:xfrm>
          <a:prstGeom prst="rect">
            <a:avLst/>
          </a:prstGeom>
        </p:spPr>
      </p:pic>
      <p:sp>
        <p:nvSpPr>
          <p:cNvPr id="2" name="TextBox 1">
            <a:extLst>
              <a:ext uri="{FF2B5EF4-FFF2-40B4-BE49-F238E27FC236}">
                <a16:creationId xmlns:a16="http://schemas.microsoft.com/office/drawing/2014/main" id="{8DAA9F79-C84C-4324-BCA0-34E208EF9E58}"/>
              </a:ext>
            </a:extLst>
          </p:cNvPr>
          <p:cNvSpPr txBox="1"/>
          <p:nvPr/>
        </p:nvSpPr>
        <p:spPr>
          <a:xfrm>
            <a:off x="1274901" y="1243584"/>
            <a:ext cx="9642191" cy="646331"/>
          </a:xfrm>
          <a:prstGeom prst="rect">
            <a:avLst/>
          </a:prstGeom>
          <a:noFill/>
        </p:spPr>
        <p:txBody>
          <a:bodyPr wrap="none" rtlCol="0">
            <a:spAutoFit/>
          </a:bodyPr>
          <a:lstStyle/>
          <a:p>
            <a:r>
              <a:rPr lang="en-US" sz="3600" b="1" dirty="0">
                <a:solidFill>
                  <a:srgbClr val="9BBB59"/>
                </a:solidFill>
              </a:rPr>
              <a:t>Acid free Dissolution of Rare Earth Magnets</a:t>
            </a:r>
          </a:p>
        </p:txBody>
      </p:sp>
    </p:spTree>
    <p:extLst>
      <p:ext uri="{BB962C8B-B14F-4D97-AF65-F5344CB8AC3E}">
        <p14:creationId xmlns:p14="http://schemas.microsoft.com/office/powerpoint/2010/main" val="11761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57D3-161A-4A87-AC80-66D123413475}"/>
              </a:ext>
            </a:extLst>
          </p:cNvPr>
          <p:cNvSpPr>
            <a:spLocks noGrp="1"/>
          </p:cNvSpPr>
          <p:nvPr>
            <p:ph type="title"/>
          </p:nvPr>
        </p:nvSpPr>
        <p:spPr>
          <a:xfrm>
            <a:off x="61809" y="136525"/>
            <a:ext cx="12130191" cy="673966"/>
          </a:xfrm>
        </p:spPr>
        <p:txBody>
          <a:bodyPr>
            <a:noAutofit/>
          </a:bodyPr>
          <a:lstStyle/>
          <a:p>
            <a:r>
              <a:rPr lang="en-US" sz="3600" dirty="0"/>
              <a:t>Building Innovation Eco-System for the Acid-free Dissolution</a:t>
            </a:r>
          </a:p>
        </p:txBody>
      </p:sp>
      <p:sp>
        <p:nvSpPr>
          <p:cNvPr id="4" name="Slide Number Placeholder 3">
            <a:extLst>
              <a:ext uri="{FF2B5EF4-FFF2-40B4-BE49-F238E27FC236}">
                <a16:creationId xmlns:a16="http://schemas.microsoft.com/office/drawing/2014/main" id="{BDF9896D-57C0-4F7A-9096-B5A04D496279}"/>
              </a:ext>
            </a:extLst>
          </p:cNvPr>
          <p:cNvSpPr>
            <a:spLocks noGrp="1"/>
          </p:cNvSpPr>
          <p:nvPr>
            <p:ph type="sldNum" sz="quarter" idx="12"/>
          </p:nvPr>
        </p:nvSpPr>
        <p:spPr/>
        <p:txBody>
          <a:bodyPr/>
          <a:lstStyle/>
          <a:p>
            <a:fld id="{C47697D9-544A-4804-A63D-E11893D2BEAD}" type="slidenum">
              <a:rPr lang="en-US" smtClean="0"/>
              <a:t>7</a:t>
            </a:fld>
            <a:endParaRPr lang="en-US"/>
          </a:p>
        </p:txBody>
      </p:sp>
      <p:pic>
        <p:nvPicPr>
          <p:cNvPr id="27" name="Picture 26">
            <a:extLst>
              <a:ext uri="{FF2B5EF4-FFF2-40B4-BE49-F238E27FC236}">
                <a16:creationId xmlns:a16="http://schemas.microsoft.com/office/drawing/2014/main" id="{4C2AD5EB-48EA-4EF3-80FC-9392140F7B6B}"/>
              </a:ext>
            </a:extLst>
          </p:cNvPr>
          <p:cNvPicPr>
            <a:picLocks noChangeAspect="1"/>
          </p:cNvPicPr>
          <p:nvPr/>
        </p:nvPicPr>
        <p:blipFill>
          <a:blip r:embed="rId2"/>
          <a:stretch>
            <a:fillRect/>
          </a:stretch>
        </p:blipFill>
        <p:spPr>
          <a:xfrm>
            <a:off x="4040822" y="1316559"/>
            <a:ext cx="4817674" cy="2452219"/>
          </a:xfrm>
          <a:prstGeom prst="rect">
            <a:avLst/>
          </a:prstGeom>
        </p:spPr>
      </p:pic>
      <p:pic>
        <p:nvPicPr>
          <p:cNvPr id="28" name="Picture 6" descr="http://urbanminingco.com/Images/UMCLogo.png">
            <a:extLst>
              <a:ext uri="{FF2B5EF4-FFF2-40B4-BE49-F238E27FC236}">
                <a16:creationId xmlns:a16="http://schemas.microsoft.com/office/drawing/2014/main" id="{0C8AEC08-9C15-4F77-8156-73CDEC1794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3367">
            <a:off x="356552" y="1346230"/>
            <a:ext cx="1260654" cy="36933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4C9338DA-12E1-4C3D-AF40-D00CB8E7B1A5}"/>
              </a:ext>
            </a:extLst>
          </p:cNvPr>
          <p:cNvGrpSpPr/>
          <p:nvPr/>
        </p:nvGrpSpPr>
        <p:grpSpPr>
          <a:xfrm rot="490746">
            <a:off x="1540354" y="1164310"/>
            <a:ext cx="2804152" cy="822857"/>
            <a:chOff x="1438297" y="1888900"/>
            <a:chExt cx="2804152" cy="822857"/>
          </a:xfrm>
        </p:grpSpPr>
        <p:pic>
          <p:nvPicPr>
            <p:cNvPr id="30" name="Picture 10" descr="All Green Electronics Recycling">
              <a:extLst>
                <a:ext uri="{FF2B5EF4-FFF2-40B4-BE49-F238E27FC236}">
                  <a16:creationId xmlns:a16="http://schemas.microsoft.com/office/drawing/2014/main" id="{794F7FAD-3C3C-4615-AF3E-45FA5B6A17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97" y="1888900"/>
              <a:ext cx="1048397" cy="28460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Up 30">
              <a:extLst>
                <a:ext uri="{FF2B5EF4-FFF2-40B4-BE49-F238E27FC236}">
                  <a16:creationId xmlns:a16="http://schemas.microsoft.com/office/drawing/2014/main" id="{E507987F-4C76-4DBC-B6D6-6346FB36E4F8}"/>
                </a:ext>
              </a:extLst>
            </p:cNvPr>
            <p:cNvSpPr/>
            <p:nvPr/>
          </p:nvSpPr>
          <p:spPr>
            <a:xfrm rot="5400000">
              <a:off x="2691266" y="1160575"/>
              <a:ext cx="681741" cy="2420624"/>
            </a:xfrm>
            <a:prstGeom prst="upArrow">
              <a:avLst/>
            </a:prstGeom>
            <a:solidFill>
              <a:schemeClr val="accent1">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643D8F5-F0C1-4C33-A835-5DA22D1FF810}"/>
                </a:ext>
              </a:extLst>
            </p:cNvPr>
            <p:cNvSpPr/>
            <p:nvPr/>
          </p:nvSpPr>
          <p:spPr>
            <a:xfrm rot="21559889">
              <a:off x="2063735" y="2186221"/>
              <a:ext cx="1658018" cy="369332"/>
            </a:xfrm>
            <a:prstGeom prst="rect">
              <a:avLst/>
            </a:prstGeom>
          </p:spPr>
          <p:txBody>
            <a:bodyPr wrap="none">
              <a:spAutoFit/>
            </a:bodyPr>
            <a:lstStyle/>
            <a:p>
              <a:r>
                <a:rPr lang="en-US" dirty="0"/>
                <a:t>Shredded HDDs</a:t>
              </a:r>
            </a:p>
          </p:txBody>
        </p:sp>
      </p:grpSp>
      <p:sp>
        <p:nvSpPr>
          <p:cNvPr id="33" name="Arrow: Up 32">
            <a:extLst>
              <a:ext uri="{FF2B5EF4-FFF2-40B4-BE49-F238E27FC236}">
                <a16:creationId xmlns:a16="http://schemas.microsoft.com/office/drawing/2014/main" id="{BB148B05-A6BB-461E-A9A0-381BFC2E54DC}"/>
              </a:ext>
            </a:extLst>
          </p:cNvPr>
          <p:cNvSpPr/>
          <p:nvPr/>
        </p:nvSpPr>
        <p:spPr>
          <a:xfrm rot="5823181">
            <a:off x="2248667" y="472256"/>
            <a:ext cx="681741" cy="3325160"/>
          </a:xfrm>
          <a:prstGeom prst="upArrow">
            <a:avLst/>
          </a:prstGeom>
          <a:solidFill>
            <a:schemeClr val="accent1">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8BD6170-C005-4274-94B5-66F2A8F13F47}"/>
              </a:ext>
            </a:extLst>
          </p:cNvPr>
          <p:cNvSpPr/>
          <p:nvPr/>
        </p:nvSpPr>
        <p:spPr>
          <a:xfrm rot="452741">
            <a:off x="1174899" y="1930192"/>
            <a:ext cx="2440988" cy="369332"/>
          </a:xfrm>
          <a:prstGeom prst="rect">
            <a:avLst/>
          </a:prstGeom>
        </p:spPr>
        <p:txBody>
          <a:bodyPr wrap="none">
            <a:spAutoFit/>
          </a:bodyPr>
          <a:lstStyle/>
          <a:p>
            <a:pPr algn="ctr"/>
            <a:r>
              <a:rPr lang="en-US" dirty="0"/>
              <a:t>Magnet Grinding Swarfs</a:t>
            </a:r>
          </a:p>
        </p:txBody>
      </p:sp>
      <p:pic>
        <p:nvPicPr>
          <p:cNvPr id="35" name="Picture 6" descr="logo - Arnold Magnetic Technologies">
            <a:extLst>
              <a:ext uri="{FF2B5EF4-FFF2-40B4-BE49-F238E27FC236}">
                <a16:creationId xmlns:a16="http://schemas.microsoft.com/office/drawing/2014/main" id="{A8177BF7-C12C-4708-8B81-4C4E81AA6F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44480">
            <a:off x="-3612" y="2073637"/>
            <a:ext cx="1386863" cy="204811"/>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091A69DF-3118-48F5-A5C4-E66DA299B5F5}"/>
              </a:ext>
            </a:extLst>
          </p:cNvPr>
          <p:cNvGrpSpPr/>
          <p:nvPr/>
        </p:nvGrpSpPr>
        <p:grpSpPr>
          <a:xfrm rot="21255225">
            <a:off x="66180" y="3005386"/>
            <a:ext cx="4131277" cy="681741"/>
            <a:chOff x="104394" y="3058685"/>
            <a:chExt cx="4131277" cy="681741"/>
          </a:xfrm>
        </p:grpSpPr>
        <p:pic>
          <p:nvPicPr>
            <p:cNvPr id="37" name="Picture 2" descr="TdVib, LLC Home - TdVib, LLC.">
              <a:extLst>
                <a:ext uri="{FF2B5EF4-FFF2-40B4-BE49-F238E27FC236}">
                  <a16:creationId xmlns:a16="http://schemas.microsoft.com/office/drawing/2014/main" id="{C0E1BFBB-FB6D-42CD-B417-12C96381317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73" r="22238"/>
            <a:stretch/>
          </p:blipFill>
          <p:spPr bwMode="auto">
            <a:xfrm>
              <a:off x="104394" y="3252240"/>
              <a:ext cx="793690" cy="35547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8" name="Arrow: Up 37">
              <a:extLst>
                <a:ext uri="{FF2B5EF4-FFF2-40B4-BE49-F238E27FC236}">
                  <a16:creationId xmlns:a16="http://schemas.microsoft.com/office/drawing/2014/main" id="{868928E7-8E91-44F0-BAA2-EBB66D7FBB38}"/>
                </a:ext>
              </a:extLst>
            </p:cNvPr>
            <p:cNvSpPr/>
            <p:nvPr/>
          </p:nvSpPr>
          <p:spPr>
            <a:xfrm rot="5400000">
              <a:off x="2226007" y="1730762"/>
              <a:ext cx="681741" cy="3337587"/>
            </a:xfrm>
            <a:prstGeom prst="upArrow">
              <a:avLst/>
            </a:prstGeom>
            <a:solidFill>
              <a:schemeClr val="accent1">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D594F5F-28C0-4226-A37B-DAF0E53F4D97}"/>
              </a:ext>
            </a:extLst>
          </p:cNvPr>
          <p:cNvGrpSpPr/>
          <p:nvPr/>
        </p:nvGrpSpPr>
        <p:grpSpPr>
          <a:xfrm rot="21151579">
            <a:off x="1117424" y="3424934"/>
            <a:ext cx="3220621" cy="681741"/>
            <a:chOff x="983330" y="3466047"/>
            <a:chExt cx="3220621" cy="681741"/>
          </a:xfrm>
        </p:grpSpPr>
        <p:sp>
          <p:nvSpPr>
            <p:cNvPr id="40" name="Arrow: Up 39">
              <a:extLst>
                <a:ext uri="{FF2B5EF4-FFF2-40B4-BE49-F238E27FC236}">
                  <a16:creationId xmlns:a16="http://schemas.microsoft.com/office/drawing/2014/main" id="{1F1DAF97-E932-46C1-B1C5-DF766ECAC66E}"/>
                </a:ext>
              </a:extLst>
            </p:cNvPr>
            <p:cNvSpPr/>
            <p:nvPr/>
          </p:nvSpPr>
          <p:spPr>
            <a:xfrm rot="5400000">
              <a:off x="2642849" y="2586686"/>
              <a:ext cx="681741" cy="2440463"/>
            </a:xfrm>
            <a:prstGeom prst="upArrow">
              <a:avLst/>
            </a:prstGeom>
            <a:solidFill>
              <a:schemeClr val="accent1">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9BE34893-7C52-428C-9D3D-AB4D82D48E27}"/>
                </a:ext>
              </a:extLst>
            </p:cNvPr>
            <p:cNvGrpSpPr/>
            <p:nvPr/>
          </p:nvGrpSpPr>
          <p:grpSpPr>
            <a:xfrm>
              <a:off x="983330" y="3631661"/>
              <a:ext cx="2786772" cy="383768"/>
              <a:chOff x="983330" y="3631661"/>
              <a:chExt cx="2786772" cy="383768"/>
            </a:xfrm>
          </p:grpSpPr>
          <p:pic>
            <p:nvPicPr>
              <p:cNvPr id="42" name="Picture 4" descr="Okon Metals">
                <a:extLst>
                  <a:ext uri="{FF2B5EF4-FFF2-40B4-BE49-F238E27FC236}">
                    <a16:creationId xmlns:a16="http://schemas.microsoft.com/office/drawing/2014/main" id="{F6B34FDD-1CFA-41E2-97D3-79FDBD8D4A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330" y="3650508"/>
                <a:ext cx="748438" cy="36492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6244D20F-FFD5-4715-97F0-5298326791CC}"/>
                  </a:ext>
                </a:extLst>
              </p:cNvPr>
              <p:cNvSpPr/>
              <p:nvPr/>
            </p:nvSpPr>
            <p:spPr>
              <a:xfrm>
                <a:off x="2148696" y="3631661"/>
                <a:ext cx="1621406" cy="372359"/>
              </a:xfrm>
              <a:prstGeom prst="rect">
                <a:avLst/>
              </a:prstGeom>
            </p:spPr>
            <p:txBody>
              <a:bodyPr wrap="none">
                <a:spAutoFit/>
              </a:bodyPr>
              <a:lstStyle/>
              <a:p>
                <a:pPr algn="ctr"/>
                <a:r>
                  <a:rPr lang="en-US" dirty="0"/>
                  <a:t>Scrap Magnets </a:t>
                </a:r>
              </a:p>
            </p:txBody>
          </p:sp>
        </p:grpSp>
      </p:grpSp>
      <p:pic>
        <p:nvPicPr>
          <p:cNvPr id="44" name="Picture 2" descr="https://hlnovelmetals.com/wp-content/uploads/2018/02/hela-logo-header.png">
            <a:extLst>
              <a:ext uri="{FF2B5EF4-FFF2-40B4-BE49-F238E27FC236}">
                <a16:creationId xmlns:a16="http://schemas.microsoft.com/office/drawing/2014/main" id="{488FFB1E-3615-4553-9370-0310DFF54C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0899" y="1257469"/>
            <a:ext cx="890262" cy="37947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ome">
            <a:extLst>
              <a:ext uri="{FF2B5EF4-FFF2-40B4-BE49-F238E27FC236}">
                <a16:creationId xmlns:a16="http://schemas.microsoft.com/office/drawing/2014/main" id="{CB63CFAD-6419-4730-B096-FACC32544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4890" y="2224140"/>
            <a:ext cx="1085472" cy="342307"/>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31B24BA2-D053-4856-9626-7C59B1288A7F}"/>
              </a:ext>
            </a:extLst>
          </p:cNvPr>
          <p:cNvGrpSpPr/>
          <p:nvPr/>
        </p:nvGrpSpPr>
        <p:grpSpPr>
          <a:xfrm>
            <a:off x="8528818" y="3131025"/>
            <a:ext cx="2644570" cy="681741"/>
            <a:chOff x="3113783" y="603287"/>
            <a:chExt cx="2644570" cy="681741"/>
          </a:xfrm>
        </p:grpSpPr>
        <p:sp>
          <p:nvSpPr>
            <p:cNvPr id="47" name="Arrow: Up 46">
              <a:extLst>
                <a:ext uri="{FF2B5EF4-FFF2-40B4-BE49-F238E27FC236}">
                  <a16:creationId xmlns:a16="http://schemas.microsoft.com/office/drawing/2014/main" id="{6C5F1B36-8654-4239-A073-A4A4A9E05527}"/>
                </a:ext>
              </a:extLst>
            </p:cNvPr>
            <p:cNvSpPr/>
            <p:nvPr/>
          </p:nvSpPr>
          <p:spPr>
            <a:xfrm rot="5400000">
              <a:off x="4151183" y="-322141"/>
              <a:ext cx="681741" cy="2532598"/>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1A3C5B6-A574-4A53-AB0D-922682E7D64E}"/>
                </a:ext>
              </a:extLst>
            </p:cNvPr>
            <p:cNvSpPr/>
            <p:nvPr/>
          </p:nvSpPr>
          <p:spPr>
            <a:xfrm>
              <a:off x="3113783" y="759491"/>
              <a:ext cx="2644570" cy="369332"/>
            </a:xfrm>
            <a:prstGeom prst="rect">
              <a:avLst/>
            </a:prstGeom>
          </p:spPr>
          <p:txBody>
            <a:bodyPr wrap="none">
              <a:spAutoFit/>
            </a:bodyPr>
            <a:lstStyle/>
            <a:p>
              <a:pPr algn="ctr"/>
              <a:r>
                <a:rPr lang="en-US" dirty="0"/>
                <a:t>Rare Earth Oxides/Oxalate</a:t>
              </a:r>
            </a:p>
          </p:txBody>
        </p:sp>
      </p:grpSp>
      <p:grpSp>
        <p:nvGrpSpPr>
          <p:cNvPr id="49" name="Group 48">
            <a:extLst>
              <a:ext uri="{FF2B5EF4-FFF2-40B4-BE49-F238E27FC236}">
                <a16:creationId xmlns:a16="http://schemas.microsoft.com/office/drawing/2014/main" id="{15B41AFA-11F1-46D7-82BB-825AF38600C8}"/>
              </a:ext>
            </a:extLst>
          </p:cNvPr>
          <p:cNvGrpSpPr/>
          <p:nvPr/>
        </p:nvGrpSpPr>
        <p:grpSpPr>
          <a:xfrm>
            <a:off x="8370064" y="1596238"/>
            <a:ext cx="3706410" cy="681741"/>
            <a:chOff x="8832942" y="3433977"/>
            <a:chExt cx="3706410" cy="681741"/>
          </a:xfrm>
        </p:grpSpPr>
        <p:pic>
          <p:nvPicPr>
            <p:cNvPr id="50" name="Picture 6" descr="http://urbanminingco.com/Images/UMCLogo.png">
              <a:extLst>
                <a:ext uri="{FF2B5EF4-FFF2-40B4-BE49-F238E27FC236}">
                  <a16:creationId xmlns:a16="http://schemas.microsoft.com/office/drawing/2014/main" id="{1526C948-5E01-48D6-A803-02C5BBFE8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8698" y="3611291"/>
              <a:ext cx="1260654" cy="369332"/>
            </a:xfrm>
            <a:prstGeom prst="rect">
              <a:avLst/>
            </a:prstGeom>
            <a:noFill/>
            <a:extLst>
              <a:ext uri="{909E8E84-426E-40DD-AFC4-6F175D3DCCD1}">
                <a14:hiddenFill xmlns:a14="http://schemas.microsoft.com/office/drawing/2010/main">
                  <a:solidFill>
                    <a:srgbClr val="FFFFFF"/>
                  </a:solidFill>
                </a14:hiddenFill>
              </a:ext>
            </a:extLst>
          </p:spPr>
        </p:pic>
        <p:sp>
          <p:nvSpPr>
            <p:cNvPr id="51" name="Arrow: Up 50">
              <a:extLst>
                <a:ext uri="{FF2B5EF4-FFF2-40B4-BE49-F238E27FC236}">
                  <a16:creationId xmlns:a16="http://schemas.microsoft.com/office/drawing/2014/main" id="{339CB7D4-59E0-41C2-9534-4AF4D37B97CD}"/>
                </a:ext>
              </a:extLst>
            </p:cNvPr>
            <p:cNvSpPr/>
            <p:nvPr/>
          </p:nvSpPr>
          <p:spPr>
            <a:xfrm rot="5400000">
              <a:off x="9722111" y="2615478"/>
              <a:ext cx="681741" cy="2318739"/>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E08D86B7-F6A3-4FB1-A087-ED80572CE229}"/>
                </a:ext>
              </a:extLst>
            </p:cNvPr>
            <p:cNvSpPr/>
            <p:nvPr/>
          </p:nvSpPr>
          <p:spPr>
            <a:xfrm>
              <a:off x="8832942" y="3591138"/>
              <a:ext cx="1855316" cy="369332"/>
            </a:xfrm>
            <a:prstGeom prst="rect">
              <a:avLst/>
            </a:prstGeom>
          </p:spPr>
          <p:txBody>
            <a:bodyPr wrap="none">
              <a:spAutoFit/>
            </a:bodyPr>
            <a:lstStyle/>
            <a:p>
              <a:pPr algn="ctr"/>
              <a:r>
                <a:rPr lang="en-US" dirty="0"/>
                <a:t>Rare Earth Metals</a:t>
              </a:r>
            </a:p>
          </p:txBody>
        </p:sp>
      </p:grpSp>
      <p:sp>
        <p:nvSpPr>
          <p:cNvPr id="53" name="Arrow: Up 52">
            <a:extLst>
              <a:ext uri="{FF2B5EF4-FFF2-40B4-BE49-F238E27FC236}">
                <a16:creationId xmlns:a16="http://schemas.microsoft.com/office/drawing/2014/main" id="{68E4BA44-71FF-40B4-A6FD-36AF693490F5}"/>
              </a:ext>
            </a:extLst>
          </p:cNvPr>
          <p:cNvSpPr/>
          <p:nvPr/>
        </p:nvSpPr>
        <p:spPr>
          <a:xfrm rot="5400000">
            <a:off x="1902257" y="1031701"/>
            <a:ext cx="600762" cy="3383710"/>
          </a:xfrm>
          <a:prstGeom prst="upArrow">
            <a:avLst/>
          </a:prstGeom>
          <a:solidFill>
            <a:schemeClr val="accent1">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88AD7C0-D3A1-4F5C-B2F0-2BC3A8DA1457}"/>
              </a:ext>
            </a:extLst>
          </p:cNvPr>
          <p:cNvSpPr/>
          <p:nvPr/>
        </p:nvSpPr>
        <p:spPr>
          <a:xfrm>
            <a:off x="735827" y="2543493"/>
            <a:ext cx="2788199" cy="369332"/>
          </a:xfrm>
          <a:prstGeom prst="rect">
            <a:avLst/>
          </a:prstGeom>
        </p:spPr>
        <p:txBody>
          <a:bodyPr wrap="none">
            <a:spAutoFit/>
          </a:bodyPr>
          <a:lstStyle/>
          <a:p>
            <a:pPr algn="ctr"/>
            <a:r>
              <a:rPr lang="en-US" dirty="0"/>
              <a:t>Need More In-take Partners</a:t>
            </a:r>
          </a:p>
        </p:txBody>
      </p:sp>
      <p:grpSp>
        <p:nvGrpSpPr>
          <p:cNvPr id="55" name="Group 54">
            <a:extLst>
              <a:ext uri="{FF2B5EF4-FFF2-40B4-BE49-F238E27FC236}">
                <a16:creationId xmlns:a16="http://schemas.microsoft.com/office/drawing/2014/main" id="{07424719-66B3-4D65-B072-3EA604A9C274}"/>
              </a:ext>
            </a:extLst>
          </p:cNvPr>
          <p:cNvGrpSpPr/>
          <p:nvPr/>
        </p:nvGrpSpPr>
        <p:grpSpPr>
          <a:xfrm>
            <a:off x="8573899" y="2539011"/>
            <a:ext cx="2956503" cy="681741"/>
            <a:chOff x="8508091" y="3095566"/>
            <a:chExt cx="2956503" cy="681741"/>
          </a:xfrm>
        </p:grpSpPr>
        <p:sp>
          <p:nvSpPr>
            <p:cNvPr id="56" name="Arrow: Up 55">
              <a:extLst>
                <a:ext uri="{FF2B5EF4-FFF2-40B4-BE49-F238E27FC236}">
                  <a16:creationId xmlns:a16="http://schemas.microsoft.com/office/drawing/2014/main" id="{BF73F4E0-2226-46E4-A77D-D9C97EB7445B}"/>
                </a:ext>
              </a:extLst>
            </p:cNvPr>
            <p:cNvSpPr/>
            <p:nvPr/>
          </p:nvSpPr>
          <p:spPr>
            <a:xfrm rot="5400000">
              <a:off x="9685525" y="1998238"/>
              <a:ext cx="681741" cy="2876397"/>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886E981-385F-4547-B3A4-CB3240F7860C}"/>
                </a:ext>
              </a:extLst>
            </p:cNvPr>
            <p:cNvSpPr/>
            <p:nvPr/>
          </p:nvSpPr>
          <p:spPr>
            <a:xfrm>
              <a:off x="8508091" y="3247771"/>
              <a:ext cx="2899768" cy="369332"/>
            </a:xfrm>
            <a:prstGeom prst="rect">
              <a:avLst/>
            </a:prstGeom>
          </p:spPr>
          <p:txBody>
            <a:bodyPr wrap="none">
              <a:spAutoFit/>
            </a:bodyPr>
            <a:lstStyle/>
            <a:p>
              <a:pPr algn="ctr"/>
              <a:r>
                <a:rPr lang="en-US" dirty="0"/>
                <a:t>Need More Off-take Partners</a:t>
              </a:r>
            </a:p>
          </p:txBody>
        </p:sp>
      </p:grpSp>
      <p:sp>
        <p:nvSpPr>
          <p:cNvPr id="58" name="TextBox 57">
            <a:extLst>
              <a:ext uri="{FF2B5EF4-FFF2-40B4-BE49-F238E27FC236}">
                <a16:creationId xmlns:a16="http://schemas.microsoft.com/office/drawing/2014/main" id="{835BBD3B-A709-4B87-9CE9-CB3611E47D00}"/>
              </a:ext>
            </a:extLst>
          </p:cNvPr>
          <p:cNvSpPr txBox="1"/>
          <p:nvPr/>
        </p:nvSpPr>
        <p:spPr>
          <a:xfrm>
            <a:off x="10931346" y="3506231"/>
            <a:ext cx="1260654" cy="584775"/>
          </a:xfrm>
          <a:prstGeom prst="rect">
            <a:avLst/>
          </a:prstGeom>
          <a:noFill/>
        </p:spPr>
        <p:txBody>
          <a:bodyPr wrap="square" rtlCol="0">
            <a:spAutoFit/>
          </a:bodyPr>
          <a:lstStyle/>
          <a:p>
            <a:r>
              <a:rPr lang="en-US" sz="1600" dirty="0"/>
              <a:t>Available for Purchase</a:t>
            </a:r>
          </a:p>
        </p:txBody>
      </p:sp>
      <p:sp>
        <p:nvSpPr>
          <p:cNvPr id="59" name="Rectangle 58">
            <a:extLst>
              <a:ext uri="{FF2B5EF4-FFF2-40B4-BE49-F238E27FC236}">
                <a16:creationId xmlns:a16="http://schemas.microsoft.com/office/drawing/2014/main" id="{23C2DF4C-525A-43CE-8275-1E8299916456}"/>
              </a:ext>
            </a:extLst>
          </p:cNvPr>
          <p:cNvSpPr/>
          <p:nvPr/>
        </p:nvSpPr>
        <p:spPr>
          <a:xfrm rot="21280644">
            <a:off x="962488" y="3134084"/>
            <a:ext cx="2688428" cy="369332"/>
          </a:xfrm>
          <a:prstGeom prst="rect">
            <a:avLst/>
          </a:prstGeom>
        </p:spPr>
        <p:txBody>
          <a:bodyPr wrap="none">
            <a:spAutoFit/>
          </a:bodyPr>
          <a:lstStyle/>
          <a:p>
            <a:pPr algn="ctr"/>
            <a:r>
              <a:rPr lang="en-US" dirty="0"/>
              <a:t>Terfenol-D Grinding Swarfs</a:t>
            </a:r>
          </a:p>
        </p:txBody>
      </p:sp>
      <p:sp>
        <p:nvSpPr>
          <p:cNvPr id="60" name="Content Placeholder 2">
            <a:extLst>
              <a:ext uri="{FF2B5EF4-FFF2-40B4-BE49-F238E27FC236}">
                <a16:creationId xmlns:a16="http://schemas.microsoft.com/office/drawing/2014/main" id="{C20C7826-D2E2-4645-A1ED-EA5D9386C5C4}"/>
              </a:ext>
            </a:extLst>
          </p:cNvPr>
          <p:cNvSpPr>
            <a:spLocks noGrp="1"/>
          </p:cNvSpPr>
          <p:nvPr>
            <p:ph idx="1"/>
          </p:nvPr>
        </p:nvSpPr>
        <p:spPr>
          <a:xfrm>
            <a:off x="326967" y="4115575"/>
            <a:ext cx="11538065" cy="2102334"/>
          </a:xfrm>
        </p:spPr>
        <p:txBody>
          <a:bodyPr>
            <a:normAutofit/>
          </a:bodyPr>
          <a:lstStyle/>
          <a:p>
            <a:pPr marL="0" indent="0">
              <a:buNone/>
            </a:pPr>
            <a:r>
              <a:rPr lang="en-US" sz="2400" dirty="0"/>
              <a:t>					</a:t>
            </a:r>
            <a:r>
              <a:rPr lang="en-US" sz="3200" b="1" dirty="0"/>
              <a:t>INCLUDES:</a:t>
            </a:r>
            <a:endParaRPr lang="en-US" sz="2400" b="1" dirty="0"/>
          </a:p>
          <a:p>
            <a:r>
              <a:rPr lang="en-US" sz="2400" dirty="0"/>
              <a:t>Adjusting technology maturation relative to those of other technologies in the ecosystem.</a:t>
            </a:r>
          </a:p>
          <a:p>
            <a:pPr lvl="1"/>
            <a:r>
              <a:rPr lang="en-US" sz="2000" dirty="0"/>
              <a:t>Identifying additional innovation needed to interconnect different technologies at appropriate maturation timeline.</a:t>
            </a:r>
          </a:p>
          <a:p>
            <a:r>
              <a:rPr lang="en-US" sz="2400" dirty="0"/>
              <a:t>Iterative performance of economic and lifecycle analyses.</a:t>
            </a:r>
          </a:p>
        </p:txBody>
      </p:sp>
    </p:spTree>
    <p:extLst>
      <p:ext uri="{BB962C8B-B14F-4D97-AF65-F5344CB8AC3E}">
        <p14:creationId xmlns:p14="http://schemas.microsoft.com/office/powerpoint/2010/main" val="159857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EADC-1E3C-E0CD-6CF1-22BED82B3771}"/>
              </a:ext>
            </a:extLst>
          </p:cNvPr>
          <p:cNvSpPr>
            <a:spLocks noGrp="1"/>
          </p:cNvSpPr>
          <p:nvPr>
            <p:ph type="title"/>
          </p:nvPr>
        </p:nvSpPr>
        <p:spPr/>
        <p:txBody>
          <a:bodyPr/>
          <a:lstStyle/>
          <a:p>
            <a:r>
              <a:rPr lang="en-US" dirty="0"/>
              <a:t>Iowa Critical Material Resource Facility </a:t>
            </a:r>
          </a:p>
        </p:txBody>
      </p:sp>
      <p:sp>
        <p:nvSpPr>
          <p:cNvPr id="3" name="Content Placeholder 2">
            <a:extLst>
              <a:ext uri="{FF2B5EF4-FFF2-40B4-BE49-F238E27FC236}">
                <a16:creationId xmlns:a16="http://schemas.microsoft.com/office/drawing/2014/main" id="{D5C749F3-0B7E-D179-1F7C-C70E4BB51D28}"/>
              </a:ext>
            </a:extLst>
          </p:cNvPr>
          <p:cNvSpPr>
            <a:spLocks noGrp="1"/>
          </p:cNvSpPr>
          <p:nvPr>
            <p:ph idx="1"/>
          </p:nvPr>
        </p:nvSpPr>
        <p:spPr>
          <a:xfrm>
            <a:off x="288756" y="1155070"/>
            <a:ext cx="3823912" cy="4717812"/>
          </a:xfrm>
        </p:spPr>
        <p:txBody>
          <a:bodyPr/>
          <a:lstStyle/>
          <a:p>
            <a:r>
              <a:rPr lang="en-US" dirty="0"/>
              <a:t>Iowa CMRF will also recover other economically important metals like gold, platinum, silver, copper, nickel, cobalt, etc. contained in e-wastes. </a:t>
            </a:r>
          </a:p>
        </p:txBody>
      </p:sp>
      <p:sp>
        <p:nvSpPr>
          <p:cNvPr id="4" name="Slide Number Placeholder 3">
            <a:extLst>
              <a:ext uri="{FF2B5EF4-FFF2-40B4-BE49-F238E27FC236}">
                <a16:creationId xmlns:a16="http://schemas.microsoft.com/office/drawing/2014/main" id="{323BD69E-DE55-5DC7-A536-5061373F4D71}"/>
              </a:ext>
            </a:extLst>
          </p:cNvPr>
          <p:cNvSpPr>
            <a:spLocks noGrp="1"/>
          </p:cNvSpPr>
          <p:nvPr>
            <p:ph type="sldNum" sz="quarter" idx="12"/>
          </p:nvPr>
        </p:nvSpPr>
        <p:spPr/>
        <p:txBody>
          <a:bodyPr/>
          <a:lstStyle/>
          <a:p>
            <a:fld id="{A7DFE617-3CCE-42C4-B294-752663588AED}" type="slidenum">
              <a:rPr lang="en-US" smtClean="0"/>
              <a:pPr/>
              <a:t>8</a:t>
            </a:fld>
            <a:endParaRPr lang="en-US" dirty="0"/>
          </a:p>
        </p:txBody>
      </p:sp>
      <p:pic>
        <p:nvPicPr>
          <p:cNvPr id="5" name="Picture 4">
            <a:extLst>
              <a:ext uri="{FF2B5EF4-FFF2-40B4-BE49-F238E27FC236}">
                <a16:creationId xmlns:a16="http://schemas.microsoft.com/office/drawing/2014/main" id="{B567BC9F-6017-54FD-81E1-B55D0BBF4144}"/>
              </a:ext>
            </a:extLst>
          </p:cNvPr>
          <p:cNvPicPr>
            <a:picLocks noChangeAspect="1"/>
          </p:cNvPicPr>
          <p:nvPr/>
        </p:nvPicPr>
        <p:blipFill rotWithShape="1">
          <a:blip r:embed="rId2">
            <a:extLst>
              <a:ext uri="{28A0092B-C50C-407E-A947-70E740481C1C}">
                <a14:useLocalDpi xmlns:a14="http://schemas.microsoft.com/office/drawing/2010/main" val="0"/>
              </a:ext>
            </a:extLst>
          </a:blip>
          <a:srcRect t="5541"/>
          <a:stretch/>
        </p:blipFill>
        <p:spPr bwMode="auto">
          <a:xfrm>
            <a:off x="4112669" y="1056809"/>
            <a:ext cx="7822656" cy="4914334"/>
          </a:xfrm>
          <a:prstGeom prst="rect">
            <a:avLst/>
          </a:prstGeom>
          <a:noFill/>
          <a:ln>
            <a:noFill/>
          </a:ln>
        </p:spPr>
      </p:pic>
    </p:spTree>
    <p:extLst>
      <p:ext uri="{BB962C8B-B14F-4D97-AF65-F5344CB8AC3E}">
        <p14:creationId xmlns:p14="http://schemas.microsoft.com/office/powerpoint/2010/main" val="366915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D5D100-956C-4AE8-8E42-5A9DD0120E53}"/>
              </a:ext>
            </a:extLst>
          </p:cNvPr>
          <p:cNvGrpSpPr/>
          <p:nvPr/>
        </p:nvGrpSpPr>
        <p:grpSpPr>
          <a:xfrm>
            <a:off x="104588" y="771429"/>
            <a:ext cx="7376850" cy="4566435"/>
            <a:chOff x="19528" y="734888"/>
            <a:chExt cx="7376850" cy="4566435"/>
          </a:xfrm>
        </p:grpSpPr>
        <p:sp>
          <p:nvSpPr>
            <p:cNvPr id="54" name="TextBox 53"/>
            <p:cNvSpPr txBox="1"/>
            <p:nvPr/>
          </p:nvSpPr>
          <p:spPr>
            <a:xfrm>
              <a:off x="5956973" y="4878904"/>
              <a:ext cx="801438" cy="292388"/>
            </a:xfrm>
            <a:prstGeom prst="rect">
              <a:avLst/>
            </a:prstGeom>
            <a:noFill/>
          </p:spPr>
          <p:txBody>
            <a:bodyPr wrap="none" rtlCol="0">
              <a:spAutoFit/>
            </a:bodyPr>
            <a:lstStyle/>
            <a:p>
              <a:r>
                <a:rPr lang="en-US" sz="1300" b="1" dirty="0"/>
                <a:t>Affiliates</a:t>
              </a:r>
              <a:endParaRPr lang="en-US" sz="1300" dirty="0"/>
            </a:p>
          </p:txBody>
        </p:sp>
        <p:pic>
          <p:nvPicPr>
            <p:cNvPr id="70" name="Picture 69"/>
            <p:cNvPicPr>
              <a:picLocks noChangeAspect="1"/>
            </p:cNvPicPr>
            <p:nvPr/>
          </p:nvPicPr>
          <p:blipFill>
            <a:blip r:embed="rId3">
              <a:clrChange>
                <a:clrFrom>
                  <a:srgbClr val="FFFFFF"/>
                </a:clrFrom>
                <a:clrTo>
                  <a:srgbClr val="FFFFFF">
                    <a:alpha val="0"/>
                  </a:srgbClr>
                </a:clrTo>
              </a:clrChange>
            </a:blip>
            <a:stretch>
              <a:fillRect/>
            </a:stretch>
          </p:blipFill>
          <p:spPr>
            <a:xfrm>
              <a:off x="5703824" y="4748873"/>
              <a:ext cx="332654" cy="552450"/>
            </a:xfrm>
            <a:prstGeom prst="rect">
              <a:avLst/>
            </a:prstGeom>
          </p:spPr>
        </p:pic>
        <p:grpSp>
          <p:nvGrpSpPr>
            <p:cNvPr id="232" name="Group 231"/>
            <p:cNvGrpSpPr/>
            <p:nvPr/>
          </p:nvGrpSpPr>
          <p:grpSpPr>
            <a:xfrm>
              <a:off x="19528" y="734888"/>
              <a:ext cx="7376850" cy="4516424"/>
              <a:chOff x="19528" y="734888"/>
              <a:chExt cx="7376850" cy="4516424"/>
            </a:xfrm>
          </p:grpSpPr>
          <p:pic>
            <p:nvPicPr>
              <p:cNvPr id="4" name="Picture 3"/>
              <p:cNvPicPr>
                <a:picLocks noChangeAspect="1"/>
              </p:cNvPicPr>
              <p:nvPr/>
            </p:nvPicPr>
            <p:blipFill>
              <a:blip r:embed="rId4"/>
              <a:stretch>
                <a:fillRect/>
              </a:stretch>
            </p:blipFill>
            <p:spPr>
              <a:xfrm>
                <a:off x="537420" y="954465"/>
                <a:ext cx="6858958" cy="3858164"/>
              </a:xfrm>
              <a:prstGeom prst="rect">
                <a:avLst/>
              </a:prstGeom>
            </p:spPr>
          </p:pic>
          <p:pic>
            <p:nvPicPr>
              <p:cNvPr id="5" name="Picture 4"/>
              <p:cNvPicPr>
                <a:picLocks noChangeAspect="1"/>
              </p:cNvPicPr>
              <p:nvPr/>
            </p:nvPicPr>
            <p:blipFill>
              <a:blip r:embed="rId5"/>
              <a:stretch>
                <a:fillRect/>
              </a:stretch>
            </p:blipFill>
            <p:spPr>
              <a:xfrm>
                <a:off x="19528" y="734888"/>
                <a:ext cx="854846" cy="850200"/>
              </a:xfrm>
              <a:prstGeom prst="rect">
                <a:avLst/>
              </a:prstGeom>
            </p:spPr>
          </p:pic>
          <p:grpSp>
            <p:nvGrpSpPr>
              <p:cNvPr id="10" name="Group 9"/>
              <p:cNvGrpSpPr/>
              <p:nvPr/>
            </p:nvGrpSpPr>
            <p:grpSpPr>
              <a:xfrm>
                <a:off x="3564991" y="2088532"/>
                <a:ext cx="313176" cy="276999"/>
                <a:chOff x="8219660" y="2761083"/>
                <a:chExt cx="313176" cy="276999"/>
              </a:xfrm>
            </p:grpSpPr>
            <p:sp>
              <p:nvSpPr>
                <p:cNvPr id="8" name="Oval 7"/>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a:off x="8219660" y="2761083"/>
                  <a:ext cx="313176" cy="276999"/>
                </a:xfrm>
                <a:prstGeom prst="rect">
                  <a:avLst/>
                </a:prstGeom>
                <a:noFill/>
              </p:spPr>
              <p:txBody>
                <a:bodyPr wrap="square" rtlCol="0">
                  <a:spAutoFit/>
                </a:bodyPr>
                <a:lstStyle/>
                <a:p>
                  <a:r>
                    <a:rPr lang="en-US" sz="1200" b="1" dirty="0">
                      <a:latin typeface="Arial Rounded MT Bold" panose="020F0704030504030204" pitchFamily="34" charset="0"/>
                    </a:rPr>
                    <a:t>1</a:t>
                  </a:r>
                </a:p>
              </p:txBody>
            </p:sp>
          </p:grpSp>
          <p:grpSp>
            <p:nvGrpSpPr>
              <p:cNvPr id="14" name="Group 13"/>
              <p:cNvGrpSpPr/>
              <p:nvPr/>
            </p:nvGrpSpPr>
            <p:grpSpPr>
              <a:xfrm>
                <a:off x="1761591" y="1780217"/>
                <a:ext cx="313176" cy="276999"/>
                <a:chOff x="8219660" y="2753463"/>
                <a:chExt cx="313176" cy="276999"/>
              </a:xfrm>
            </p:grpSpPr>
            <p:sp>
              <p:nvSpPr>
                <p:cNvPr id="15" name="Oval 14"/>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219660" y="2753463"/>
                  <a:ext cx="313176" cy="276999"/>
                </a:xfrm>
                <a:prstGeom prst="rect">
                  <a:avLst/>
                </a:prstGeom>
                <a:noFill/>
              </p:spPr>
              <p:txBody>
                <a:bodyPr wrap="square" rtlCol="0">
                  <a:spAutoFit/>
                </a:bodyPr>
                <a:lstStyle/>
                <a:p>
                  <a:r>
                    <a:rPr lang="en-US" sz="1200" b="1" dirty="0">
                      <a:latin typeface="Arial Rounded MT Bold" panose="020F0704030504030204" pitchFamily="34" charset="0"/>
                    </a:rPr>
                    <a:t>2</a:t>
                  </a:r>
                </a:p>
              </p:txBody>
            </p:sp>
          </p:grpSp>
          <p:sp>
            <p:nvSpPr>
              <p:cNvPr id="53" name="TextBox 52"/>
              <p:cNvSpPr txBox="1"/>
              <p:nvPr/>
            </p:nvSpPr>
            <p:spPr>
              <a:xfrm>
                <a:off x="4414875" y="4878904"/>
                <a:ext cx="1291892" cy="292388"/>
              </a:xfrm>
              <a:prstGeom prst="rect">
                <a:avLst/>
              </a:prstGeom>
              <a:noFill/>
            </p:spPr>
            <p:txBody>
              <a:bodyPr wrap="none" rtlCol="0">
                <a:spAutoFit/>
              </a:bodyPr>
              <a:lstStyle/>
              <a:p>
                <a:r>
                  <a:rPr lang="en-US" sz="1300" b="1" dirty="0"/>
                  <a:t>Team Members </a:t>
                </a:r>
                <a:endParaRPr lang="en-US" sz="1300" dirty="0"/>
              </a:p>
            </p:txBody>
          </p:sp>
          <p:pic>
            <p:nvPicPr>
              <p:cNvPr id="68" name="Picture 67"/>
              <p:cNvPicPr>
                <a:picLocks noChangeAspect="1"/>
              </p:cNvPicPr>
              <p:nvPr/>
            </p:nvPicPr>
            <p:blipFill>
              <a:blip r:embed="rId6">
                <a:clrChange>
                  <a:clrFrom>
                    <a:srgbClr val="FFFFFF"/>
                  </a:clrFrom>
                  <a:clrTo>
                    <a:srgbClr val="FFFFFF">
                      <a:alpha val="0"/>
                    </a:srgbClr>
                  </a:clrTo>
                </a:clrChange>
              </a:blip>
              <a:stretch>
                <a:fillRect/>
              </a:stretch>
            </p:blipFill>
            <p:spPr>
              <a:xfrm>
                <a:off x="1461776" y="1059353"/>
                <a:ext cx="328754" cy="452427"/>
              </a:xfrm>
              <a:prstGeom prst="rect">
                <a:avLst/>
              </a:prstGeom>
            </p:spPr>
          </p:pic>
          <p:pic>
            <p:nvPicPr>
              <p:cNvPr id="69" name="Picture 68"/>
              <p:cNvPicPr>
                <a:picLocks noChangeAspect="1"/>
              </p:cNvPicPr>
              <p:nvPr/>
            </p:nvPicPr>
            <p:blipFill>
              <a:blip r:embed="rId6">
                <a:clrChange>
                  <a:clrFrom>
                    <a:srgbClr val="FFFFFF"/>
                  </a:clrFrom>
                  <a:clrTo>
                    <a:srgbClr val="FFFFFF">
                      <a:alpha val="0"/>
                    </a:srgbClr>
                  </a:clrTo>
                </a:clrChange>
              </a:blip>
              <a:stretch>
                <a:fillRect/>
              </a:stretch>
            </p:blipFill>
            <p:spPr>
              <a:xfrm>
                <a:off x="4112873" y="4798885"/>
                <a:ext cx="328754" cy="452427"/>
              </a:xfrm>
              <a:prstGeom prst="rect">
                <a:avLst/>
              </a:prstGeom>
            </p:spPr>
          </p:pic>
          <p:pic>
            <p:nvPicPr>
              <p:cNvPr id="71" name="Picture 70"/>
              <p:cNvPicPr>
                <a:picLocks noChangeAspect="1"/>
              </p:cNvPicPr>
              <p:nvPr/>
            </p:nvPicPr>
            <p:blipFill>
              <a:blip r:embed="rId3">
                <a:clrChange>
                  <a:clrFrom>
                    <a:srgbClr val="FFFFFF"/>
                  </a:clrFrom>
                  <a:clrTo>
                    <a:srgbClr val="FFFFFF">
                      <a:alpha val="0"/>
                    </a:srgbClr>
                  </a:clrTo>
                </a:clrChange>
              </a:blip>
              <a:stretch>
                <a:fillRect/>
              </a:stretch>
            </p:blipFill>
            <p:spPr>
              <a:xfrm>
                <a:off x="1125108" y="789922"/>
                <a:ext cx="332654" cy="552450"/>
              </a:xfrm>
              <a:prstGeom prst="rect">
                <a:avLst/>
              </a:prstGeom>
            </p:spPr>
          </p:pic>
          <p:pic>
            <p:nvPicPr>
              <p:cNvPr id="72" name="Picture 71"/>
              <p:cNvPicPr>
                <a:picLocks noChangeAspect="1"/>
              </p:cNvPicPr>
              <p:nvPr/>
            </p:nvPicPr>
            <p:blipFill>
              <a:blip r:embed="rId6">
                <a:clrChange>
                  <a:clrFrom>
                    <a:srgbClr val="FFFFFF"/>
                  </a:clrFrom>
                  <a:clrTo>
                    <a:srgbClr val="FFFFFF">
                      <a:alpha val="0"/>
                    </a:srgbClr>
                  </a:clrTo>
                </a:clrChange>
              </a:blip>
              <a:stretch>
                <a:fillRect/>
              </a:stretch>
            </p:blipFill>
            <p:spPr>
              <a:xfrm>
                <a:off x="1814984" y="1554003"/>
                <a:ext cx="328754" cy="452427"/>
              </a:xfrm>
              <a:prstGeom prst="rect">
                <a:avLst/>
              </a:prstGeom>
            </p:spPr>
          </p:pic>
          <p:pic>
            <p:nvPicPr>
              <p:cNvPr id="73" name="Picture 72"/>
              <p:cNvPicPr>
                <a:picLocks noChangeAspect="1"/>
              </p:cNvPicPr>
              <p:nvPr/>
            </p:nvPicPr>
            <p:blipFill>
              <a:blip r:embed="rId6">
                <a:clrChange>
                  <a:clrFrom>
                    <a:srgbClr val="FFFFFF"/>
                  </a:clrFrom>
                  <a:clrTo>
                    <a:srgbClr val="FFFFFF">
                      <a:alpha val="0"/>
                    </a:srgbClr>
                  </a:clrTo>
                </a:clrChange>
              </a:blip>
              <a:stretch>
                <a:fillRect/>
              </a:stretch>
            </p:blipFill>
            <p:spPr>
              <a:xfrm>
                <a:off x="1852974" y="1621344"/>
                <a:ext cx="328754" cy="452427"/>
              </a:xfrm>
              <a:prstGeom prst="rect">
                <a:avLst/>
              </a:prstGeom>
            </p:spPr>
          </p:pic>
          <p:pic>
            <p:nvPicPr>
              <p:cNvPr id="74" name="Picture 73"/>
              <p:cNvPicPr>
                <a:picLocks noChangeAspect="1"/>
              </p:cNvPicPr>
              <p:nvPr/>
            </p:nvPicPr>
            <p:blipFill>
              <a:blip r:embed="rId6">
                <a:clrChange>
                  <a:clrFrom>
                    <a:srgbClr val="FFFFFF"/>
                  </a:clrFrom>
                  <a:clrTo>
                    <a:srgbClr val="FFFFFF">
                      <a:alpha val="0"/>
                    </a:srgbClr>
                  </a:clrTo>
                </a:clrChange>
              </a:blip>
              <a:stretch>
                <a:fillRect/>
              </a:stretch>
            </p:blipFill>
            <p:spPr>
              <a:xfrm>
                <a:off x="1757577" y="1975709"/>
                <a:ext cx="328754" cy="452427"/>
              </a:xfrm>
              <a:prstGeom prst="rect">
                <a:avLst/>
              </a:prstGeom>
            </p:spPr>
          </p:pic>
          <p:pic>
            <p:nvPicPr>
              <p:cNvPr id="75" name="Picture 74"/>
              <p:cNvPicPr>
                <a:picLocks noChangeAspect="1"/>
              </p:cNvPicPr>
              <p:nvPr/>
            </p:nvPicPr>
            <p:blipFill>
              <a:blip r:embed="rId6">
                <a:clrChange>
                  <a:clrFrom>
                    <a:srgbClr val="FFFFFF"/>
                  </a:clrFrom>
                  <a:clrTo>
                    <a:srgbClr val="FFFFFF">
                      <a:alpha val="0"/>
                    </a:srgbClr>
                  </a:clrTo>
                </a:clrChange>
              </a:blip>
              <a:stretch>
                <a:fillRect/>
              </a:stretch>
            </p:blipFill>
            <p:spPr>
              <a:xfrm>
                <a:off x="758055" y="2002303"/>
                <a:ext cx="328754" cy="452427"/>
              </a:xfrm>
              <a:prstGeom prst="rect">
                <a:avLst/>
              </a:prstGeom>
            </p:spPr>
          </p:pic>
          <p:pic>
            <p:nvPicPr>
              <p:cNvPr id="81" name="Picture 80"/>
              <p:cNvPicPr>
                <a:picLocks noChangeAspect="1"/>
              </p:cNvPicPr>
              <p:nvPr/>
            </p:nvPicPr>
            <p:blipFill>
              <a:blip r:embed="rId6">
                <a:clrChange>
                  <a:clrFrom>
                    <a:srgbClr val="FFFFFF"/>
                  </a:clrFrom>
                  <a:clrTo>
                    <a:srgbClr val="FFFFFF">
                      <a:alpha val="0"/>
                    </a:srgbClr>
                  </a:clrTo>
                </a:clrChange>
              </a:blip>
              <a:stretch>
                <a:fillRect/>
              </a:stretch>
            </p:blipFill>
            <p:spPr>
              <a:xfrm>
                <a:off x="2549461" y="2246648"/>
                <a:ext cx="328754" cy="452427"/>
              </a:xfrm>
              <a:prstGeom prst="rect">
                <a:avLst/>
              </a:prstGeom>
            </p:spPr>
          </p:pic>
          <p:pic>
            <p:nvPicPr>
              <p:cNvPr id="82" name="Picture 81"/>
              <p:cNvPicPr>
                <a:picLocks noChangeAspect="1"/>
              </p:cNvPicPr>
              <p:nvPr/>
            </p:nvPicPr>
            <p:blipFill>
              <a:blip r:embed="rId6">
                <a:clrChange>
                  <a:clrFrom>
                    <a:srgbClr val="FFFFFF"/>
                  </a:clrFrom>
                  <a:clrTo>
                    <a:srgbClr val="FFFFFF">
                      <a:alpha val="0"/>
                    </a:srgbClr>
                  </a:clrTo>
                </a:clrChange>
              </a:blip>
              <a:stretch>
                <a:fillRect/>
              </a:stretch>
            </p:blipFill>
            <p:spPr>
              <a:xfrm>
                <a:off x="2406617" y="2093003"/>
                <a:ext cx="328754" cy="452427"/>
              </a:xfrm>
              <a:prstGeom prst="rect">
                <a:avLst/>
              </a:prstGeom>
            </p:spPr>
          </p:pic>
          <p:pic>
            <p:nvPicPr>
              <p:cNvPr id="84" name="Picture 83"/>
              <p:cNvPicPr>
                <a:picLocks noChangeAspect="1"/>
              </p:cNvPicPr>
              <p:nvPr/>
            </p:nvPicPr>
            <p:blipFill>
              <a:blip r:embed="rId6">
                <a:clrChange>
                  <a:clrFrom>
                    <a:srgbClr val="FFFFFF"/>
                  </a:clrFrom>
                  <a:clrTo>
                    <a:srgbClr val="FFFFFF">
                      <a:alpha val="0"/>
                    </a:srgbClr>
                  </a:clrTo>
                </a:clrChange>
              </a:blip>
              <a:stretch>
                <a:fillRect/>
              </a:stretch>
            </p:blipFill>
            <p:spPr>
              <a:xfrm>
                <a:off x="3369676" y="1950639"/>
                <a:ext cx="328754" cy="452427"/>
              </a:xfrm>
              <a:prstGeom prst="rect">
                <a:avLst/>
              </a:prstGeom>
            </p:spPr>
          </p:pic>
          <p:pic>
            <p:nvPicPr>
              <p:cNvPr id="85" name="Picture 84"/>
              <p:cNvPicPr>
                <a:picLocks noChangeAspect="1"/>
              </p:cNvPicPr>
              <p:nvPr/>
            </p:nvPicPr>
            <p:blipFill>
              <a:blip r:embed="rId6">
                <a:clrChange>
                  <a:clrFrom>
                    <a:srgbClr val="FFFFFF"/>
                  </a:clrFrom>
                  <a:clrTo>
                    <a:srgbClr val="FFFFFF">
                      <a:alpha val="0"/>
                    </a:srgbClr>
                  </a:clrTo>
                </a:clrChange>
              </a:blip>
              <a:stretch>
                <a:fillRect/>
              </a:stretch>
            </p:blipFill>
            <p:spPr>
              <a:xfrm>
                <a:off x="3551216" y="1731689"/>
                <a:ext cx="328754" cy="452427"/>
              </a:xfrm>
              <a:prstGeom prst="rect">
                <a:avLst/>
              </a:prstGeom>
            </p:spPr>
          </p:pic>
          <p:pic>
            <p:nvPicPr>
              <p:cNvPr id="86" name="Picture 85"/>
              <p:cNvPicPr>
                <a:picLocks noChangeAspect="1"/>
              </p:cNvPicPr>
              <p:nvPr/>
            </p:nvPicPr>
            <p:blipFill>
              <a:blip r:embed="rId6">
                <a:clrChange>
                  <a:clrFrom>
                    <a:srgbClr val="FFFFFF"/>
                  </a:clrFrom>
                  <a:clrTo>
                    <a:srgbClr val="FFFFFF">
                      <a:alpha val="0"/>
                    </a:srgbClr>
                  </a:clrTo>
                </a:clrChange>
              </a:blip>
              <a:stretch>
                <a:fillRect/>
              </a:stretch>
            </p:blipFill>
            <p:spPr>
              <a:xfrm>
                <a:off x="3750477" y="1892802"/>
                <a:ext cx="328754" cy="452427"/>
              </a:xfrm>
              <a:prstGeom prst="rect">
                <a:avLst/>
              </a:prstGeom>
            </p:spPr>
          </p:pic>
          <p:pic>
            <p:nvPicPr>
              <p:cNvPr id="87" name="Picture 86"/>
              <p:cNvPicPr>
                <a:picLocks noChangeAspect="1"/>
              </p:cNvPicPr>
              <p:nvPr/>
            </p:nvPicPr>
            <p:blipFill>
              <a:blip r:embed="rId6">
                <a:clrChange>
                  <a:clrFrom>
                    <a:srgbClr val="FFFFFF"/>
                  </a:clrFrom>
                  <a:clrTo>
                    <a:srgbClr val="FFFFFF">
                      <a:alpha val="0"/>
                    </a:srgbClr>
                  </a:clrTo>
                </a:clrChange>
              </a:blip>
              <a:stretch>
                <a:fillRect/>
              </a:stretch>
            </p:blipFill>
            <p:spPr>
              <a:xfrm>
                <a:off x="4043901" y="1530546"/>
                <a:ext cx="328754" cy="452427"/>
              </a:xfrm>
              <a:prstGeom prst="rect">
                <a:avLst/>
              </a:prstGeom>
            </p:spPr>
          </p:pic>
          <p:pic>
            <p:nvPicPr>
              <p:cNvPr id="88" name="Picture 87"/>
              <p:cNvPicPr>
                <a:picLocks noChangeAspect="1"/>
              </p:cNvPicPr>
              <p:nvPr/>
            </p:nvPicPr>
            <p:blipFill>
              <a:blip r:embed="rId6">
                <a:clrChange>
                  <a:clrFrom>
                    <a:srgbClr val="FFFFFF"/>
                  </a:clrFrom>
                  <a:clrTo>
                    <a:srgbClr val="FFFFFF">
                      <a:alpha val="0"/>
                    </a:srgbClr>
                  </a:clrTo>
                </a:clrChange>
              </a:blip>
              <a:stretch>
                <a:fillRect/>
              </a:stretch>
            </p:blipFill>
            <p:spPr>
              <a:xfrm>
                <a:off x="4004661" y="1619972"/>
                <a:ext cx="328754" cy="452427"/>
              </a:xfrm>
              <a:prstGeom prst="rect">
                <a:avLst/>
              </a:prstGeom>
            </p:spPr>
          </p:pic>
          <p:pic>
            <p:nvPicPr>
              <p:cNvPr id="89" name="Picture 88"/>
              <p:cNvPicPr>
                <a:picLocks noChangeAspect="1"/>
              </p:cNvPicPr>
              <p:nvPr/>
            </p:nvPicPr>
            <p:blipFill>
              <a:blip r:embed="rId6">
                <a:clrChange>
                  <a:clrFrom>
                    <a:srgbClr val="FFFFFF"/>
                  </a:clrFrom>
                  <a:clrTo>
                    <a:srgbClr val="FFFFFF">
                      <a:alpha val="0"/>
                    </a:srgbClr>
                  </a:clrTo>
                </a:clrChange>
              </a:blip>
              <a:stretch>
                <a:fillRect/>
              </a:stretch>
            </p:blipFill>
            <p:spPr>
              <a:xfrm>
                <a:off x="3824527" y="2314447"/>
                <a:ext cx="328754" cy="452427"/>
              </a:xfrm>
              <a:prstGeom prst="rect">
                <a:avLst/>
              </a:prstGeom>
            </p:spPr>
          </p:pic>
          <p:pic>
            <p:nvPicPr>
              <p:cNvPr id="93" name="Picture 92"/>
              <p:cNvPicPr>
                <a:picLocks noChangeAspect="1"/>
              </p:cNvPicPr>
              <p:nvPr/>
            </p:nvPicPr>
            <p:blipFill>
              <a:blip r:embed="rId6">
                <a:clrChange>
                  <a:clrFrom>
                    <a:srgbClr val="FFFFFF"/>
                  </a:clrFrom>
                  <a:clrTo>
                    <a:srgbClr val="FFFFFF">
                      <a:alpha val="0"/>
                    </a:srgbClr>
                  </a:clrTo>
                </a:clrChange>
              </a:blip>
              <a:stretch>
                <a:fillRect/>
              </a:stretch>
            </p:blipFill>
            <p:spPr>
              <a:xfrm>
                <a:off x="4929106" y="1552142"/>
                <a:ext cx="328754" cy="452427"/>
              </a:xfrm>
              <a:prstGeom prst="rect">
                <a:avLst/>
              </a:prstGeom>
            </p:spPr>
          </p:pic>
          <p:pic>
            <p:nvPicPr>
              <p:cNvPr id="94" name="Picture 93"/>
              <p:cNvPicPr>
                <a:picLocks noChangeAspect="1"/>
              </p:cNvPicPr>
              <p:nvPr/>
            </p:nvPicPr>
            <p:blipFill>
              <a:blip r:embed="rId6">
                <a:clrChange>
                  <a:clrFrom>
                    <a:srgbClr val="FFFFFF"/>
                  </a:clrFrom>
                  <a:clrTo>
                    <a:srgbClr val="FFFFFF">
                      <a:alpha val="0"/>
                    </a:srgbClr>
                  </a:clrTo>
                </a:clrChange>
              </a:blip>
              <a:stretch>
                <a:fillRect/>
              </a:stretch>
            </p:blipFill>
            <p:spPr>
              <a:xfrm>
                <a:off x="5063077" y="1610992"/>
                <a:ext cx="328754" cy="452427"/>
              </a:xfrm>
              <a:prstGeom prst="rect">
                <a:avLst/>
              </a:prstGeom>
            </p:spPr>
          </p:pic>
          <p:pic>
            <p:nvPicPr>
              <p:cNvPr id="95" name="Picture 94"/>
              <p:cNvPicPr>
                <a:picLocks noChangeAspect="1"/>
              </p:cNvPicPr>
              <p:nvPr/>
            </p:nvPicPr>
            <p:blipFill>
              <a:blip r:embed="rId3">
                <a:clrChange>
                  <a:clrFrom>
                    <a:srgbClr val="FFFFFF"/>
                  </a:clrFrom>
                  <a:clrTo>
                    <a:srgbClr val="FFFFFF">
                      <a:alpha val="0"/>
                    </a:srgbClr>
                  </a:clrTo>
                </a:clrChange>
              </a:blip>
              <a:stretch>
                <a:fillRect/>
              </a:stretch>
            </p:blipFill>
            <p:spPr>
              <a:xfrm>
                <a:off x="3191351" y="1078435"/>
                <a:ext cx="332654" cy="552450"/>
              </a:xfrm>
              <a:prstGeom prst="rect">
                <a:avLst/>
              </a:prstGeom>
            </p:spPr>
          </p:pic>
          <p:pic>
            <p:nvPicPr>
              <p:cNvPr id="96" name="Picture 95"/>
              <p:cNvPicPr>
                <a:picLocks noChangeAspect="1"/>
              </p:cNvPicPr>
              <p:nvPr/>
            </p:nvPicPr>
            <p:blipFill>
              <a:blip r:embed="rId3">
                <a:clrChange>
                  <a:clrFrom>
                    <a:srgbClr val="FFFFFF"/>
                  </a:clrFrom>
                  <a:clrTo>
                    <a:srgbClr val="FFFFFF">
                      <a:alpha val="0"/>
                    </a:srgbClr>
                  </a:clrTo>
                </a:clrChange>
              </a:blip>
              <a:stretch>
                <a:fillRect/>
              </a:stretch>
            </p:blipFill>
            <p:spPr>
              <a:xfrm>
                <a:off x="3552057" y="1335821"/>
                <a:ext cx="332654" cy="552450"/>
              </a:xfrm>
              <a:prstGeom prst="rect">
                <a:avLst/>
              </a:prstGeom>
            </p:spPr>
          </p:pic>
          <p:pic>
            <p:nvPicPr>
              <p:cNvPr id="97" name="Picture 96"/>
              <p:cNvPicPr>
                <a:picLocks noChangeAspect="1"/>
              </p:cNvPicPr>
              <p:nvPr/>
            </p:nvPicPr>
            <p:blipFill>
              <a:blip r:embed="rId3">
                <a:clrChange>
                  <a:clrFrom>
                    <a:srgbClr val="FFFFFF"/>
                  </a:clrFrom>
                  <a:clrTo>
                    <a:srgbClr val="FFFFFF">
                      <a:alpha val="0"/>
                    </a:srgbClr>
                  </a:clrTo>
                </a:clrChange>
              </a:blip>
              <a:stretch>
                <a:fillRect/>
              </a:stretch>
            </p:blipFill>
            <p:spPr>
              <a:xfrm>
                <a:off x="2362786" y="1761997"/>
                <a:ext cx="332654" cy="552450"/>
              </a:xfrm>
              <a:prstGeom prst="rect">
                <a:avLst/>
              </a:prstGeom>
            </p:spPr>
          </p:pic>
          <p:pic>
            <p:nvPicPr>
              <p:cNvPr id="98" name="Picture 97"/>
              <p:cNvPicPr>
                <a:picLocks noChangeAspect="1"/>
              </p:cNvPicPr>
              <p:nvPr/>
            </p:nvPicPr>
            <p:blipFill>
              <a:blip r:embed="rId3">
                <a:clrChange>
                  <a:clrFrom>
                    <a:srgbClr val="FFFFFF"/>
                  </a:clrFrom>
                  <a:clrTo>
                    <a:srgbClr val="FFFFFF">
                      <a:alpha val="0"/>
                    </a:srgbClr>
                  </a:clrTo>
                </a:clrChange>
              </a:blip>
              <a:stretch>
                <a:fillRect/>
              </a:stretch>
            </p:blipFill>
            <p:spPr>
              <a:xfrm>
                <a:off x="2235549" y="2162500"/>
                <a:ext cx="332654" cy="552450"/>
              </a:xfrm>
              <a:prstGeom prst="rect">
                <a:avLst/>
              </a:prstGeom>
            </p:spPr>
          </p:pic>
          <p:pic>
            <p:nvPicPr>
              <p:cNvPr id="99" name="Picture 98"/>
              <p:cNvPicPr>
                <a:picLocks noChangeAspect="1"/>
              </p:cNvPicPr>
              <p:nvPr/>
            </p:nvPicPr>
            <p:blipFill>
              <a:blip r:embed="rId6">
                <a:clrChange>
                  <a:clrFrom>
                    <a:srgbClr val="FFFFFF"/>
                  </a:clrFrom>
                  <a:clrTo>
                    <a:srgbClr val="FFFFFF">
                      <a:alpha val="0"/>
                    </a:srgbClr>
                  </a:clrTo>
                </a:clrChange>
              </a:blip>
              <a:stretch>
                <a:fillRect/>
              </a:stretch>
            </p:blipFill>
            <p:spPr>
              <a:xfrm>
                <a:off x="2388316" y="2293264"/>
                <a:ext cx="328754" cy="452427"/>
              </a:xfrm>
              <a:prstGeom prst="rect">
                <a:avLst/>
              </a:prstGeom>
            </p:spPr>
          </p:pic>
          <p:pic>
            <p:nvPicPr>
              <p:cNvPr id="106" name="Picture 105"/>
              <p:cNvPicPr>
                <a:picLocks noChangeAspect="1"/>
              </p:cNvPicPr>
              <p:nvPr/>
            </p:nvPicPr>
            <p:blipFill>
              <a:blip r:embed="rId3">
                <a:clrChange>
                  <a:clrFrom>
                    <a:srgbClr val="FFFFFF"/>
                  </a:clrFrom>
                  <a:clrTo>
                    <a:srgbClr val="FFFFFF">
                      <a:alpha val="0"/>
                    </a:srgbClr>
                  </a:clrTo>
                </a:clrChange>
              </a:blip>
              <a:stretch>
                <a:fillRect/>
              </a:stretch>
            </p:blipFill>
            <p:spPr>
              <a:xfrm>
                <a:off x="973345" y="1867250"/>
                <a:ext cx="332654" cy="552450"/>
              </a:xfrm>
              <a:prstGeom prst="rect">
                <a:avLst/>
              </a:prstGeom>
            </p:spPr>
          </p:pic>
          <p:pic>
            <p:nvPicPr>
              <p:cNvPr id="108" name="Picture 107"/>
              <p:cNvPicPr>
                <a:picLocks noChangeAspect="1"/>
              </p:cNvPicPr>
              <p:nvPr/>
            </p:nvPicPr>
            <p:blipFill>
              <a:blip r:embed="rId3">
                <a:clrChange>
                  <a:clrFrom>
                    <a:srgbClr val="FFFFFF"/>
                  </a:clrFrom>
                  <a:clrTo>
                    <a:srgbClr val="FFFFFF">
                      <a:alpha val="0"/>
                    </a:srgbClr>
                  </a:clrTo>
                </a:clrChange>
              </a:blip>
              <a:stretch>
                <a:fillRect/>
              </a:stretch>
            </p:blipFill>
            <p:spPr>
              <a:xfrm>
                <a:off x="5303149" y="1504766"/>
                <a:ext cx="332654" cy="552450"/>
              </a:xfrm>
              <a:prstGeom prst="rect">
                <a:avLst/>
              </a:prstGeom>
            </p:spPr>
          </p:pic>
          <p:pic>
            <p:nvPicPr>
              <p:cNvPr id="109" name="Picture 108"/>
              <p:cNvPicPr>
                <a:picLocks noChangeAspect="1"/>
              </p:cNvPicPr>
              <p:nvPr/>
            </p:nvPicPr>
            <p:blipFill>
              <a:blip r:embed="rId3">
                <a:clrChange>
                  <a:clrFrom>
                    <a:srgbClr val="FFFFFF"/>
                  </a:clrFrom>
                  <a:clrTo>
                    <a:srgbClr val="FFFFFF">
                      <a:alpha val="0"/>
                    </a:srgbClr>
                  </a:clrTo>
                </a:clrChange>
              </a:blip>
              <a:stretch>
                <a:fillRect/>
              </a:stretch>
            </p:blipFill>
            <p:spPr>
              <a:xfrm>
                <a:off x="5445145" y="1768715"/>
                <a:ext cx="332654" cy="552450"/>
              </a:xfrm>
              <a:prstGeom prst="rect">
                <a:avLst/>
              </a:prstGeom>
            </p:spPr>
          </p:pic>
          <p:pic>
            <p:nvPicPr>
              <p:cNvPr id="110" name="Picture 109"/>
              <p:cNvPicPr>
                <a:picLocks noChangeAspect="1"/>
              </p:cNvPicPr>
              <p:nvPr/>
            </p:nvPicPr>
            <p:blipFill>
              <a:blip r:embed="rId6">
                <a:clrChange>
                  <a:clrFrom>
                    <a:srgbClr val="FFFFFF"/>
                  </a:clrFrom>
                  <a:clrTo>
                    <a:srgbClr val="FFFFFF">
                      <a:alpha val="0"/>
                    </a:srgbClr>
                  </a:clrTo>
                </a:clrChange>
              </a:blip>
              <a:stretch>
                <a:fillRect/>
              </a:stretch>
            </p:blipFill>
            <p:spPr>
              <a:xfrm>
                <a:off x="5417871" y="1868388"/>
                <a:ext cx="328754" cy="452427"/>
              </a:xfrm>
              <a:prstGeom prst="rect">
                <a:avLst/>
              </a:prstGeom>
            </p:spPr>
          </p:pic>
          <p:pic>
            <p:nvPicPr>
              <p:cNvPr id="111" name="Picture 110"/>
              <p:cNvPicPr>
                <a:picLocks noChangeAspect="1"/>
              </p:cNvPicPr>
              <p:nvPr/>
            </p:nvPicPr>
            <p:blipFill>
              <a:blip r:embed="rId6">
                <a:clrChange>
                  <a:clrFrom>
                    <a:srgbClr val="FFFFFF"/>
                  </a:clrFrom>
                  <a:clrTo>
                    <a:srgbClr val="FFFFFF">
                      <a:alpha val="0"/>
                    </a:srgbClr>
                  </a:clrTo>
                </a:clrChange>
              </a:blip>
              <a:stretch>
                <a:fillRect/>
              </a:stretch>
            </p:blipFill>
            <p:spPr>
              <a:xfrm>
                <a:off x="4948686" y="1898251"/>
                <a:ext cx="328754" cy="452427"/>
              </a:xfrm>
              <a:prstGeom prst="rect">
                <a:avLst/>
              </a:prstGeom>
            </p:spPr>
          </p:pic>
          <p:pic>
            <p:nvPicPr>
              <p:cNvPr id="112" name="Picture 111"/>
              <p:cNvPicPr>
                <a:picLocks noChangeAspect="1"/>
              </p:cNvPicPr>
              <p:nvPr/>
            </p:nvPicPr>
            <p:blipFill>
              <a:blip r:embed="rId6">
                <a:clrChange>
                  <a:clrFrom>
                    <a:srgbClr val="FFFFFF"/>
                  </a:clrFrom>
                  <a:clrTo>
                    <a:srgbClr val="FFFFFF">
                      <a:alpha val="0"/>
                    </a:srgbClr>
                  </a:clrTo>
                </a:clrChange>
              </a:blip>
              <a:stretch>
                <a:fillRect/>
              </a:stretch>
            </p:blipFill>
            <p:spPr>
              <a:xfrm>
                <a:off x="5319980" y="1974614"/>
                <a:ext cx="328754" cy="452427"/>
              </a:xfrm>
              <a:prstGeom prst="rect">
                <a:avLst/>
              </a:prstGeom>
            </p:spPr>
          </p:pic>
          <p:pic>
            <p:nvPicPr>
              <p:cNvPr id="113" name="Picture 112"/>
              <p:cNvPicPr>
                <a:picLocks noChangeAspect="1"/>
              </p:cNvPicPr>
              <p:nvPr/>
            </p:nvPicPr>
            <p:blipFill>
              <a:blip r:embed="rId6">
                <a:clrChange>
                  <a:clrFrom>
                    <a:srgbClr val="FFFFFF"/>
                  </a:clrFrom>
                  <a:clrTo>
                    <a:srgbClr val="FFFFFF">
                      <a:alpha val="0"/>
                    </a:srgbClr>
                  </a:clrTo>
                </a:clrChange>
              </a:blip>
              <a:stretch>
                <a:fillRect/>
              </a:stretch>
            </p:blipFill>
            <p:spPr>
              <a:xfrm>
                <a:off x="5204549" y="1965012"/>
                <a:ext cx="328754" cy="452427"/>
              </a:xfrm>
              <a:prstGeom prst="rect">
                <a:avLst/>
              </a:prstGeom>
            </p:spPr>
          </p:pic>
          <p:pic>
            <p:nvPicPr>
              <p:cNvPr id="114" name="Picture 113"/>
              <p:cNvPicPr>
                <a:picLocks noChangeAspect="1"/>
              </p:cNvPicPr>
              <p:nvPr/>
            </p:nvPicPr>
            <p:blipFill>
              <a:blip r:embed="rId6">
                <a:clrChange>
                  <a:clrFrom>
                    <a:srgbClr val="FFFFFF"/>
                  </a:clrFrom>
                  <a:clrTo>
                    <a:srgbClr val="FFFFFF">
                      <a:alpha val="0"/>
                    </a:srgbClr>
                  </a:clrTo>
                </a:clrChange>
              </a:blip>
              <a:stretch>
                <a:fillRect/>
              </a:stretch>
            </p:blipFill>
            <p:spPr>
              <a:xfrm>
                <a:off x="5146797" y="2003782"/>
                <a:ext cx="328754" cy="452427"/>
              </a:xfrm>
              <a:prstGeom prst="rect">
                <a:avLst/>
              </a:prstGeom>
            </p:spPr>
          </p:pic>
          <p:pic>
            <p:nvPicPr>
              <p:cNvPr id="115" name="Picture 114"/>
              <p:cNvPicPr>
                <a:picLocks noChangeAspect="1"/>
              </p:cNvPicPr>
              <p:nvPr/>
            </p:nvPicPr>
            <p:blipFill>
              <a:blip r:embed="rId6">
                <a:clrChange>
                  <a:clrFrom>
                    <a:srgbClr val="FFFFFF"/>
                  </a:clrFrom>
                  <a:clrTo>
                    <a:srgbClr val="FFFFFF">
                      <a:alpha val="0"/>
                    </a:srgbClr>
                  </a:clrTo>
                </a:clrChange>
              </a:blip>
              <a:stretch>
                <a:fillRect/>
              </a:stretch>
            </p:blipFill>
            <p:spPr>
              <a:xfrm>
                <a:off x="5241252" y="2059193"/>
                <a:ext cx="328754" cy="452427"/>
              </a:xfrm>
              <a:prstGeom prst="rect">
                <a:avLst/>
              </a:prstGeom>
            </p:spPr>
          </p:pic>
          <p:pic>
            <p:nvPicPr>
              <p:cNvPr id="116" name="Picture 115"/>
              <p:cNvPicPr>
                <a:picLocks noChangeAspect="1"/>
              </p:cNvPicPr>
              <p:nvPr/>
            </p:nvPicPr>
            <p:blipFill>
              <a:blip r:embed="rId6">
                <a:clrChange>
                  <a:clrFrom>
                    <a:srgbClr val="FFFFFF"/>
                  </a:clrFrom>
                  <a:clrTo>
                    <a:srgbClr val="FFFFFF">
                      <a:alpha val="0"/>
                    </a:srgbClr>
                  </a:clrTo>
                </a:clrChange>
              </a:blip>
              <a:stretch>
                <a:fillRect/>
              </a:stretch>
            </p:blipFill>
            <p:spPr>
              <a:xfrm>
                <a:off x="5108482" y="2069482"/>
                <a:ext cx="328754" cy="452427"/>
              </a:xfrm>
              <a:prstGeom prst="rect">
                <a:avLst/>
              </a:prstGeom>
            </p:spPr>
          </p:pic>
          <p:pic>
            <p:nvPicPr>
              <p:cNvPr id="117" name="Picture 116"/>
              <p:cNvPicPr>
                <a:picLocks noChangeAspect="1"/>
              </p:cNvPicPr>
              <p:nvPr/>
            </p:nvPicPr>
            <p:blipFill>
              <a:blip r:embed="rId3">
                <a:clrChange>
                  <a:clrFrom>
                    <a:srgbClr val="FFFFFF"/>
                  </a:clrFrom>
                  <a:clrTo>
                    <a:srgbClr val="FFFFFF">
                      <a:alpha val="0"/>
                    </a:srgbClr>
                  </a:clrTo>
                </a:clrChange>
              </a:blip>
              <a:stretch>
                <a:fillRect/>
              </a:stretch>
            </p:blipFill>
            <p:spPr>
              <a:xfrm>
                <a:off x="5397201" y="2103850"/>
                <a:ext cx="332654" cy="552450"/>
              </a:xfrm>
              <a:prstGeom prst="rect">
                <a:avLst/>
              </a:prstGeom>
            </p:spPr>
          </p:pic>
          <p:pic>
            <p:nvPicPr>
              <p:cNvPr id="118" name="Picture 117"/>
              <p:cNvPicPr>
                <a:picLocks noChangeAspect="1"/>
              </p:cNvPicPr>
              <p:nvPr/>
            </p:nvPicPr>
            <p:blipFill>
              <a:blip r:embed="rId3">
                <a:clrChange>
                  <a:clrFrom>
                    <a:srgbClr val="FFFFFF"/>
                  </a:clrFrom>
                  <a:clrTo>
                    <a:srgbClr val="FFFFFF">
                      <a:alpha val="0"/>
                    </a:srgbClr>
                  </a:clrTo>
                </a:clrChange>
              </a:blip>
              <a:stretch>
                <a:fillRect/>
              </a:stretch>
            </p:blipFill>
            <p:spPr>
              <a:xfrm>
                <a:off x="5198186" y="2122998"/>
                <a:ext cx="332654" cy="552450"/>
              </a:xfrm>
              <a:prstGeom prst="rect">
                <a:avLst/>
              </a:prstGeom>
            </p:spPr>
          </p:pic>
          <p:pic>
            <p:nvPicPr>
              <p:cNvPr id="119" name="Picture 118"/>
              <p:cNvPicPr>
                <a:picLocks noChangeAspect="1"/>
              </p:cNvPicPr>
              <p:nvPr/>
            </p:nvPicPr>
            <p:blipFill>
              <a:blip r:embed="rId3">
                <a:clrChange>
                  <a:clrFrom>
                    <a:srgbClr val="FFFFFF"/>
                  </a:clrFrom>
                  <a:clrTo>
                    <a:srgbClr val="FFFFFF">
                      <a:alpha val="0"/>
                    </a:srgbClr>
                  </a:clrTo>
                </a:clrChange>
              </a:blip>
              <a:stretch>
                <a:fillRect/>
              </a:stretch>
            </p:blipFill>
            <p:spPr>
              <a:xfrm>
                <a:off x="5103935" y="2149342"/>
                <a:ext cx="332654" cy="552450"/>
              </a:xfrm>
              <a:prstGeom prst="rect">
                <a:avLst/>
              </a:prstGeom>
            </p:spPr>
          </p:pic>
          <p:pic>
            <p:nvPicPr>
              <p:cNvPr id="136" name="Picture 135"/>
              <p:cNvPicPr>
                <a:picLocks noChangeAspect="1"/>
              </p:cNvPicPr>
              <p:nvPr/>
            </p:nvPicPr>
            <p:blipFill>
              <a:blip r:embed="rId3">
                <a:clrChange>
                  <a:clrFrom>
                    <a:srgbClr val="FFFFFF"/>
                  </a:clrFrom>
                  <a:clrTo>
                    <a:srgbClr val="FFFFFF">
                      <a:alpha val="0"/>
                    </a:srgbClr>
                  </a:clrTo>
                </a:clrChange>
              </a:blip>
              <a:stretch>
                <a:fillRect/>
              </a:stretch>
            </p:blipFill>
            <p:spPr>
              <a:xfrm>
                <a:off x="3992558" y="1761477"/>
                <a:ext cx="332654" cy="552450"/>
              </a:xfrm>
              <a:prstGeom prst="rect">
                <a:avLst/>
              </a:prstGeom>
            </p:spPr>
          </p:pic>
          <p:pic>
            <p:nvPicPr>
              <p:cNvPr id="137" name="Picture 136"/>
              <p:cNvPicPr>
                <a:picLocks noChangeAspect="1"/>
              </p:cNvPicPr>
              <p:nvPr/>
            </p:nvPicPr>
            <p:blipFill>
              <a:blip r:embed="rId6">
                <a:clrChange>
                  <a:clrFrom>
                    <a:srgbClr val="FFFFFF"/>
                  </a:clrFrom>
                  <a:clrTo>
                    <a:srgbClr val="FFFFFF">
                      <a:alpha val="0"/>
                    </a:srgbClr>
                  </a:clrTo>
                </a:clrChange>
              </a:blip>
              <a:stretch>
                <a:fillRect/>
              </a:stretch>
            </p:blipFill>
            <p:spPr>
              <a:xfrm>
                <a:off x="3988807" y="2073514"/>
                <a:ext cx="328754" cy="452427"/>
              </a:xfrm>
              <a:prstGeom prst="rect">
                <a:avLst/>
              </a:prstGeom>
            </p:spPr>
          </p:pic>
          <p:pic>
            <p:nvPicPr>
              <p:cNvPr id="138" name="Picture 137"/>
              <p:cNvPicPr>
                <a:picLocks noChangeAspect="1"/>
              </p:cNvPicPr>
              <p:nvPr/>
            </p:nvPicPr>
            <p:blipFill>
              <a:blip r:embed="rId6">
                <a:clrChange>
                  <a:clrFrom>
                    <a:srgbClr val="FFFFFF"/>
                  </a:clrFrom>
                  <a:clrTo>
                    <a:srgbClr val="FFFFFF">
                      <a:alpha val="0"/>
                    </a:srgbClr>
                  </a:clrTo>
                </a:clrChange>
              </a:blip>
              <a:stretch>
                <a:fillRect/>
              </a:stretch>
            </p:blipFill>
            <p:spPr>
              <a:xfrm>
                <a:off x="4492090" y="1706268"/>
                <a:ext cx="328754" cy="452427"/>
              </a:xfrm>
              <a:prstGeom prst="rect">
                <a:avLst/>
              </a:prstGeom>
            </p:spPr>
          </p:pic>
          <p:pic>
            <p:nvPicPr>
              <p:cNvPr id="139" name="Picture 138"/>
              <p:cNvPicPr>
                <a:picLocks noChangeAspect="1"/>
              </p:cNvPicPr>
              <p:nvPr/>
            </p:nvPicPr>
            <p:blipFill>
              <a:blip r:embed="rId6">
                <a:clrChange>
                  <a:clrFrom>
                    <a:srgbClr val="FFFFFF"/>
                  </a:clrFrom>
                  <a:clrTo>
                    <a:srgbClr val="FFFFFF">
                      <a:alpha val="0"/>
                    </a:srgbClr>
                  </a:clrTo>
                </a:clrChange>
              </a:blip>
              <a:stretch>
                <a:fillRect/>
              </a:stretch>
            </p:blipFill>
            <p:spPr>
              <a:xfrm>
                <a:off x="4540162" y="1753776"/>
                <a:ext cx="328754" cy="452427"/>
              </a:xfrm>
              <a:prstGeom prst="rect">
                <a:avLst/>
              </a:prstGeom>
            </p:spPr>
          </p:pic>
          <p:pic>
            <p:nvPicPr>
              <p:cNvPr id="140" name="Picture 139"/>
              <p:cNvPicPr>
                <a:picLocks noChangeAspect="1"/>
              </p:cNvPicPr>
              <p:nvPr/>
            </p:nvPicPr>
            <p:blipFill>
              <a:blip r:embed="rId3">
                <a:clrChange>
                  <a:clrFrom>
                    <a:srgbClr val="FFFFFF"/>
                  </a:clrFrom>
                  <a:clrTo>
                    <a:srgbClr val="FFFFFF">
                      <a:alpha val="0"/>
                    </a:srgbClr>
                  </a:clrTo>
                </a:clrChange>
              </a:blip>
              <a:stretch>
                <a:fillRect/>
              </a:stretch>
            </p:blipFill>
            <p:spPr>
              <a:xfrm>
                <a:off x="4457889" y="1746454"/>
                <a:ext cx="332654" cy="552450"/>
              </a:xfrm>
              <a:prstGeom prst="rect">
                <a:avLst/>
              </a:prstGeom>
            </p:spPr>
          </p:pic>
          <p:pic>
            <p:nvPicPr>
              <p:cNvPr id="146" name="Picture 145"/>
              <p:cNvPicPr>
                <a:picLocks noChangeAspect="1"/>
              </p:cNvPicPr>
              <p:nvPr/>
            </p:nvPicPr>
            <p:blipFill>
              <a:blip r:embed="rId3">
                <a:clrChange>
                  <a:clrFrom>
                    <a:srgbClr val="FFFFFF"/>
                  </a:clrFrom>
                  <a:clrTo>
                    <a:srgbClr val="FFFFFF">
                      <a:alpha val="0"/>
                    </a:srgbClr>
                  </a:clrTo>
                </a:clrChange>
              </a:blip>
              <a:stretch>
                <a:fillRect/>
              </a:stretch>
            </p:blipFill>
            <p:spPr>
              <a:xfrm>
                <a:off x="5076802" y="2226437"/>
                <a:ext cx="332654" cy="552450"/>
              </a:xfrm>
              <a:prstGeom prst="rect">
                <a:avLst/>
              </a:prstGeom>
            </p:spPr>
          </p:pic>
          <p:pic>
            <p:nvPicPr>
              <p:cNvPr id="164" name="Picture 163"/>
              <p:cNvPicPr>
                <a:picLocks noChangeAspect="1"/>
              </p:cNvPicPr>
              <p:nvPr/>
            </p:nvPicPr>
            <p:blipFill>
              <a:blip r:embed="rId3">
                <a:clrChange>
                  <a:clrFrom>
                    <a:srgbClr val="FFFFFF"/>
                  </a:clrFrom>
                  <a:clrTo>
                    <a:srgbClr val="FFFFFF">
                      <a:alpha val="0"/>
                    </a:srgbClr>
                  </a:clrTo>
                </a:clrChange>
              </a:blip>
              <a:stretch>
                <a:fillRect/>
              </a:stretch>
            </p:blipFill>
            <p:spPr>
              <a:xfrm>
                <a:off x="4697047" y="1879861"/>
                <a:ext cx="332654" cy="552450"/>
              </a:xfrm>
              <a:prstGeom prst="rect">
                <a:avLst/>
              </a:prstGeom>
            </p:spPr>
          </p:pic>
          <p:pic>
            <p:nvPicPr>
              <p:cNvPr id="165" name="Picture 164"/>
              <p:cNvPicPr>
                <a:picLocks noChangeAspect="1"/>
              </p:cNvPicPr>
              <p:nvPr/>
            </p:nvPicPr>
            <p:blipFill>
              <a:blip r:embed="rId6">
                <a:clrChange>
                  <a:clrFrom>
                    <a:srgbClr val="FFFFFF"/>
                  </a:clrFrom>
                  <a:clrTo>
                    <a:srgbClr val="FFFFFF">
                      <a:alpha val="0"/>
                    </a:srgbClr>
                  </a:clrTo>
                </a:clrChange>
              </a:blip>
              <a:stretch>
                <a:fillRect/>
              </a:stretch>
            </p:blipFill>
            <p:spPr>
              <a:xfrm>
                <a:off x="4634551" y="1918046"/>
                <a:ext cx="328754" cy="452427"/>
              </a:xfrm>
              <a:prstGeom prst="rect">
                <a:avLst/>
              </a:prstGeom>
            </p:spPr>
          </p:pic>
          <p:pic>
            <p:nvPicPr>
              <p:cNvPr id="166" name="Picture 165"/>
              <p:cNvPicPr>
                <a:picLocks noChangeAspect="1"/>
              </p:cNvPicPr>
              <p:nvPr/>
            </p:nvPicPr>
            <p:blipFill>
              <a:blip r:embed="rId6">
                <a:clrChange>
                  <a:clrFrom>
                    <a:srgbClr val="FFFFFF"/>
                  </a:clrFrom>
                  <a:clrTo>
                    <a:srgbClr val="FFFFFF">
                      <a:alpha val="0"/>
                    </a:srgbClr>
                  </a:clrTo>
                </a:clrChange>
              </a:blip>
              <a:stretch>
                <a:fillRect/>
              </a:stretch>
            </p:blipFill>
            <p:spPr>
              <a:xfrm>
                <a:off x="4529333" y="1963401"/>
                <a:ext cx="328754" cy="452427"/>
              </a:xfrm>
              <a:prstGeom prst="rect">
                <a:avLst/>
              </a:prstGeom>
            </p:spPr>
          </p:pic>
          <p:pic>
            <p:nvPicPr>
              <p:cNvPr id="167" name="Picture 166"/>
              <p:cNvPicPr>
                <a:picLocks noChangeAspect="1"/>
              </p:cNvPicPr>
              <p:nvPr/>
            </p:nvPicPr>
            <p:blipFill>
              <a:blip r:embed="rId6">
                <a:clrChange>
                  <a:clrFrom>
                    <a:srgbClr val="FFFFFF"/>
                  </a:clrFrom>
                  <a:clrTo>
                    <a:srgbClr val="FFFFFF">
                      <a:alpha val="0"/>
                    </a:srgbClr>
                  </a:clrTo>
                </a:clrChange>
              </a:blip>
              <a:stretch>
                <a:fillRect/>
              </a:stretch>
            </p:blipFill>
            <p:spPr>
              <a:xfrm>
                <a:off x="4653202" y="2000817"/>
                <a:ext cx="328754" cy="452427"/>
              </a:xfrm>
              <a:prstGeom prst="rect">
                <a:avLst/>
              </a:prstGeom>
            </p:spPr>
          </p:pic>
          <p:pic>
            <p:nvPicPr>
              <p:cNvPr id="168" name="Picture 167"/>
              <p:cNvPicPr>
                <a:picLocks noChangeAspect="1"/>
              </p:cNvPicPr>
              <p:nvPr/>
            </p:nvPicPr>
            <p:blipFill>
              <a:blip r:embed="rId3">
                <a:clrChange>
                  <a:clrFrom>
                    <a:srgbClr val="FFFFFF"/>
                  </a:clrFrom>
                  <a:clrTo>
                    <a:srgbClr val="FFFFFF">
                      <a:alpha val="0"/>
                    </a:srgbClr>
                  </a:clrTo>
                </a:clrChange>
              </a:blip>
              <a:stretch>
                <a:fillRect/>
              </a:stretch>
            </p:blipFill>
            <p:spPr>
              <a:xfrm>
                <a:off x="4698596" y="2200102"/>
                <a:ext cx="332654" cy="552450"/>
              </a:xfrm>
              <a:prstGeom prst="rect">
                <a:avLst/>
              </a:prstGeom>
            </p:spPr>
          </p:pic>
          <p:grpSp>
            <p:nvGrpSpPr>
              <p:cNvPr id="171" name="Group 170"/>
              <p:cNvGrpSpPr/>
              <p:nvPr/>
            </p:nvGrpSpPr>
            <p:grpSpPr>
              <a:xfrm>
                <a:off x="827063" y="2336822"/>
                <a:ext cx="313176" cy="276999"/>
                <a:chOff x="8219660" y="2753463"/>
                <a:chExt cx="313176" cy="276999"/>
              </a:xfrm>
            </p:grpSpPr>
            <p:sp>
              <p:nvSpPr>
                <p:cNvPr id="172" name="Oval 171"/>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3" name="TextBox 172"/>
                <p:cNvSpPr txBox="1"/>
                <p:nvPr/>
              </p:nvSpPr>
              <p:spPr>
                <a:xfrm>
                  <a:off x="8219660" y="2753463"/>
                  <a:ext cx="313176" cy="276999"/>
                </a:xfrm>
                <a:prstGeom prst="rect">
                  <a:avLst/>
                </a:prstGeom>
                <a:noFill/>
              </p:spPr>
              <p:txBody>
                <a:bodyPr wrap="square" rtlCol="0">
                  <a:spAutoFit/>
                </a:bodyPr>
                <a:lstStyle/>
                <a:p>
                  <a:r>
                    <a:rPr lang="en-US" sz="1200" b="1" dirty="0">
                      <a:latin typeface="Arial Rounded MT Bold" panose="020F0704030504030204" pitchFamily="34" charset="0"/>
                    </a:rPr>
                    <a:t>4</a:t>
                  </a:r>
                </a:p>
              </p:txBody>
            </p:sp>
          </p:grpSp>
          <p:pic>
            <p:nvPicPr>
              <p:cNvPr id="174" name="Picture 173"/>
              <p:cNvPicPr>
                <a:picLocks noChangeAspect="1"/>
              </p:cNvPicPr>
              <p:nvPr/>
            </p:nvPicPr>
            <p:blipFill>
              <a:blip r:embed="rId6">
                <a:clrChange>
                  <a:clrFrom>
                    <a:srgbClr val="FFFFFF"/>
                  </a:clrFrom>
                  <a:clrTo>
                    <a:srgbClr val="FFFFFF">
                      <a:alpha val="0"/>
                    </a:srgbClr>
                  </a:clrTo>
                </a:clrChange>
              </a:blip>
              <a:stretch>
                <a:fillRect/>
              </a:stretch>
            </p:blipFill>
            <p:spPr>
              <a:xfrm>
                <a:off x="1044243" y="2468887"/>
                <a:ext cx="328754" cy="452427"/>
              </a:xfrm>
              <a:prstGeom prst="rect">
                <a:avLst/>
              </a:prstGeom>
            </p:spPr>
          </p:pic>
          <p:pic>
            <p:nvPicPr>
              <p:cNvPr id="175" name="Picture 174"/>
              <p:cNvPicPr>
                <a:picLocks noChangeAspect="1"/>
              </p:cNvPicPr>
              <p:nvPr/>
            </p:nvPicPr>
            <p:blipFill>
              <a:blip r:embed="rId6">
                <a:clrChange>
                  <a:clrFrom>
                    <a:srgbClr val="FFFFFF"/>
                  </a:clrFrom>
                  <a:clrTo>
                    <a:srgbClr val="FFFFFF">
                      <a:alpha val="0"/>
                    </a:srgbClr>
                  </a:clrTo>
                </a:clrChange>
              </a:blip>
              <a:stretch>
                <a:fillRect/>
              </a:stretch>
            </p:blipFill>
            <p:spPr>
              <a:xfrm>
                <a:off x="1626153" y="2809280"/>
                <a:ext cx="328754" cy="452427"/>
              </a:xfrm>
              <a:prstGeom prst="rect">
                <a:avLst/>
              </a:prstGeom>
            </p:spPr>
          </p:pic>
          <p:pic>
            <p:nvPicPr>
              <p:cNvPr id="176" name="Picture 175"/>
              <p:cNvPicPr>
                <a:picLocks noChangeAspect="1"/>
              </p:cNvPicPr>
              <p:nvPr/>
            </p:nvPicPr>
            <p:blipFill>
              <a:blip r:embed="rId6">
                <a:clrChange>
                  <a:clrFrom>
                    <a:srgbClr val="FFFFFF"/>
                  </a:clrFrom>
                  <a:clrTo>
                    <a:srgbClr val="FFFFFF">
                      <a:alpha val="0"/>
                    </a:srgbClr>
                  </a:clrTo>
                </a:clrChange>
              </a:blip>
              <a:stretch>
                <a:fillRect/>
              </a:stretch>
            </p:blipFill>
            <p:spPr>
              <a:xfrm>
                <a:off x="2143738" y="3080210"/>
                <a:ext cx="328754" cy="452427"/>
              </a:xfrm>
              <a:prstGeom prst="rect">
                <a:avLst/>
              </a:prstGeom>
            </p:spPr>
          </p:pic>
          <p:pic>
            <p:nvPicPr>
              <p:cNvPr id="179" name="Picture 178"/>
              <p:cNvPicPr>
                <a:picLocks noChangeAspect="1"/>
              </p:cNvPicPr>
              <p:nvPr/>
            </p:nvPicPr>
            <p:blipFill>
              <a:blip r:embed="rId3">
                <a:clrChange>
                  <a:clrFrom>
                    <a:srgbClr val="FFFFFF"/>
                  </a:clrFrom>
                  <a:clrTo>
                    <a:srgbClr val="FFFFFF">
                      <a:alpha val="0"/>
                    </a:srgbClr>
                  </a:clrTo>
                </a:clrChange>
              </a:blip>
              <a:stretch>
                <a:fillRect/>
              </a:stretch>
            </p:blipFill>
            <p:spPr>
              <a:xfrm>
                <a:off x="1837921" y="2692632"/>
                <a:ext cx="332654" cy="552450"/>
              </a:xfrm>
              <a:prstGeom prst="rect">
                <a:avLst/>
              </a:prstGeom>
            </p:spPr>
          </p:pic>
          <p:pic>
            <p:nvPicPr>
              <p:cNvPr id="180" name="Picture 179"/>
              <p:cNvPicPr>
                <a:picLocks noChangeAspect="1"/>
              </p:cNvPicPr>
              <p:nvPr/>
            </p:nvPicPr>
            <p:blipFill>
              <a:blip r:embed="rId6">
                <a:clrChange>
                  <a:clrFrom>
                    <a:srgbClr val="FFFFFF"/>
                  </a:clrFrom>
                  <a:clrTo>
                    <a:srgbClr val="FFFFFF">
                      <a:alpha val="0"/>
                    </a:srgbClr>
                  </a:clrTo>
                </a:clrChange>
              </a:blip>
              <a:stretch>
                <a:fillRect/>
              </a:stretch>
            </p:blipFill>
            <p:spPr>
              <a:xfrm>
                <a:off x="1778553" y="2961680"/>
                <a:ext cx="328754" cy="452427"/>
              </a:xfrm>
              <a:prstGeom prst="rect">
                <a:avLst/>
              </a:prstGeom>
            </p:spPr>
          </p:pic>
          <p:pic>
            <p:nvPicPr>
              <p:cNvPr id="181" name="Picture 180"/>
              <p:cNvPicPr>
                <a:picLocks noChangeAspect="1"/>
              </p:cNvPicPr>
              <p:nvPr/>
            </p:nvPicPr>
            <p:blipFill>
              <a:blip r:embed="rId3">
                <a:clrChange>
                  <a:clrFrom>
                    <a:srgbClr val="FFFFFF"/>
                  </a:clrFrom>
                  <a:clrTo>
                    <a:srgbClr val="FFFFFF">
                      <a:alpha val="0"/>
                    </a:srgbClr>
                  </a:clrTo>
                </a:clrChange>
              </a:blip>
              <a:stretch>
                <a:fillRect/>
              </a:stretch>
            </p:blipFill>
            <p:spPr>
              <a:xfrm>
                <a:off x="1370751" y="2380075"/>
                <a:ext cx="332654" cy="552450"/>
              </a:xfrm>
              <a:prstGeom prst="rect">
                <a:avLst/>
              </a:prstGeom>
            </p:spPr>
          </p:pic>
          <p:pic>
            <p:nvPicPr>
              <p:cNvPr id="182" name="Picture 181"/>
              <p:cNvPicPr>
                <a:picLocks noChangeAspect="1"/>
              </p:cNvPicPr>
              <p:nvPr/>
            </p:nvPicPr>
            <p:blipFill>
              <a:blip r:embed="rId3">
                <a:clrChange>
                  <a:clrFrom>
                    <a:srgbClr val="FFFFFF"/>
                  </a:clrFrom>
                  <a:clrTo>
                    <a:srgbClr val="FFFFFF">
                      <a:alpha val="0"/>
                    </a:srgbClr>
                  </a:clrTo>
                </a:clrChange>
              </a:blip>
              <a:stretch>
                <a:fillRect/>
              </a:stretch>
            </p:blipFill>
            <p:spPr>
              <a:xfrm>
                <a:off x="915460" y="2533055"/>
                <a:ext cx="332654" cy="552450"/>
              </a:xfrm>
              <a:prstGeom prst="rect">
                <a:avLst/>
              </a:prstGeom>
            </p:spPr>
          </p:pic>
          <p:pic>
            <p:nvPicPr>
              <p:cNvPr id="183" name="Picture 182"/>
              <p:cNvPicPr>
                <a:picLocks noChangeAspect="1"/>
              </p:cNvPicPr>
              <p:nvPr/>
            </p:nvPicPr>
            <p:blipFill>
              <a:blip r:embed="rId3">
                <a:clrChange>
                  <a:clrFrom>
                    <a:srgbClr val="FFFFFF"/>
                  </a:clrFrom>
                  <a:clrTo>
                    <a:srgbClr val="FFFFFF">
                      <a:alpha val="0"/>
                    </a:srgbClr>
                  </a:clrTo>
                </a:clrChange>
              </a:blip>
              <a:stretch>
                <a:fillRect/>
              </a:stretch>
            </p:blipFill>
            <p:spPr>
              <a:xfrm>
                <a:off x="743047" y="2408013"/>
                <a:ext cx="332654" cy="552450"/>
              </a:xfrm>
              <a:prstGeom prst="rect">
                <a:avLst/>
              </a:prstGeom>
            </p:spPr>
          </p:pic>
          <p:pic>
            <p:nvPicPr>
              <p:cNvPr id="184" name="Picture 183"/>
              <p:cNvPicPr>
                <a:picLocks noChangeAspect="1"/>
              </p:cNvPicPr>
              <p:nvPr/>
            </p:nvPicPr>
            <p:blipFill>
              <a:blip r:embed="rId3">
                <a:clrChange>
                  <a:clrFrom>
                    <a:srgbClr val="FFFFFF"/>
                  </a:clrFrom>
                  <a:clrTo>
                    <a:srgbClr val="FFFFFF">
                      <a:alpha val="0"/>
                    </a:srgbClr>
                  </a:clrTo>
                </a:clrChange>
              </a:blip>
              <a:stretch>
                <a:fillRect/>
              </a:stretch>
            </p:blipFill>
            <p:spPr>
              <a:xfrm>
                <a:off x="5104582" y="3504330"/>
                <a:ext cx="332654" cy="552450"/>
              </a:xfrm>
              <a:prstGeom prst="rect">
                <a:avLst/>
              </a:prstGeom>
            </p:spPr>
          </p:pic>
          <p:pic>
            <p:nvPicPr>
              <p:cNvPr id="185" name="Picture 184"/>
              <p:cNvPicPr>
                <a:picLocks noChangeAspect="1"/>
              </p:cNvPicPr>
              <p:nvPr/>
            </p:nvPicPr>
            <p:blipFill>
              <a:blip r:embed="rId6">
                <a:clrChange>
                  <a:clrFrom>
                    <a:srgbClr val="FFFFFF"/>
                  </a:clrFrom>
                  <a:clrTo>
                    <a:srgbClr val="FFFFFF">
                      <a:alpha val="0"/>
                    </a:srgbClr>
                  </a:clrTo>
                </a:clrChange>
              </a:blip>
              <a:stretch>
                <a:fillRect/>
              </a:stretch>
            </p:blipFill>
            <p:spPr>
              <a:xfrm>
                <a:off x="4945006" y="3560823"/>
                <a:ext cx="328754" cy="452427"/>
              </a:xfrm>
              <a:prstGeom prst="rect">
                <a:avLst/>
              </a:prstGeom>
            </p:spPr>
          </p:pic>
          <p:pic>
            <p:nvPicPr>
              <p:cNvPr id="186" name="Picture 185"/>
              <p:cNvPicPr>
                <a:picLocks noChangeAspect="1"/>
              </p:cNvPicPr>
              <p:nvPr/>
            </p:nvPicPr>
            <p:blipFill>
              <a:blip r:embed="rId3">
                <a:clrChange>
                  <a:clrFrom>
                    <a:srgbClr val="FFFFFF"/>
                  </a:clrFrom>
                  <a:clrTo>
                    <a:srgbClr val="FFFFFF">
                      <a:alpha val="0"/>
                    </a:srgbClr>
                  </a:clrTo>
                </a:clrChange>
              </a:blip>
              <a:stretch>
                <a:fillRect/>
              </a:stretch>
            </p:blipFill>
            <p:spPr>
              <a:xfrm>
                <a:off x="4863926" y="3532068"/>
                <a:ext cx="332654" cy="552450"/>
              </a:xfrm>
              <a:prstGeom prst="rect">
                <a:avLst/>
              </a:prstGeom>
            </p:spPr>
          </p:pic>
          <p:pic>
            <p:nvPicPr>
              <p:cNvPr id="187" name="Picture 186"/>
              <p:cNvPicPr>
                <a:picLocks noChangeAspect="1"/>
              </p:cNvPicPr>
              <p:nvPr/>
            </p:nvPicPr>
            <p:blipFill>
              <a:blip r:embed="rId3">
                <a:clrChange>
                  <a:clrFrom>
                    <a:srgbClr val="FFFFFF"/>
                  </a:clrFrom>
                  <a:clrTo>
                    <a:srgbClr val="FFFFFF">
                      <a:alpha val="0"/>
                    </a:srgbClr>
                  </a:clrTo>
                </a:clrChange>
              </a:blip>
              <a:stretch>
                <a:fillRect/>
              </a:stretch>
            </p:blipFill>
            <p:spPr>
              <a:xfrm>
                <a:off x="5165928" y="3752533"/>
                <a:ext cx="332654" cy="552450"/>
              </a:xfrm>
              <a:prstGeom prst="rect">
                <a:avLst/>
              </a:prstGeom>
            </p:spPr>
          </p:pic>
          <p:pic>
            <p:nvPicPr>
              <p:cNvPr id="188" name="Picture 187"/>
              <p:cNvPicPr>
                <a:picLocks noChangeAspect="1"/>
              </p:cNvPicPr>
              <p:nvPr/>
            </p:nvPicPr>
            <p:blipFill>
              <a:blip r:embed="rId3">
                <a:clrChange>
                  <a:clrFrom>
                    <a:srgbClr val="FFFFFF"/>
                  </a:clrFrom>
                  <a:clrTo>
                    <a:srgbClr val="FFFFFF">
                      <a:alpha val="0"/>
                    </a:srgbClr>
                  </a:clrTo>
                </a:clrChange>
              </a:blip>
              <a:stretch>
                <a:fillRect/>
              </a:stretch>
            </p:blipFill>
            <p:spPr>
              <a:xfrm>
                <a:off x="3451728" y="3436496"/>
                <a:ext cx="332654" cy="552450"/>
              </a:xfrm>
              <a:prstGeom prst="rect">
                <a:avLst/>
              </a:prstGeom>
            </p:spPr>
          </p:pic>
          <p:pic>
            <p:nvPicPr>
              <p:cNvPr id="192" name="Picture 191"/>
              <p:cNvPicPr>
                <a:picLocks noChangeAspect="1"/>
              </p:cNvPicPr>
              <p:nvPr/>
            </p:nvPicPr>
            <p:blipFill>
              <a:blip r:embed="rId6">
                <a:clrChange>
                  <a:clrFrom>
                    <a:srgbClr val="FFFFFF"/>
                  </a:clrFrom>
                  <a:clrTo>
                    <a:srgbClr val="FFFFFF">
                      <a:alpha val="0"/>
                    </a:srgbClr>
                  </a:clrTo>
                </a:clrChange>
              </a:blip>
              <a:stretch>
                <a:fillRect/>
              </a:stretch>
            </p:blipFill>
            <p:spPr>
              <a:xfrm>
                <a:off x="3709647" y="2408033"/>
                <a:ext cx="328754" cy="452427"/>
              </a:xfrm>
              <a:prstGeom prst="rect">
                <a:avLst/>
              </a:prstGeom>
            </p:spPr>
          </p:pic>
          <p:pic>
            <p:nvPicPr>
              <p:cNvPr id="193" name="Picture 192"/>
              <p:cNvPicPr>
                <a:picLocks noChangeAspect="1"/>
              </p:cNvPicPr>
              <p:nvPr/>
            </p:nvPicPr>
            <p:blipFill>
              <a:blip r:embed="rId6">
                <a:clrChange>
                  <a:clrFrom>
                    <a:srgbClr val="FFFFFF"/>
                  </a:clrFrom>
                  <a:clrTo>
                    <a:srgbClr val="FFFFFF">
                      <a:alpha val="0"/>
                    </a:srgbClr>
                  </a:clrTo>
                </a:clrChange>
              </a:blip>
              <a:stretch>
                <a:fillRect/>
              </a:stretch>
            </p:blipFill>
            <p:spPr>
              <a:xfrm>
                <a:off x="3162480" y="3051457"/>
                <a:ext cx="328754" cy="452427"/>
              </a:xfrm>
              <a:prstGeom prst="rect">
                <a:avLst/>
              </a:prstGeom>
            </p:spPr>
          </p:pic>
          <p:pic>
            <p:nvPicPr>
              <p:cNvPr id="195" name="Picture 194"/>
              <p:cNvPicPr>
                <a:picLocks noChangeAspect="1"/>
              </p:cNvPicPr>
              <p:nvPr/>
            </p:nvPicPr>
            <p:blipFill>
              <a:blip r:embed="rId3">
                <a:clrChange>
                  <a:clrFrom>
                    <a:srgbClr val="FFFFFF"/>
                  </a:clrFrom>
                  <a:clrTo>
                    <a:srgbClr val="FFFFFF">
                      <a:alpha val="0"/>
                    </a:srgbClr>
                  </a:clrTo>
                </a:clrChange>
              </a:blip>
              <a:stretch>
                <a:fillRect/>
              </a:stretch>
            </p:blipFill>
            <p:spPr>
              <a:xfrm>
                <a:off x="3821098" y="2398487"/>
                <a:ext cx="332654" cy="552450"/>
              </a:xfrm>
              <a:prstGeom prst="rect">
                <a:avLst/>
              </a:prstGeom>
            </p:spPr>
          </p:pic>
          <p:pic>
            <p:nvPicPr>
              <p:cNvPr id="205" name="Picture 204"/>
              <p:cNvPicPr>
                <a:picLocks noChangeAspect="1"/>
              </p:cNvPicPr>
              <p:nvPr/>
            </p:nvPicPr>
            <p:blipFill>
              <a:blip r:embed="rId3">
                <a:clrChange>
                  <a:clrFrom>
                    <a:srgbClr val="FFFFFF"/>
                  </a:clrFrom>
                  <a:clrTo>
                    <a:srgbClr val="FFFFFF">
                      <a:alpha val="0"/>
                    </a:srgbClr>
                  </a:clrTo>
                </a:clrChange>
              </a:blip>
              <a:stretch>
                <a:fillRect/>
              </a:stretch>
            </p:blipFill>
            <p:spPr>
              <a:xfrm>
                <a:off x="4450355" y="2255961"/>
                <a:ext cx="332654" cy="552450"/>
              </a:xfrm>
              <a:prstGeom prst="rect">
                <a:avLst/>
              </a:prstGeom>
            </p:spPr>
          </p:pic>
          <p:pic>
            <p:nvPicPr>
              <p:cNvPr id="206" name="Picture 205"/>
              <p:cNvPicPr>
                <a:picLocks noChangeAspect="1"/>
              </p:cNvPicPr>
              <p:nvPr/>
            </p:nvPicPr>
            <p:blipFill>
              <a:blip r:embed="rId3">
                <a:clrChange>
                  <a:clrFrom>
                    <a:srgbClr val="FFFFFF"/>
                  </a:clrFrom>
                  <a:clrTo>
                    <a:srgbClr val="FFFFFF">
                      <a:alpha val="0"/>
                    </a:srgbClr>
                  </a:clrTo>
                </a:clrChange>
              </a:blip>
              <a:stretch>
                <a:fillRect/>
              </a:stretch>
            </p:blipFill>
            <p:spPr>
              <a:xfrm>
                <a:off x="4428186" y="1980641"/>
                <a:ext cx="332654" cy="552450"/>
              </a:xfrm>
              <a:prstGeom prst="rect">
                <a:avLst/>
              </a:prstGeom>
            </p:spPr>
          </p:pic>
          <p:pic>
            <p:nvPicPr>
              <p:cNvPr id="214" name="Picture 213"/>
              <p:cNvPicPr>
                <a:picLocks noChangeAspect="1"/>
              </p:cNvPicPr>
              <p:nvPr/>
            </p:nvPicPr>
            <p:blipFill>
              <a:blip r:embed="rId3">
                <a:clrChange>
                  <a:clrFrom>
                    <a:srgbClr val="FFFFFF"/>
                  </a:clrFrom>
                  <a:clrTo>
                    <a:srgbClr val="FFFFFF">
                      <a:alpha val="0"/>
                    </a:srgbClr>
                  </a:clrTo>
                </a:clrChange>
              </a:blip>
              <a:stretch>
                <a:fillRect/>
              </a:stretch>
            </p:blipFill>
            <p:spPr>
              <a:xfrm>
                <a:off x="4289675" y="2921314"/>
                <a:ext cx="332654" cy="552450"/>
              </a:xfrm>
              <a:prstGeom prst="rect">
                <a:avLst/>
              </a:prstGeom>
            </p:spPr>
          </p:pic>
          <p:pic>
            <p:nvPicPr>
              <p:cNvPr id="215" name="Picture 214"/>
              <p:cNvPicPr>
                <a:picLocks noChangeAspect="1"/>
              </p:cNvPicPr>
              <p:nvPr/>
            </p:nvPicPr>
            <p:blipFill>
              <a:blip r:embed="rId3">
                <a:clrChange>
                  <a:clrFrom>
                    <a:srgbClr val="FFFFFF"/>
                  </a:clrFrom>
                  <a:clrTo>
                    <a:srgbClr val="FFFFFF">
                      <a:alpha val="0"/>
                    </a:srgbClr>
                  </a:clrTo>
                </a:clrChange>
              </a:blip>
              <a:stretch>
                <a:fillRect/>
              </a:stretch>
            </p:blipFill>
            <p:spPr>
              <a:xfrm>
                <a:off x="4793424" y="2930805"/>
                <a:ext cx="332654" cy="552450"/>
              </a:xfrm>
              <a:prstGeom prst="rect">
                <a:avLst/>
              </a:prstGeom>
            </p:spPr>
          </p:pic>
          <p:pic>
            <p:nvPicPr>
              <p:cNvPr id="219" name="Picture 218"/>
              <p:cNvPicPr>
                <a:picLocks noChangeAspect="1"/>
              </p:cNvPicPr>
              <p:nvPr/>
            </p:nvPicPr>
            <p:blipFill>
              <a:blip r:embed="rId3">
                <a:clrChange>
                  <a:clrFrom>
                    <a:srgbClr val="FFFFFF"/>
                  </a:clrFrom>
                  <a:clrTo>
                    <a:srgbClr val="FFFFFF">
                      <a:alpha val="0"/>
                    </a:srgbClr>
                  </a:clrTo>
                </a:clrChange>
              </a:blip>
              <a:stretch>
                <a:fillRect/>
              </a:stretch>
            </p:blipFill>
            <p:spPr>
              <a:xfrm>
                <a:off x="4591977" y="2255304"/>
                <a:ext cx="332654" cy="552450"/>
              </a:xfrm>
              <a:prstGeom prst="rect">
                <a:avLst/>
              </a:prstGeom>
            </p:spPr>
          </p:pic>
          <p:pic>
            <p:nvPicPr>
              <p:cNvPr id="220" name="Picture 219"/>
              <p:cNvPicPr>
                <a:picLocks noChangeAspect="1"/>
              </p:cNvPicPr>
              <p:nvPr/>
            </p:nvPicPr>
            <p:blipFill>
              <a:blip r:embed="rId3">
                <a:clrChange>
                  <a:clrFrom>
                    <a:srgbClr val="FFFFFF"/>
                  </a:clrFrom>
                  <a:clrTo>
                    <a:srgbClr val="FFFFFF">
                      <a:alpha val="0"/>
                    </a:srgbClr>
                  </a:clrTo>
                </a:clrChange>
              </a:blip>
              <a:stretch>
                <a:fillRect/>
              </a:stretch>
            </p:blipFill>
            <p:spPr>
              <a:xfrm>
                <a:off x="2201255" y="2592046"/>
                <a:ext cx="332654" cy="552450"/>
              </a:xfrm>
              <a:prstGeom prst="rect">
                <a:avLst/>
              </a:prstGeom>
            </p:spPr>
          </p:pic>
          <p:pic>
            <p:nvPicPr>
              <p:cNvPr id="221" name="Picture 220"/>
              <p:cNvPicPr>
                <a:picLocks noChangeAspect="1"/>
              </p:cNvPicPr>
              <p:nvPr/>
            </p:nvPicPr>
            <p:blipFill>
              <a:blip r:embed="rId3">
                <a:clrChange>
                  <a:clrFrom>
                    <a:srgbClr val="FFFFFF"/>
                  </a:clrFrom>
                  <a:clrTo>
                    <a:srgbClr val="FFFFFF">
                      <a:alpha val="0"/>
                    </a:srgbClr>
                  </a:clrTo>
                </a:clrChange>
              </a:blip>
              <a:stretch>
                <a:fillRect/>
              </a:stretch>
            </p:blipFill>
            <p:spPr>
              <a:xfrm>
                <a:off x="2143656" y="2709257"/>
                <a:ext cx="332654" cy="552450"/>
              </a:xfrm>
              <a:prstGeom prst="rect">
                <a:avLst/>
              </a:prstGeom>
            </p:spPr>
          </p:pic>
          <p:pic>
            <p:nvPicPr>
              <p:cNvPr id="222" name="Picture 221"/>
              <p:cNvPicPr>
                <a:picLocks noChangeAspect="1"/>
              </p:cNvPicPr>
              <p:nvPr/>
            </p:nvPicPr>
            <p:blipFill>
              <a:blip r:embed="rId6">
                <a:clrChange>
                  <a:clrFrom>
                    <a:srgbClr val="FFFFFF"/>
                  </a:clrFrom>
                  <a:clrTo>
                    <a:srgbClr val="FFFFFF">
                      <a:alpha val="0"/>
                    </a:srgbClr>
                  </a:clrTo>
                </a:clrChange>
              </a:blip>
              <a:stretch>
                <a:fillRect/>
              </a:stretch>
            </p:blipFill>
            <p:spPr>
              <a:xfrm>
                <a:off x="3181264" y="2718591"/>
                <a:ext cx="328754" cy="452427"/>
              </a:xfrm>
              <a:prstGeom prst="rect">
                <a:avLst/>
              </a:prstGeom>
            </p:spPr>
          </p:pic>
          <p:grpSp>
            <p:nvGrpSpPr>
              <p:cNvPr id="223" name="Group 222"/>
              <p:cNvGrpSpPr/>
              <p:nvPr/>
            </p:nvGrpSpPr>
            <p:grpSpPr>
              <a:xfrm>
                <a:off x="4458783" y="2803211"/>
                <a:ext cx="313176" cy="276999"/>
                <a:chOff x="8219660" y="2761083"/>
                <a:chExt cx="313176" cy="276999"/>
              </a:xfrm>
            </p:grpSpPr>
            <p:sp>
              <p:nvSpPr>
                <p:cNvPr id="224" name="Oval 223"/>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5" name="TextBox 224"/>
                <p:cNvSpPr txBox="1"/>
                <p:nvPr/>
              </p:nvSpPr>
              <p:spPr>
                <a:xfrm>
                  <a:off x="8219660" y="2761083"/>
                  <a:ext cx="313176" cy="276999"/>
                </a:xfrm>
                <a:prstGeom prst="rect">
                  <a:avLst/>
                </a:prstGeom>
                <a:noFill/>
              </p:spPr>
              <p:txBody>
                <a:bodyPr wrap="square" rtlCol="0">
                  <a:spAutoFit/>
                </a:bodyPr>
                <a:lstStyle/>
                <a:p>
                  <a:r>
                    <a:rPr lang="en-US" sz="1200" b="1" dirty="0">
                      <a:latin typeface="Arial Rounded MT Bold" panose="020F0704030504030204" pitchFamily="34" charset="0"/>
                    </a:rPr>
                    <a:t>3</a:t>
                  </a:r>
                </a:p>
              </p:txBody>
            </p:sp>
          </p:grpSp>
          <p:pic>
            <p:nvPicPr>
              <p:cNvPr id="226" name="Picture 225"/>
              <p:cNvPicPr>
                <a:picLocks noChangeAspect="1"/>
              </p:cNvPicPr>
              <p:nvPr/>
            </p:nvPicPr>
            <p:blipFill>
              <a:blip r:embed="rId6">
                <a:clrChange>
                  <a:clrFrom>
                    <a:srgbClr val="FFFFFF"/>
                  </a:clrFrom>
                  <a:clrTo>
                    <a:srgbClr val="FFFFFF">
                      <a:alpha val="0"/>
                    </a:srgbClr>
                  </a:clrTo>
                </a:clrChange>
              </a:blip>
              <a:stretch>
                <a:fillRect/>
              </a:stretch>
            </p:blipFill>
            <p:spPr>
              <a:xfrm>
                <a:off x="4327044" y="2538165"/>
                <a:ext cx="328754" cy="452427"/>
              </a:xfrm>
              <a:prstGeom prst="rect">
                <a:avLst/>
              </a:prstGeom>
            </p:spPr>
          </p:pic>
          <p:pic>
            <p:nvPicPr>
              <p:cNvPr id="227" name="Picture 226"/>
              <p:cNvPicPr>
                <a:picLocks noChangeAspect="1"/>
              </p:cNvPicPr>
              <p:nvPr/>
            </p:nvPicPr>
            <p:blipFill>
              <a:blip r:embed="rId6">
                <a:clrChange>
                  <a:clrFrom>
                    <a:srgbClr val="FFFFFF"/>
                  </a:clrFrom>
                  <a:clrTo>
                    <a:srgbClr val="FFFFFF">
                      <a:alpha val="0"/>
                    </a:srgbClr>
                  </a:clrTo>
                </a:clrChange>
              </a:blip>
              <a:stretch>
                <a:fillRect/>
              </a:stretch>
            </p:blipFill>
            <p:spPr>
              <a:xfrm>
                <a:off x="4450994" y="2516430"/>
                <a:ext cx="328754" cy="452427"/>
              </a:xfrm>
              <a:prstGeom prst="rect">
                <a:avLst/>
              </a:prstGeom>
            </p:spPr>
          </p:pic>
          <p:pic>
            <p:nvPicPr>
              <p:cNvPr id="228" name="Picture 227"/>
              <p:cNvPicPr>
                <a:picLocks noChangeAspect="1"/>
              </p:cNvPicPr>
              <p:nvPr/>
            </p:nvPicPr>
            <p:blipFill>
              <a:blip r:embed="rId6">
                <a:clrChange>
                  <a:clrFrom>
                    <a:srgbClr val="FFFFFF"/>
                  </a:clrFrom>
                  <a:clrTo>
                    <a:srgbClr val="FFFFFF">
                      <a:alpha val="0"/>
                    </a:srgbClr>
                  </a:clrTo>
                </a:clrChange>
              </a:blip>
              <a:stretch>
                <a:fillRect/>
              </a:stretch>
            </p:blipFill>
            <p:spPr>
              <a:xfrm>
                <a:off x="4576116" y="2515143"/>
                <a:ext cx="328754" cy="452427"/>
              </a:xfrm>
              <a:prstGeom prst="rect">
                <a:avLst/>
              </a:prstGeom>
            </p:spPr>
          </p:pic>
          <p:pic>
            <p:nvPicPr>
              <p:cNvPr id="229" name="Picture 228"/>
              <p:cNvPicPr>
                <a:picLocks noChangeAspect="1"/>
              </p:cNvPicPr>
              <p:nvPr/>
            </p:nvPicPr>
            <p:blipFill>
              <a:blip r:embed="rId6">
                <a:clrChange>
                  <a:clrFrom>
                    <a:srgbClr val="FFFFFF"/>
                  </a:clrFrom>
                  <a:clrTo>
                    <a:srgbClr val="FFFFFF">
                      <a:alpha val="0"/>
                    </a:srgbClr>
                  </a:clrTo>
                </a:clrChange>
              </a:blip>
              <a:stretch>
                <a:fillRect/>
              </a:stretch>
            </p:blipFill>
            <p:spPr>
              <a:xfrm>
                <a:off x="4600663" y="2890025"/>
                <a:ext cx="328754" cy="452427"/>
              </a:xfrm>
              <a:prstGeom prst="rect">
                <a:avLst/>
              </a:prstGeom>
            </p:spPr>
          </p:pic>
          <p:pic>
            <p:nvPicPr>
              <p:cNvPr id="230" name="Picture 229"/>
              <p:cNvPicPr>
                <a:picLocks noChangeAspect="1"/>
              </p:cNvPicPr>
              <p:nvPr/>
            </p:nvPicPr>
            <p:blipFill>
              <a:blip r:embed="rId6">
                <a:clrChange>
                  <a:clrFrom>
                    <a:srgbClr val="FFFFFF"/>
                  </a:clrFrom>
                  <a:clrTo>
                    <a:srgbClr val="FFFFFF">
                      <a:alpha val="0"/>
                    </a:srgbClr>
                  </a:clrTo>
                </a:clrChange>
              </a:blip>
              <a:stretch>
                <a:fillRect/>
              </a:stretch>
            </p:blipFill>
            <p:spPr>
              <a:xfrm>
                <a:off x="4857954" y="2538165"/>
                <a:ext cx="328754" cy="452427"/>
              </a:xfrm>
              <a:prstGeom prst="rect">
                <a:avLst/>
              </a:prstGeom>
            </p:spPr>
          </p:pic>
          <p:pic>
            <p:nvPicPr>
              <p:cNvPr id="231" name="Picture 230"/>
              <p:cNvPicPr>
                <a:picLocks noChangeAspect="1"/>
              </p:cNvPicPr>
              <p:nvPr/>
            </p:nvPicPr>
            <p:blipFill>
              <a:blip r:embed="rId3">
                <a:clrChange>
                  <a:clrFrom>
                    <a:srgbClr val="FFFFFF"/>
                  </a:clrFrom>
                  <a:clrTo>
                    <a:srgbClr val="FFFFFF">
                      <a:alpha val="0"/>
                    </a:srgbClr>
                  </a:clrTo>
                </a:clrChange>
              </a:blip>
              <a:stretch>
                <a:fillRect/>
              </a:stretch>
            </p:blipFill>
            <p:spPr>
              <a:xfrm>
                <a:off x="4861215" y="2578959"/>
                <a:ext cx="332654" cy="552450"/>
              </a:xfrm>
              <a:prstGeom prst="rect">
                <a:avLst/>
              </a:prstGeom>
            </p:spPr>
          </p:pic>
        </p:grpSp>
      </p:grpSp>
      <p:sp>
        <p:nvSpPr>
          <p:cNvPr id="55" name="object 2"/>
          <p:cNvSpPr txBox="1">
            <a:spLocks noGrp="1"/>
          </p:cNvSpPr>
          <p:nvPr>
            <p:ph type="title"/>
          </p:nvPr>
        </p:nvSpPr>
        <p:spPr>
          <a:xfrm>
            <a:off x="7312154" y="1021088"/>
            <a:ext cx="4149725" cy="877163"/>
          </a:xfrm>
          <a:prstGeom prst="rect">
            <a:avLst/>
          </a:prstGeom>
        </p:spPr>
        <p:txBody>
          <a:bodyPr vert="horz" wrap="square" lIns="0" tIns="0" rIns="0" bIns="0" rtlCol="0">
            <a:spAutoFit/>
          </a:bodyPr>
          <a:lstStyle/>
          <a:p>
            <a:pPr marL="12700">
              <a:lnSpc>
                <a:spcPct val="100000"/>
              </a:lnSpc>
            </a:pPr>
            <a:r>
              <a:rPr sz="5700" spc="-5" dirty="0"/>
              <a:t>Questions?</a:t>
            </a:r>
            <a:endParaRPr sz="5700" dirty="0"/>
          </a:p>
        </p:txBody>
      </p:sp>
      <p:grpSp>
        <p:nvGrpSpPr>
          <p:cNvPr id="233" name="Group 232"/>
          <p:cNvGrpSpPr/>
          <p:nvPr/>
        </p:nvGrpSpPr>
        <p:grpSpPr>
          <a:xfrm>
            <a:off x="455119" y="4767896"/>
            <a:ext cx="4786133" cy="1073681"/>
            <a:chOff x="7348626" y="1400792"/>
            <a:chExt cx="4786133" cy="1073681"/>
          </a:xfrm>
        </p:grpSpPr>
        <p:grpSp>
          <p:nvGrpSpPr>
            <p:cNvPr id="234" name="Group 233"/>
            <p:cNvGrpSpPr/>
            <p:nvPr/>
          </p:nvGrpSpPr>
          <p:grpSpPr>
            <a:xfrm>
              <a:off x="7348626" y="1409517"/>
              <a:ext cx="320796" cy="1039879"/>
              <a:chOff x="7348626" y="1409517"/>
              <a:chExt cx="320796" cy="1039879"/>
            </a:xfrm>
          </p:grpSpPr>
          <p:grpSp>
            <p:nvGrpSpPr>
              <p:cNvPr id="239" name="Group 238"/>
              <p:cNvGrpSpPr/>
              <p:nvPr/>
            </p:nvGrpSpPr>
            <p:grpSpPr>
              <a:xfrm>
                <a:off x="7348626" y="1409517"/>
                <a:ext cx="313176" cy="276999"/>
                <a:chOff x="8221565" y="2753463"/>
                <a:chExt cx="313176" cy="276999"/>
              </a:xfrm>
            </p:grpSpPr>
            <p:sp>
              <p:nvSpPr>
                <p:cNvPr id="249" name="Oval 248"/>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0" name="TextBox 249"/>
                <p:cNvSpPr txBox="1"/>
                <p:nvPr/>
              </p:nvSpPr>
              <p:spPr>
                <a:xfrm>
                  <a:off x="8221565" y="2753463"/>
                  <a:ext cx="313176" cy="276999"/>
                </a:xfrm>
                <a:prstGeom prst="rect">
                  <a:avLst/>
                </a:prstGeom>
                <a:noFill/>
              </p:spPr>
              <p:txBody>
                <a:bodyPr wrap="square" rtlCol="0">
                  <a:spAutoFit/>
                </a:bodyPr>
                <a:lstStyle/>
                <a:p>
                  <a:r>
                    <a:rPr lang="en-US" sz="1200" b="1" dirty="0">
                      <a:latin typeface="Arial Rounded MT Bold" panose="020F0704030504030204" pitchFamily="34" charset="0"/>
                    </a:rPr>
                    <a:t>1</a:t>
                  </a:r>
                </a:p>
              </p:txBody>
            </p:sp>
          </p:grpSp>
          <p:grpSp>
            <p:nvGrpSpPr>
              <p:cNvPr id="240" name="Group 239"/>
              <p:cNvGrpSpPr/>
              <p:nvPr/>
            </p:nvGrpSpPr>
            <p:grpSpPr>
              <a:xfrm>
                <a:off x="7348626" y="1670801"/>
                <a:ext cx="313176" cy="276999"/>
                <a:chOff x="8221565" y="2762988"/>
                <a:chExt cx="313176" cy="276999"/>
              </a:xfrm>
            </p:grpSpPr>
            <p:sp>
              <p:nvSpPr>
                <p:cNvPr id="247" name="Oval 246"/>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8" name="TextBox 247"/>
                <p:cNvSpPr txBox="1"/>
                <p:nvPr/>
              </p:nvSpPr>
              <p:spPr>
                <a:xfrm>
                  <a:off x="8221565" y="2762988"/>
                  <a:ext cx="313176" cy="276999"/>
                </a:xfrm>
                <a:prstGeom prst="rect">
                  <a:avLst/>
                </a:prstGeom>
                <a:noFill/>
              </p:spPr>
              <p:txBody>
                <a:bodyPr wrap="square" rtlCol="0">
                  <a:spAutoFit/>
                </a:bodyPr>
                <a:lstStyle/>
                <a:p>
                  <a:r>
                    <a:rPr lang="en-US" sz="1200" b="1" dirty="0">
                      <a:latin typeface="Arial Rounded MT Bold" panose="020F0704030504030204" pitchFamily="34" charset="0"/>
                    </a:rPr>
                    <a:t>2</a:t>
                  </a:r>
                </a:p>
              </p:txBody>
            </p:sp>
          </p:grpSp>
          <p:grpSp>
            <p:nvGrpSpPr>
              <p:cNvPr id="241" name="Group 240"/>
              <p:cNvGrpSpPr/>
              <p:nvPr/>
            </p:nvGrpSpPr>
            <p:grpSpPr>
              <a:xfrm>
                <a:off x="7356246" y="1930163"/>
                <a:ext cx="313176" cy="276999"/>
                <a:chOff x="8221565" y="2762988"/>
                <a:chExt cx="313176" cy="276999"/>
              </a:xfrm>
            </p:grpSpPr>
            <p:sp>
              <p:nvSpPr>
                <p:cNvPr id="245" name="Oval 244"/>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6" name="TextBox 245"/>
                <p:cNvSpPr txBox="1"/>
                <p:nvPr/>
              </p:nvSpPr>
              <p:spPr>
                <a:xfrm>
                  <a:off x="8221565" y="2762988"/>
                  <a:ext cx="313176" cy="276999"/>
                </a:xfrm>
                <a:prstGeom prst="rect">
                  <a:avLst/>
                </a:prstGeom>
                <a:noFill/>
              </p:spPr>
              <p:txBody>
                <a:bodyPr wrap="square" rtlCol="0">
                  <a:spAutoFit/>
                </a:bodyPr>
                <a:lstStyle/>
                <a:p>
                  <a:r>
                    <a:rPr lang="en-US" sz="1200" b="1" dirty="0">
                      <a:latin typeface="Arial Rounded MT Bold" panose="020F0704030504030204" pitchFamily="34" charset="0"/>
                    </a:rPr>
                    <a:t>3</a:t>
                  </a:r>
                </a:p>
              </p:txBody>
            </p:sp>
          </p:grpSp>
          <p:grpSp>
            <p:nvGrpSpPr>
              <p:cNvPr id="242" name="Group 241"/>
              <p:cNvGrpSpPr/>
              <p:nvPr/>
            </p:nvGrpSpPr>
            <p:grpSpPr>
              <a:xfrm>
                <a:off x="7356246" y="2172397"/>
                <a:ext cx="313176" cy="276999"/>
                <a:chOff x="8221565" y="2753463"/>
                <a:chExt cx="313176" cy="276999"/>
              </a:xfrm>
            </p:grpSpPr>
            <p:sp>
              <p:nvSpPr>
                <p:cNvPr id="243" name="Oval 242"/>
                <p:cNvSpPr/>
                <p:nvPr/>
              </p:nvSpPr>
              <p:spPr>
                <a:xfrm>
                  <a:off x="8264105" y="2803585"/>
                  <a:ext cx="189782" cy="189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4" name="TextBox 243"/>
                <p:cNvSpPr txBox="1"/>
                <p:nvPr/>
              </p:nvSpPr>
              <p:spPr>
                <a:xfrm>
                  <a:off x="8221565" y="2753463"/>
                  <a:ext cx="313176" cy="276999"/>
                </a:xfrm>
                <a:prstGeom prst="rect">
                  <a:avLst/>
                </a:prstGeom>
                <a:noFill/>
              </p:spPr>
              <p:txBody>
                <a:bodyPr wrap="square" rtlCol="0">
                  <a:spAutoFit/>
                </a:bodyPr>
                <a:lstStyle/>
                <a:p>
                  <a:r>
                    <a:rPr lang="en-US" sz="1200" b="1" dirty="0">
                      <a:latin typeface="Arial Rounded MT Bold" panose="020F0704030504030204" pitchFamily="34" charset="0"/>
                    </a:rPr>
                    <a:t>4</a:t>
                  </a:r>
                </a:p>
              </p:txBody>
            </p:sp>
          </p:grpSp>
        </p:grpSp>
        <p:sp>
          <p:nvSpPr>
            <p:cNvPr id="235" name="TextBox 234"/>
            <p:cNvSpPr txBox="1"/>
            <p:nvPr/>
          </p:nvSpPr>
          <p:spPr>
            <a:xfrm>
              <a:off x="7567011" y="1400792"/>
              <a:ext cx="2287229" cy="292388"/>
            </a:xfrm>
            <a:prstGeom prst="rect">
              <a:avLst/>
            </a:prstGeom>
            <a:noFill/>
          </p:spPr>
          <p:txBody>
            <a:bodyPr wrap="none" rtlCol="0">
              <a:spAutoFit/>
            </a:bodyPr>
            <a:lstStyle/>
            <a:p>
              <a:r>
                <a:rPr lang="en-US" sz="1300" b="1" dirty="0"/>
                <a:t>Ames Laboratory </a:t>
              </a:r>
              <a:r>
                <a:rPr lang="en-US" sz="1300" dirty="0"/>
                <a:t>(Ames, Iowa)</a:t>
              </a:r>
            </a:p>
          </p:txBody>
        </p:sp>
        <p:sp>
          <p:nvSpPr>
            <p:cNvPr id="236" name="TextBox 235"/>
            <p:cNvSpPr txBox="1"/>
            <p:nvPr/>
          </p:nvSpPr>
          <p:spPr>
            <a:xfrm>
              <a:off x="7584554" y="1668103"/>
              <a:ext cx="3330464" cy="292388"/>
            </a:xfrm>
            <a:prstGeom prst="rect">
              <a:avLst/>
            </a:prstGeom>
            <a:noFill/>
          </p:spPr>
          <p:txBody>
            <a:bodyPr wrap="none" rtlCol="0">
              <a:spAutoFit/>
            </a:bodyPr>
            <a:lstStyle/>
            <a:p>
              <a:r>
                <a:rPr lang="en-US" sz="1300" b="1" dirty="0"/>
                <a:t>Idaho National Laboratory </a:t>
              </a:r>
              <a:r>
                <a:rPr lang="en-US" sz="1300" dirty="0"/>
                <a:t>(Idaho Falls, Idaho)</a:t>
              </a:r>
            </a:p>
          </p:txBody>
        </p:sp>
        <p:sp>
          <p:nvSpPr>
            <p:cNvPr id="237" name="TextBox 236"/>
            <p:cNvSpPr txBox="1"/>
            <p:nvPr/>
          </p:nvSpPr>
          <p:spPr>
            <a:xfrm>
              <a:off x="7567257" y="1914774"/>
              <a:ext cx="3916457" cy="292388"/>
            </a:xfrm>
            <a:prstGeom prst="rect">
              <a:avLst/>
            </a:prstGeom>
            <a:noFill/>
          </p:spPr>
          <p:txBody>
            <a:bodyPr wrap="none" rtlCol="0">
              <a:spAutoFit/>
            </a:bodyPr>
            <a:lstStyle/>
            <a:p>
              <a:r>
                <a:rPr lang="en-US" sz="1300" b="1" dirty="0"/>
                <a:t>Oak Ridge National Laboratory </a:t>
              </a:r>
              <a:r>
                <a:rPr lang="en-US" sz="1300" dirty="0"/>
                <a:t>(Oak Ridge, Tennessee)</a:t>
              </a:r>
            </a:p>
          </p:txBody>
        </p:sp>
        <p:sp>
          <p:nvSpPr>
            <p:cNvPr id="238" name="TextBox 237"/>
            <p:cNvSpPr txBox="1"/>
            <p:nvPr/>
          </p:nvSpPr>
          <p:spPr>
            <a:xfrm>
              <a:off x="7580948" y="2182085"/>
              <a:ext cx="4553811" cy="292388"/>
            </a:xfrm>
            <a:prstGeom prst="rect">
              <a:avLst/>
            </a:prstGeom>
            <a:noFill/>
          </p:spPr>
          <p:txBody>
            <a:bodyPr wrap="none" rtlCol="0">
              <a:spAutoFit/>
            </a:bodyPr>
            <a:lstStyle/>
            <a:p>
              <a:r>
                <a:rPr lang="en-US" sz="1300" b="1" dirty="0"/>
                <a:t>Lawrence Livermore National Laboratory </a:t>
              </a:r>
              <a:r>
                <a:rPr lang="en-US" sz="1300" dirty="0"/>
                <a:t>(Livermore, California)</a:t>
              </a:r>
            </a:p>
          </p:txBody>
        </p:sp>
      </p:grpSp>
      <p:sp>
        <p:nvSpPr>
          <p:cNvPr id="251" name="Rectangle 250"/>
          <p:cNvSpPr/>
          <p:nvPr/>
        </p:nvSpPr>
        <p:spPr>
          <a:xfrm>
            <a:off x="6714839" y="2255304"/>
            <a:ext cx="5101540" cy="1938992"/>
          </a:xfrm>
          <a:prstGeom prst="rect">
            <a:avLst/>
          </a:prstGeom>
        </p:spPr>
        <p:txBody>
          <a:bodyPr wrap="square">
            <a:spAutoFit/>
          </a:bodyPr>
          <a:lstStyle/>
          <a:p>
            <a:r>
              <a:rPr lang="en-US" sz="2400" dirty="0">
                <a:latin typeface="Gill Sans MT" panose="020B0502020104020203" pitchFamily="34" charset="0"/>
              </a:rPr>
              <a:t>The Critical Materials Institute, an Energy Innovation Hub, is supported by the U.S. Department of Energy, Office of Energy Efficiency and Renewable Energy, Advanced Manufacturing Office.</a:t>
            </a:r>
          </a:p>
        </p:txBody>
      </p:sp>
    </p:spTree>
    <p:extLst>
      <p:ext uri="{BB962C8B-B14F-4D97-AF65-F5344CB8AC3E}">
        <p14:creationId xmlns:p14="http://schemas.microsoft.com/office/powerpoint/2010/main" val="1911073291"/>
      </p:ext>
    </p:extLst>
  </p:cSld>
  <p:clrMapOvr>
    <a:masterClrMapping/>
  </p:clrMapOvr>
</p:sld>
</file>

<file path=ppt/theme/theme1.xml><?xml version="1.0" encoding="utf-8"?>
<a:theme xmlns:a="http://schemas.openxmlformats.org/drawingml/2006/main" name="2_Office Theme">
  <a:themeElements>
    <a:clrScheme name="CMI Complementary Colors 6.2.21">
      <a:dk1>
        <a:sysClr val="windowText" lastClr="000000"/>
      </a:dk1>
      <a:lt1>
        <a:sysClr val="window" lastClr="FFFFFF"/>
      </a:lt1>
      <a:dk2>
        <a:srgbClr val="565249"/>
      </a:dk2>
      <a:lt2>
        <a:srgbClr val="ACA492"/>
      </a:lt2>
      <a:accent1>
        <a:srgbClr val="A54723"/>
      </a:accent1>
      <a:accent2>
        <a:srgbClr val="E9AD4B"/>
      </a:accent2>
      <a:accent3>
        <a:srgbClr val="6C4D30"/>
      </a:accent3>
      <a:accent4>
        <a:srgbClr val="466B32"/>
      </a:accent4>
      <a:accent5>
        <a:srgbClr val="35326B"/>
      </a:accent5>
      <a:accent6>
        <a:srgbClr val="B08674"/>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MI Complementary Colors 6.2.21">
      <a:dk1>
        <a:sysClr val="windowText" lastClr="000000"/>
      </a:dk1>
      <a:lt1>
        <a:sysClr val="window" lastClr="FFFFFF"/>
      </a:lt1>
      <a:dk2>
        <a:srgbClr val="565249"/>
      </a:dk2>
      <a:lt2>
        <a:srgbClr val="ACA492"/>
      </a:lt2>
      <a:accent1>
        <a:srgbClr val="A54723"/>
      </a:accent1>
      <a:accent2>
        <a:srgbClr val="E9AD4B"/>
      </a:accent2>
      <a:accent3>
        <a:srgbClr val="6C4D30"/>
      </a:accent3>
      <a:accent4>
        <a:srgbClr val="466B32"/>
      </a:accent4>
      <a:accent5>
        <a:srgbClr val="35326B"/>
      </a:accent5>
      <a:accent6>
        <a:srgbClr val="B08674"/>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D4E7377033654BA1E1150E753DAC58" ma:contentTypeVersion="14" ma:contentTypeDescription="Create a new document." ma:contentTypeScope="" ma:versionID="485898d6d94559f21fede064ae6a29d3">
  <xsd:schema xmlns:xsd="http://www.w3.org/2001/XMLSchema" xmlns:xs="http://www.w3.org/2001/XMLSchema" xmlns:p="http://schemas.microsoft.com/office/2006/metadata/properties" xmlns:ns2="cc260708-1200-4e1a-9524-151a3045224f" xmlns:ns3="7047d13a-3d85-4210-90f4-cf6e6b1ca963" targetNamespace="http://schemas.microsoft.com/office/2006/metadata/properties" ma:root="true" ma:fieldsID="dd1a01979caa00d344ed63303312eabf" ns2:_="" ns3:_="">
    <xsd:import namespace="cc260708-1200-4e1a-9524-151a3045224f"/>
    <xsd:import namespace="7047d13a-3d85-4210-90f4-cf6e6b1ca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60708-1200-4e1a-9524-151a304522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cdb0c2-b311-48ea-8847-e093fd63e3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47d13a-3d85-4210-90f4-cf6e6b1ca96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b3768f2-0c08-4726-b9bb-d7c116746309}" ma:internalName="TaxCatchAll" ma:showField="CatchAllData" ma:web="7047d13a-3d85-4210-90f4-cf6e6b1ca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260708-1200-4e1a-9524-151a3045224f">
      <Terms xmlns="http://schemas.microsoft.com/office/infopath/2007/PartnerControls"/>
    </lcf76f155ced4ddcb4097134ff3c332f>
    <TaxCatchAll xmlns="7047d13a-3d85-4210-90f4-cf6e6b1ca963" xsi:nil="true"/>
  </documentManagement>
</p:properties>
</file>

<file path=customXml/itemProps1.xml><?xml version="1.0" encoding="utf-8"?>
<ds:datastoreItem xmlns:ds="http://schemas.openxmlformats.org/officeDocument/2006/customXml" ds:itemID="{4972B3DC-F7A5-431F-BB4B-8161170A6953}"/>
</file>

<file path=customXml/itemProps2.xml><?xml version="1.0" encoding="utf-8"?>
<ds:datastoreItem xmlns:ds="http://schemas.openxmlformats.org/officeDocument/2006/customXml" ds:itemID="{B68A5E78-1DA2-44F3-B203-A345CDF215A7}"/>
</file>

<file path=customXml/itemProps3.xml><?xml version="1.0" encoding="utf-8"?>
<ds:datastoreItem xmlns:ds="http://schemas.openxmlformats.org/officeDocument/2006/customXml" ds:itemID="{1C6E1EA4-9C54-4797-A573-137573E9C89F}"/>
</file>

<file path=docProps/app.xml><?xml version="1.0" encoding="utf-8"?>
<Properties xmlns="http://schemas.openxmlformats.org/officeDocument/2006/extended-properties" xmlns:vt="http://schemas.openxmlformats.org/officeDocument/2006/docPropsVTypes">
  <TotalTime>5808</TotalTime>
  <Words>1305</Words>
  <Application>Microsoft Office PowerPoint</Application>
  <PresentationFormat>Widescreen</PresentationFormat>
  <Paragraphs>107</Paragraphs>
  <Slides>9</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Arial Rounded MT Bold</vt:lpstr>
      <vt:lpstr>Calibri</vt:lpstr>
      <vt:lpstr>Franklin Gothic Book</vt:lpstr>
      <vt:lpstr>Gill Sans MT</vt:lpstr>
      <vt:lpstr>Myriad Pro</vt:lpstr>
      <vt:lpstr>Segoe UI</vt:lpstr>
      <vt:lpstr>Trebuchet MS</vt:lpstr>
      <vt:lpstr>2_Office Theme</vt:lpstr>
      <vt:lpstr>Office Theme</vt:lpstr>
      <vt:lpstr>1_Office Theme</vt:lpstr>
      <vt:lpstr>5_Office Theme</vt:lpstr>
      <vt:lpstr>Critical Materials for the Clean Energy Transition</vt:lpstr>
      <vt:lpstr>Clean Energy Transition</vt:lpstr>
      <vt:lpstr>Critical Mineral and Material Supply Chain Vulnerabilities</vt:lpstr>
      <vt:lpstr>PowerPoint Presentation</vt:lpstr>
      <vt:lpstr>Rare Earth Magnets</vt:lpstr>
      <vt:lpstr>Timeline of Technology Maturation (2015-2022)</vt:lpstr>
      <vt:lpstr>Building Innovation Eco-System for the Acid-free Dissolution</vt:lpstr>
      <vt:lpstr>Iowa Critical Material Resource Facility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Thach</dc:creator>
  <cp:lastModifiedBy>Alexis Garland</cp:lastModifiedBy>
  <cp:revision>500</cp:revision>
  <cp:lastPrinted>2020-01-15T17:30:41Z</cp:lastPrinted>
  <dcterms:created xsi:type="dcterms:W3CDTF">2019-01-28T22:00:36Z</dcterms:created>
  <dcterms:modified xsi:type="dcterms:W3CDTF">2022-11-03T15:18:47Z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0x01010039D4E7377033654BA1E1150E753DAC58</vt:lpwstr>
  </property>
</Properties>
</file>