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9A_32B469C2.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9C_3BF4AC57.xml" ContentType="application/vnd.ms-powerpoint.comments+xml"/>
  <Override PartName="/ppt/notesSlides/notesSlide15.xml" ContentType="application/vnd.openxmlformats-officedocument.presentationml.notesSlide+xml"/>
  <Override PartName="/ppt/comments/modernComment_19B_61BB5E9B.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63" r:id="rId5"/>
  </p:sldMasterIdLst>
  <p:notesMasterIdLst>
    <p:notesMasterId r:id="rId48"/>
  </p:notesMasterIdLst>
  <p:sldIdLst>
    <p:sldId id="256" r:id="rId6"/>
    <p:sldId id="1969" r:id="rId7"/>
    <p:sldId id="314" r:id="rId8"/>
    <p:sldId id="1945" r:id="rId9"/>
    <p:sldId id="1946" r:id="rId10"/>
    <p:sldId id="260" r:id="rId11"/>
    <p:sldId id="471" r:id="rId12"/>
    <p:sldId id="297" r:id="rId13"/>
    <p:sldId id="259" r:id="rId14"/>
    <p:sldId id="472" r:id="rId15"/>
    <p:sldId id="261" r:id="rId16"/>
    <p:sldId id="382" r:id="rId17"/>
    <p:sldId id="381" r:id="rId18"/>
    <p:sldId id="485" r:id="rId19"/>
    <p:sldId id="492" r:id="rId20"/>
    <p:sldId id="410" r:id="rId21"/>
    <p:sldId id="1970" r:id="rId22"/>
    <p:sldId id="416" r:id="rId23"/>
    <p:sldId id="412" r:id="rId24"/>
    <p:sldId id="411" r:id="rId25"/>
    <p:sldId id="474" r:id="rId26"/>
    <p:sldId id="4889" r:id="rId27"/>
    <p:sldId id="461" r:id="rId28"/>
    <p:sldId id="399" r:id="rId29"/>
    <p:sldId id="296" r:id="rId30"/>
    <p:sldId id="415" r:id="rId31"/>
    <p:sldId id="1960" r:id="rId32"/>
    <p:sldId id="476" r:id="rId33"/>
    <p:sldId id="414" r:id="rId34"/>
    <p:sldId id="446" r:id="rId35"/>
    <p:sldId id="456" r:id="rId36"/>
    <p:sldId id="460" r:id="rId37"/>
    <p:sldId id="477" r:id="rId38"/>
    <p:sldId id="444" r:id="rId39"/>
    <p:sldId id="478" r:id="rId40"/>
    <p:sldId id="441" r:id="rId41"/>
    <p:sldId id="386" r:id="rId42"/>
    <p:sldId id="439" r:id="rId43"/>
    <p:sldId id="479" r:id="rId44"/>
    <p:sldId id="436" r:id="rId45"/>
    <p:sldId id="435" r:id="rId46"/>
    <p:sldId id="480"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E2809-E942-FB71-D14A-3F5C60C90E5E}" name="Sean Denniston" initials="SD" userId="S::sean@newbuildings.org::1944593b-b7f4-4219-8b26-02d85ee9c390" providerId="AD"/>
  <p188:author id="{B3B5DD1D-37A3-4E22-5A0D-4B3FA20822F1}" name="Amy Cortese" initials="AC" userId="S::amy@newbuildings.org::b2ba4357-1045-483d-8cd7-7366caedbec8" providerId="AD"/>
  <p188:author id="{5175D452-08CE-FC31-203F-3E180B13463B}" name="Joseph Wachunas" initials="JW" userId="S::joe@newbuildings.org::965e9753-da66-41d8-a21a-8445bf466b14" providerId="AD"/>
  <p188:author id="{579C1685-885B-EF61-83EA-1603B81DF9AA}" name="Mischa Egolf" initials="ME" userId="S::mischa@newbuildings.org::705dba08-46e6-40ad-a802-07c4a700ac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lph DiNola" initials="" lastIdx="16" clrIdx="0"/>
  <p:cmAuthor id="2" name="Brian Booher" initials="BB" lastIdx="6" clrIdx="1"/>
  <p:cmAuthor id="3" name="Mischa Egolf" initials="ME" lastIdx="5" clrIdx="2">
    <p:extLst>
      <p:ext uri="{19B8F6BF-5375-455C-9EA6-DF929625EA0E}">
        <p15:presenceInfo xmlns:p15="http://schemas.microsoft.com/office/powerpoint/2012/main" userId="S::mischa@newbuildings.org::705dba08-46e6-40ad-a802-07c4a700ac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24C"/>
    <a:srgbClr val="CBE3F9"/>
    <a:srgbClr val="E7F2FC"/>
    <a:srgbClr val="F8BAAE"/>
    <a:srgbClr val="EF6548"/>
    <a:srgbClr val="FED6A0"/>
    <a:srgbClr val="EB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53" autoAdjust="0"/>
  </p:normalViewPr>
  <p:slideViewPr>
    <p:cSldViewPr snapToGrid="0">
      <p:cViewPr varScale="1">
        <p:scale>
          <a:sx n="55" d="100"/>
          <a:sy n="55" d="100"/>
        </p:scale>
        <p:origin x="1314" y="7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0">
                <a:solidFill>
                  <a:schemeClr val="tx2"/>
                </a:solidFill>
              </a:rPr>
              <a:t>Residential Water Heating Stock by Region </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760500798191652E-2"/>
          <c:y val="0.21463857891378729"/>
          <c:w val="0.88445173932792021"/>
          <c:h val="0.72092824822028945"/>
        </c:manualLayout>
      </c:layout>
      <c:barChart>
        <c:barDir val="bar"/>
        <c:grouping val="percentStacked"/>
        <c:varyColors val="0"/>
        <c:ser>
          <c:idx val="0"/>
          <c:order val="0"/>
          <c:tx>
            <c:strRef>
              <c:f>Overall!$B$2</c:f>
              <c:strCache>
                <c:ptCount val="1"/>
                <c:pt idx="0">
                  <c:v>Electric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Overall!$A$3:$A$8</c:f>
              <c:strCache>
                <c:ptCount val="6"/>
                <c:pt idx="0">
                  <c:v>Total US</c:v>
                </c:pt>
                <c:pt idx="1">
                  <c:v>CA</c:v>
                </c:pt>
                <c:pt idx="2">
                  <c:v>NW</c:v>
                </c:pt>
                <c:pt idx="3">
                  <c:v>MW</c:v>
                </c:pt>
                <c:pt idx="4">
                  <c:v>South</c:v>
                </c:pt>
                <c:pt idx="5">
                  <c:v>NE</c:v>
                </c:pt>
              </c:strCache>
            </c:strRef>
          </c:cat>
          <c:val>
            <c:numRef>
              <c:f>Overall!$B$3:$B$8</c:f>
              <c:numCache>
                <c:formatCode>0%</c:formatCode>
                <c:ptCount val="6"/>
                <c:pt idx="0">
                  <c:v>0.46</c:v>
                </c:pt>
                <c:pt idx="1">
                  <c:v>7.0000000000000007E-2</c:v>
                </c:pt>
                <c:pt idx="2">
                  <c:v>0.49</c:v>
                </c:pt>
                <c:pt idx="3">
                  <c:v>0.36</c:v>
                </c:pt>
                <c:pt idx="4">
                  <c:v>0.68</c:v>
                </c:pt>
                <c:pt idx="5">
                  <c:v>0.36</c:v>
                </c:pt>
              </c:numCache>
            </c:numRef>
          </c:val>
          <c:extLst>
            <c:ext xmlns:c16="http://schemas.microsoft.com/office/drawing/2014/chart" uri="{C3380CC4-5D6E-409C-BE32-E72D297353CC}">
              <c16:uniqueId val="{00000000-D178-482D-B421-97B5E50C4929}"/>
            </c:ext>
          </c:extLst>
        </c:ser>
        <c:ser>
          <c:idx val="1"/>
          <c:order val="1"/>
          <c:tx>
            <c:strRef>
              <c:f>Overall!$C$2</c:f>
              <c:strCache>
                <c:ptCount val="1"/>
                <c:pt idx="0">
                  <c:v>Gas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Overall!$A$3:$A$8</c:f>
              <c:strCache>
                <c:ptCount val="6"/>
                <c:pt idx="0">
                  <c:v>Total US</c:v>
                </c:pt>
                <c:pt idx="1">
                  <c:v>CA</c:v>
                </c:pt>
                <c:pt idx="2">
                  <c:v>NW</c:v>
                </c:pt>
                <c:pt idx="3">
                  <c:v>MW</c:v>
                </c:pt>
                <c:pt idx="4">
                  <c:v>South</c:v>
                </c:pt>
                <c:pt idx="5">
                  <c:v>NE</c:v>
                </c:pt>
              </c:strCache>
            </c:strRef>
          </c:cat>
          <c:val>
            <c:numRef>
              <c:f>Overall!$C$3:$C$8</c:f>
              <c:numCache>
                <c:formatCode>0%</c:formatCode>
                <c:ptCount val="6"/>
                <c:pt idx="0">
                  <c:v>0.48</c:v>
                </c:pt>
                <c:pt idx="1">
                  <c:v>0.86</c:v>
                </c:pt>
                <c:pt idx="2">
                  <c:v>0.49</c:v>
                </c:pt>
                <c:pt idx="3">
                  <c:v>0.6</c:v>
                </c:pt>
                <c:pt idx="4">
                  <c:v>0.28999999999999998</c:v>
                </c:pt>
                <c:pt idx="5">
                  <c:v>0.45</c:v>
                </c:pt>
              </c:numCache>
            </c:numRef>
          </c:val>
          <c:extLst>
            <c:ext xmlns:c16="http://schemas.microsoft.com/office/drawing/2014/chart" uri="{C3380CC4-5D6E-409C-BE32-E72D297353CC}">
              <c16:uniqueId val="{00000001-D178-482D-B421-97B5E50C4929}"/>
            </c:ext>
          </c:extLst>
        </c:ser>
        <c:ser>
          <c:idx val="2"/>
          <c:order val="2"/>
          <c:tx>
            <c:strRef>
              <c:f>Overall!$D$2</c:f>
              <c:strCache>
                <c:ptCount val="1"/>
                <c:pt idx="0">
                  <c:v>Propane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Overall!$A$3:$A$8</c:f>
              <c:strCache>
                <c:ptCount val="6"/>
                <c:pt idx="0">
                  <c:v>Total US</c:v>
                </c:pt>
                <c:pt idx="1">
                  <c:v>CA</c:v>
                </c:pt>
                <c:pt idx="2">
                  <c:v>NW</c:v>
                </c:pt>
                <c:pt idx="3">
                  <c:v>MW</c:v>
                </c:pt>
                <c:pt idx="4">
                  <c:v>South</c:v>
                </c:pt>
                <c:pt idx="5">
                  <c:v>NE</c:v>
                </c:pt>
              </c:strCache>
            </c:strRef>
          </c:cat>
          <c:val>
            <c:numRef>
              <c:f>Overall!$D$3:$D$8</c:f>
              <c:numCache>
                <c:formatCode>0%</c:formatCode>
                <c:ptCount val="6"/>
                <c:pt idx="0">
                  <c:v>0.04</c:v>
                </c:pt>
                <c:pt idx="1">
                  <c:v>0.04</c:v>
                </c:pt>
                <c:pt idx="2">
                  <c:v>0.02</c:v>
                </c:pt>
                <c:pt idx="3">
                  <c:v>0.04</c:v>
                </c:pt>
                <c:pt idx="4">
                  <c:v>0.03</c:v>
                </c:pt>
                <c:pt idx="5">
                  <c:v>0.05</c:v>
                </c:pt>
              </c:numCache>
            </c:numRef>
          </c:val>
          <c:extLst>
            <c:ext xmlns:c16="http://schemas.microsoft.com/office/drawing/2014/chart" uri="{C3380CC4-5D6E-409C-BE32-E72D297353CC}">
              <c16:uniqueId val="{00000002-D178-482D-B421-97B5E50C4929}"/>
            </c:ext>
          </c:extLst>
        </c:ser>
        <c:ser>
          <c:idx val="3"/>
          <c:order val="3"/>
          <c:tx>
            <c:strRef>
              <c:f>Overall!$E$2</c:f>
              <c:strCache>
                <c:ptCount val="1"/>
                <c:pt idx="0">
                  <c:v>Fuel Oil</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D178-482D-B421-97B5E50C4929}"/>
                </c:ext>
              </c:extLst>
            </c:dLbl>
            <c:dLbl>
              <c:idx val="2"/>
              <c:delete val="1"/>
              <c:extLst>
                <c:ext xmlns:c15="http://schemas.microsoft.com/office/drawing/2012/chart" uri="{CE6537A1-D6FC-4f65-9D91-7224C49458BB}"/>
                <c:ext xmlns:c16="http://schemas.microsoft.com/office/drawing/2014/chart" uri="{C3380CC4-5D6E-409C-BE32-E72D297353CC}">
                  <c16:uniqueId val="{00000004-D178-482D-B421-97B5E50C4929}"/>
                </c:ext>
              </c:extLst>
            </c:dLbl>
            <c:dLbl>
              <c:idx val="3"/>
              <c:delete val="1"/>
              <c:extLst>
                <c:ext xmlns:c15="http://schemas.microsoft.com/office/drawing/2012/chart" uri="{CE6537A1-D6FC-4f65-9D91-7224C49458BB}"/>
                <c:ext xmlns:c16="http://schemas.microsoft.com/office/drawing/2014/chart" uri="{C3380CC4-5D6E-409C-BE32-E72D297353CC}">
                  <c16:uniqueId val="{00000005-D178-482D-B421-97B5E50C4929}"/>
                </c:ext>
              </c:extLst>
            </c:dLbl>
            <c:dLbl>
              <c:idx val="4"/>
              <c:delete val="1"/>
              <c:extLst>
                <c:ext xmlns:c15="http://schemas.microsoft.com/office/drawing/2012/chart" uri="{CE6537A1-D6FC-4f65-9D91-7224C49458BB}"/>
                <c:ext xmlns:c16="http://schemas.microsoft.com/office/drawing/2014/chart" uri="{C3380CC4-5D6E-409C-BE32-E72D297353CC}">
                  <c16:uniqueId val="{00000006-D178-482D-B421-97B5E50C49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Overall!$A$3:$A$8</c:f>
              <c:strCache>
                <c:ptCount val="6"/>
                <c:pt idx="0">
                  <c:v>Total US</c:v>
                </c:pt>
                <c:pt idx="1">
                  <c:v>CA</c:v>
                </c:pt>
                <c:pt idx="2">
                  <c:v>NW</c:v>
                </c:pt>
                <c:pt idx="3">
                  <c:v>MW</c:v>
                </c:pt>
                <c:pt idx="4">
                  <c:v>South</c:v>
                </c:pt>
                <c:pt idx="5">
                  <c:v>NE</c:v>
                </c:pt>
              </c:strCache>
            </c:strRef>
          </c:cat>
          <c:val>
            <c:numRef>
              <c:f>Overall!$E$3:$E$8</c:f>
              <c:numCache>
                <c:formatCode>0%</c:formatCode>
                <c:ptCount val="6"/>
                <c:pt idx="0">
                  <c:v>0.02</c:v>
                </c:pt>
                <c:pt idx="1">
                  <c:v>0</c:v>
                </c:pt>
                <c:pt idx="2">
                  <c:v>0</c:v>
                </c:pt>
                <c:pt idx="3">
                  <c:v>0</c:v>
                </c:pt>
                <c:pt idx="4">
                  <c:v>0</c:v>
                </c:pt>
                <c:pt idx="5">
                  <c:v>0.13</c:v>
                </c:pt>
              </c:numCache>
            </c:numRef>
          </c:val>
          <c:extLst>
            <c:ext xmlns:c16="http://schemas.microsoft.com/office/drawing/2014/chart" uri="{C3380CC4-5D6E-409C-BE32-E72D297353CC}">
              <c16:uniqueId val="{00000007-D178-482D-B421-97B5E50C4929}"/>
            </c:ext>
          </c:extLst>
        </c:ser>
        <c:ser>
          <c:idx val="4"/>
          <c:order val="4"/>
          <c:tx>
            <c:strRef>
              <c:f>Overall!$F$2</c:f>
              <c:strCache>
                <c:ptCount val="1"/>
                <c:pt idx="0">
                  <c:v>Other</c:v>
                </c:pt>
              </c:strCache>
            </c:strRef>
          </c:tx>
          <c:spPr>
            <a:solidFill>
              <a:schemeClr val="accent5"/>
            </a:solidFill>
            <a:ln>
              <a:noFill/>
            </a:ln>
            <a:effectLst/>
          </c:spPr>
          <c:invertIfNegative val="0"/>
          <c:cat>
            <c:strRef>
              <c:f>Overall!$A$3:$A$8</c:f>
              <c:strCache>
                <c:ptCount val="6"/>
                <c:pt idx="0">
                  <c:v>Total US</c:v>
                </c:pt>
                <c:pt idx="1">
                  <c:v>CA</c:v>
                </c:pt>
                <c:pt idx="2">
                  <c:v>NW</c:v>
                </c:pt>
                <c:pt idx="3">
                  <c:v>MW</c:v>
                </c:pt>
                <c:pt idx="4">
                  <c:v>South</c:v>
                </c:pt>
                <c:pt idx="5">
                  <c:v>NE</c:v>
                </c:pt>
              </c:strCache>
            </c:strRef>
          </c:cat>
          <c:val>
            <c:numRef>
              <c:f>Overall!$F$3:$F$8</c:f>
              <c:numCache>
                <c:formatCode>0%</c:formatCode>
                <c:ptCount val="6"/>
                <c:pt idx="0">
                  <c:v>0</c:v>
                </c:pt>
                <c:pt idx="1">
                  <c:v>0.03</c:v>
                </c:pt>
                <c:pt idx="2">
                  <c:v>0</c:v>
                </c:pt>
                <c:pt idx="3">
                  <c:v>0</c:v>
                </c:pt>
                <c:pt idx="4">
                  <c:v>0</c:v>
                </c:pt>
                <c:pt idx="5">
                  <c:v>0</c:v>
                </c:pt>
              </c:numCache>
            </c:numRef>
          </c:val>
          <c:extLst>
            <c:ext xmlns:c16="http://schemas.microsoft.com/office/drawing/2014/chart" uri="{C3380CC4-5D6E-409C-BE32-E72D297353CC}">
              <c16:uniqueId val="{00000008-D178-482D-B421-97B5E50C4929}"/>
            </c:ext>
          </c:extLst>
        </c:ser>
        <c:dLbls>
          <c:showLegendKey val="0"/>
          <c:showVal val="0"/>
          <c:showCatName val="0"/>
          <c:showSerName val="0"/>
          <c:showPercent val="0"/>
          <c:showBubbleSize val="0"/>
        </c:dLbls>
        <c:gapWidth val="81"/>
        <c:overlap val="100"/>
        <c:axId val="687291183"/>
        <c:axId val="687292015"/>
      </c:barChart>
      <c:catAx>
        <c:axId val="687291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687292015"/>
        <c:crosses val="autoZero"/>
        <c:auto val="1"/>
        <c:lblAlgn val="ctr"/>
        <c:lblOffset val="100"/>
        <c:noMultiLvlLbl val="0"/>
      </c:catAx>
      <c:valAx>
        <c:axId val="6872920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687291183"/>
        <c:crosses val="autoZero"/>
        <c:crossBetween val="between"/>
      </c:valAx>
      <c:spPr>
        <a:noFill/>
        <a:ln>
          <a:noFill/>
        </a:ln>
        <a:effectLst/>
      </c:spPr>
    </c:plotArea>
    <c:legend>
      <c:legendPos val="b"/>
      <c:layout>
        <c:manualLayout>
          <c:xMode val="edge"/>
          <c:yMode val="edge"/>
          <c:x val="0.24275659271111674"/>
          <c:y val="0.14454735381357378"/>
          <c:w val="0.54069484923637967"/>
          <c:h val="5.22790615125964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9A_32B469C2.xml><?xml version="1.0" encoding="utf-8"?>
<p188:cmLst xmlns:a="http://schemas.openxmlformats.org/drawingml/2006/main" xmlns:r="http://schemas.openxmlformats.org/officeDocument/2006/relationships" xmlns:p188="http://schemas.microsoft.com/office/powerpoint/2018/8/main">
  <p188:cm id="{9C3FB51E-49BD-4657-B5CE-BF4A3875D1C7}" authorId="{5175D452-08CE-FC31-203F-3E180B13463B}" status="resolved" created="2022-08-28T14:32:28.226" complete="100000">
    <ac:txMkLst xmlns:ac="http://schemas.microsoft.com/office/drawing/2013/main/command">
      <pc:docMk xmlns:pc="http://schemas.microsoft.com/office/powerpoint/2013/main/command"/>
      <pc:sldMk xmlns:pc="http://schemas.microsoft.com/office/powerpoint/2013/main/command" cId="850684354" sldId="410"/>
      <ac:spMk id="21506" creationId="{EE7202B9-ED6B-45F9-8107-6BDD95C8C74B}"/>
      <ac:txMk cp="84" len="6">
        <ac:context len="91" hash="2237285483"/>
      </ac:txMk>
    </ac:txMkLst>
    <p188:pos x="10049773" y="920150"/>
    <p188:replyLst>
      <p188:reply id="{D92816D8-0B09-4224-9C1A-601D6BB7483E}" authorId="{B3B5DD1D-37A3-4E22-5A0D-4B3FA20822F1}" created="2022-08-29T13:12:47.081">
        <p188:txBody>
          <a:bodyPr/>
          <a:lstStyle/>
          <a:p>
            <a:r>
              <a:rPr lang="en-US"/>
              <a:t>Okay cool.  Can we make a tool like this available so people can check their own circumstances? </a:t>
            </a:r>
          </a:p>
        </p188:txBody>
      </p188:reply>
      <p188:reply id="{8CD925C5-601B-443D-9091-D0367085C9C2}" authorId="{5175D452-08CE-FC31-203F-3E180B13463B}" created="2022-08-29T22:56:12.690">
        <p188:txBody>
          <a:bodyPr/>
          <a:lstStyle/>
          <a:p>
            <a:r>
              <a:rPr lang="en-US"/>
              <a:t>[@Mischa Egolf] - Mischa you are a data whiz/genius. What do you think about a spreadsheet to calculate how many solar panels equivalent a person would save. You kind of have to go through the PVwatts process so I don't know how doable that is</a:t>
            </a:r>
          </a:p>
        </p188:txBody>
      </p188:reply>
      <p188:reply id="{CE8DE361-A789-4599-B47B-EC8504C144E3}" authorId="{579C1685-885B-EF61-83EA-1603B81DF9AA}" created="2022-08-30T14:21:42.435">
        <p188:txBody>
          <a:bodyPr/>
          <a:lstStyle/>
          <a:p>
            <a:r>
              <a:rPr lang="en-US"/>
              <a:t>I think Kevin might have actually created something like this already? I'll ping him</a:t>
            </a:r>
          </a:p>
        </p188:txBody>
      </p188:reply>
    </p188:replyLst>
    <p188:txBody>
      <a:bodyPr/>
      <a:lstStyle/>
      <a:p>
        <a:r>
          <a:rPr lang="en-US"/>
          <a:t>[@Amy Cortese] - I updated this slide. All calcs can be found in columns I,J,KL row 18 and are based on data for Columbus, Ohio - https://docs.google.com/spreadsheets/d/1f-v1qPJyWm6xQjOHmmdL3oWLBv9V4IZPitjpEevj1jo/edit?usp=sharing</a:t>
        </a:r>
      </a:p>
    </p188:txBody>
  </p188:cm>
  <p188:cm id="{8040D9EC-4665-4A7E-807C-E4F7E5DEC7EA}" authorId="{B3B5DD1D-37A3-4E22-5A0D-4B3FA20822F1}" status="resolved" created="2022-09-01T22:11:35.786" complete="100000">
    <pc:sldMkLst xmlns:pc="http://schemas.microsoft.com/office/powerpoint/2013/main/command">
      <pc:docMk/>
      <pc:sldMk cId="850684354" sldId="410"/>
    </pc:sldMkLst>
    <p188:replyLst>
      <p188:reply id="{7824A2DF-AF0D-4947-89DF-85C14B19D19F}" authorId="{5175D452-08CE-FC31-203F-3E180B13463B}" created="2022-09-16T16:24:13.101">
        <p188:txBody>
          <a:bodyPr/>
          <a:lstStyle/>
          <a:p>
            <a:r>
              <a:rPr lang="en-US"/>
              <a:t>https://docs.google.com/spreadsheets/d/1f-v1qPJyWm6xQjOHmmdL3oWLBv9V4IZPitjpEevj1jo/edit?usp=sharing</a:t>
            </a:r>
          </a:p>
        </p188:txBody>
      </p188:reply>
    </p188:replyLst>
    <p188:txBody>
      <a:bodyPr/>
      <a:lstStyle/>
      <a:p>
        <a:r>
          <a:rPr lang="en-US"/>
          <a:t>[@Joseph Wachunas]  okay, sounds like we need another level of analysis on this one.  And this one becomes more complicated with the time factor.  Do you want to come up with the first cost, operating costs and number of solar panel calculation, or should we brainstorm on this math together? </a:t>
        </a:r>
      </a:p>
    </p188:txBody>
  </p188:cm>
</p188:cmLst>
</file>

<file path=ppt/comments/modernComment_19B_61BB5E9B.xml><?xml version="1.0" encoding="utf-8"?>
<p188:cmLst xmlns:a="http://schemas.openxmlformats.org/drawingml/2006/main" xmlns:r="http://schemas.openxmlformats.org/officeDocument/2006/relationships" xmlns:p188="http://schemas.microsoft.com/office/powerpoint/2018/8/main">
  <p188:cm id="{7C3A9C20-AB22-4EA7-8301-7E8235E327E6}" authorId="{5175D452-08CE-FC31-203F-3E180B13463B}" status="resolved" created="2022-08-29T22:46:58.651" complete="100000">
    <ac:txMkLst xmlns:ac="http://schemas.microsoft.com/office/drawing/2013/main/command">
      <pc:docMk xmlns:pc="http://schemas.microsoft.com/office/powerpoint/2013/main/command"/>
      <pc:sldMk xmlns:pc="http://schemas.microsoft.com/office/powerpoint/2013/main/command" cId="1639669403" sldId="411"/>
      <ac:spMk id="4" creationId="{35BFB572-D6FA-4DEF-9462-EB20B7EDD5A1}"/>
      <ac:txMk cp="129" len="30">
        <ac:context len="161" hash="977903293"/>
      </ac:txMk>
    </ac:txMkLst>
    <p188:pos x="2199735" y="3881886"/>
    <p188:txBody>
      <a:bodyPr/>
      <a:lstStyle/>
      <a:p>
        <a:r>
          <a:rPr lang="en-US"/>
          <a:t>[@Amy Cortese] - Hey Amy, added your question and an answer in the notes below. Let me know what you think</a:t>
        </a:r>
      </a:p>
    </p188:txBody>
  </p188:cm>
</p188:cmLst>
</file>

<file path=ppt/comments/modernComment_19C_3BF4AC57.xml><?xml version="1.0" encoding="utf-8"?>
<p188:cmLst xmlns:a="http://schemas.openxmlformats.org/drawingml/2006/main" xmlns:r="http://schemas.openxmlformats.org/officeDocument/2006/relationships" xmlns:p188="http://schemas.microsoft.com/office/powerpoint/2018/8/main">
  <p188:cm id="{B0FC1DA7-473B-44EB-BC73-2115FC797C67}" authorId="{5175D452-08CE-FC31-203F-3E180B13463B}" status="resolved" created="2022-08-29T22:48:18.418" complete="100000">
    <ac:txMkLst xmlns:ac="http://schemas.microsoft.com/office/drawing/2013/main/command">
      <pc:docMk xmlns:pc="http://schemas.microsoft.com/office/powerpoint/2013/main/command"/>
      <pc:sldMk xmlns:pc="http://schemas.microsoft.com/office/powerpoint/2013/main/command" cId="1005890647" sldId="412"/>
      <ac:spMk id="11" creationId="{7AC8E49D-A702-59F8-8368-9DBD1665A05B}"/>
      <ac:txMk cp="11" len="19">
        <ac:context len="31" hash="4131902409"/>
      </ac:txMk>
    </ac:txMkLst>
    <p188:pos x="2214113" y="316301"/>
    <p188:replyLst>
      <p188:reply id="{C6C8CA92-CADD-49BD-B8AF-D8F8FBA77EAE}" authorId="{B3B5DD1D-37A3-4E22-5A0D-4B3FA20822F1}" created="2022-08-30T13:17:56.420">
        <p188:txBody>
          <a:bodyPr/>
          <a:lstStyle/>
          <a:p>
            <a:r>
              <a:rPr lang="en-US"/>
              <a:t>[@Joseph Wachunas] the graphic says utility rebates tho.  Remember, our finding is that our committee has a distrust of utilities</a:t>
            </a:r>
          </a:p>
        </p188:txBody>
      </p188:reply>
    </p188:replyLst>
    <p188:txBody>
      <a:bodyPr/>
      <a:lstStyle/>
      <a:p>
        <a:r>
          <a:rPr lang="en-US"/>
          <a:t>[@Amy Cortese] - Amy - added in the notes that it is both utilities and energy offices that offer rebates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913BB-5914-4EBE-A696-E02466894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F47AB75-1AE5-4916-A147-907DD87B1C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F17A845-900A-41AB-B3CC-9DCA5FC88CE4}" type="datetimeFigureOut">
              <a:rPr lang="en-US"/>
              <a:pPr>
                <a:defRPr/>
              </a:pPr>
              <a:t>10/17/2022</a:t>
            </a:fld>
            <a:endParaRPr lang="en-US"/>
          </a:p>
        </p:txBody>
      </p:sp>
      <p:sp>
        <p:nvSpPr>
          <p:cNvPr id="4" name="Slide Image Placeholder 3">
            <a:extLst>
              <a:ext uri="{FF2B5EF4-FFF2-40B4-BE49-F238E27FC236}">
                <a16:creationId xmlns:a16="http://schemas.microsoft.com/office/drawing/2014/main" id="{46C27F30-6037-46AC-92CE-0D2499B910C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BB14D7-1A32-473E-9B42-7F1B8A85344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7426462-80A0-4837-8E04-2F920DEF7D3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75E8AEA-4CA3-431F-BB71-0523379492E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EA3CB0D-9B2B-4EAB-BF2A-13F8603EAFC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r>
              <a:rPr lang="en-US" b="0" i="0">
                <a:solidFill>
                  <a:srgbClr val="000000"/>
                </a:solidFill>
                <a:effectLst/>
                <a:latin typeface="inherit"/>
              </a:rPr>
            </a:br>
            <a:r>
              <a:rPr lang="en-US" sz="1800" b="0" i="0">
                <a:solidFill>
                  <a:srgbClr val="000000"/>
                </a:solidFill>
                <a:effectLst/>
                <a:latin typeface="Arial" panose="020B0604020202020204" pitchFamily="34" charset="0"/>
              </a:rPr>
              <a:t>"Over the years I have worked in tenants’ rights, community organizing, public policy, and environmental justice. My work centers people of color and low-income families and individuals. I believe that people have far more power than they realize and should lead in decisions that impact their lives. Those most affected by an issue have the greatest reason to invest in generating alternative outcomes. I was drawn to serve on Environmental Initiative’s board by the staff’s willingness to partner with Black, brown, and Indigenous communities in the fight against systemic racism, inequality, and oppression. The value placed on accountability, transparency, and honesty creates a space of trust and continuous improvement."</a:t>
            </a:r>
            <a:endParaRPr lang="en-US" b="0" i="0">
              <a:solidFill>
                <a:srgbClr val="000000"/>
              </a:solidFill>
              <a:effectLst/>
              <a:latin typeface="Segoe UI" panose="020B0502040204020203" pitchFamily="34" charset="0"/>
            </a:endParaRPr>
          </a:p>
          <a:p>
            <a:pPr algn="l" fontAlgn="base"/>
            <a:br>
              <a:rPr lang="en-US" sz="1800" b="0" i="0">
                <a:solidFill>
                  <a:srgbClr val="000000"/>
                </a:solidFill>
                <a:effectLst/>
                <a:latin typeface="Arial" panose="020B0604020202020204" pitchFamily="34" charset="0"/>
              </a:rPr>
            </a:br>
            <a:endParaRPr lang="en-US" b="0" i="0">
              <a:solidFill>
                <a:srgbClr val="000000"/>
              </a:solidFill>
              <a:effectLst/>
              <a:latin typeface="Segoe UI" panose="020B0502040204020203" pitchFamily="34" charset="0"/>
            </a:endParaRPr>
          </a:p>
          <a:p>
            <a:pPr algn="l">
              <a:spcAft>
                <a:spcPts val="800"/>
              </a:spcAft>
            </a:pPr>
            <a:endParaRPr lang="en-US">
              <a:cs typeface="+mn-lt"/>
            </a:endParaRPr>
          </a:p>
        </p:txBody>
      </p:sp>
      <p:sp>
        <p:nvSpPr>
          <p:cNvPr id="4" name="Slide Number Placeholder 3"/>
          <p:cNvSpPr>
            <a:spLocks noGrp="1"/>
          </p:cNvSpPr>
          <p:nvPr>
            <p:ph type="sldNum" sz="quarter" idx="5"/>
          </p:nvPr>
        </p:nvSpPr>
        <p:spPr/>
        <p:txBody>
          <a:bodyPr/>
          <a:lstStyle/>
          <a:p>
            <a:fld id="{3870F929-755E-46CD-A2C8-AF95CF1E734C}" type="slidenum">
              <a:rPr lang="en-US" smtClean="0"/>
              <a:t>2</a:t>
            </a:fld>
            <a:endParaRPr lang="en-US"/>
          </a:p>
        </p:txBody>
      </p:sp>
    </p:spTree>
    <p:extLst>
      <p:ext uri="{BB962C8B-B14F-4D97-AF65-F5344CB8AC3E}">
        <p14:creationId xmlns:p14="http://schemas.microsoft.com/office/powerpoint/2010/main" val="376172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cs typeface="Calibri"/>
              </a:rPr>
              <a:t>That is why we want to </a:t>
            </a:r>
            <a:r>
              <a:rPr lang="en-US" cap="all" baseline="0" dirty="0">
                <a:solidFill>
                  <a:schemeClr val="tx1"/>
                </a:solidFill>
                <a:cs typeface="Calibri"/>
              </a:rPr>
              <a:t>focus on electric resistance water heating </a:t>
            </a:r>
            <a:r>
              <a:rPr lang="en-US" dirty="0">
                <a:solidFill>
                  <a:schemeClr val="tx1"/>
                </a:solidFill>
                <a:cs typeface="Calibri"/>
              </a:rPr>
              <a:t>to heat pump water heating. See state-specific slides for estimated number of electric resistance water heaters installed. </a:t>
            </a:r>
          </a:p>
          <a:p>
            <a:endParaRPr lang="en-US" dirty="0">
              <a:solidFill>
                <a:schemeClr val="tx1"/>
              </a:solidFill>
              <a:cs typeface="Calibri"/>
            </a:endParaRPr>
          </a:p>
          <a:p>
            <a:pPr marL="0" indent="0">
              <a:buNone/>
            </a:pPr>
            <a:endParaRPr lang="en-US" sz="1200" dirty="0">
              <a:cs typeface="Arial"/>
            </a:endParaRPr>
          </a:p>
          <a:p>
            <a:pPr marL="0" indent="0">
              <a:buNone/>
            </a:pPr>
            <a:endParaRPr lang="en-US" sz="1200" dirty="0">
              <a:cs typeface="Arial"/>
            </a:endParaRPr>
          </a:p>
          <a:p>
            <a:endParaRPr lang="en-US" dirty="0"/>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15</a:t>
            </a:fld>
            <a:endParaRPr lang="en-US" altLang="en-US"/>
          </a:p>
        </p:txBody>
      </p:sp>
    </p:spTree>
    <p:extLst>
      <p:ext uri="{BB962C8B-B14F-4D97-AF65-F5344CB8AC3E}">
        <p14:creationId xmlns:p14="http://schemas.microsoft.com/office/powerpoint/2010/main" val="137047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a:cs typeface="Arial"/>
              </a:rPr>
              <a:t>This annual comparison of energy used by water heaters and energy generated by solar panels shows the importance of efficiency!!  An electric resistance water heater uses the equivalent of about 8 solar panels each year.  On the other hand, a heat pump water heater only uses about 2 solar panels worth of electricity each year.  </a:t>
            </a:r>
          </a:p>
          <a:p>
            <a:endParaRPr lang="en-US" sz="1800" dirty="0">
              <a:latin typeface="Arial"/>
              <a:cs typeface="Arial"/>
            </a:endParaRPr>
          </a:p>
          <a:p>
            <a:r>
              <a:rPr lang="en-US" sz="1800" dirty="0">
                <a:latin typeface="Arial"/>
                <a:cs typeface="Arial"/>
              </a:rPr>
              <a:t>Because of tax incentives, rebates and variable installation costs, exact costs may vary but HPWH will be much less expensive (usually 2-5x) solar on a kilowatt hour saved basis. New financial incentives due to the </a:t>
            </a:r>
            <a:r>
              <a:rPr lang="en-US" sz="1800" dirty="0" err="1">
                <a:latin typeface="Arial"/>
                <a:cs typeface="Arial"/>
              </a:rPr>
              <a:t>Inflat</a:t>
            </a:r>
            <a:endParaRPr lang="en-US" sz="1800" dirty="0">
              <a:latin typeface="Arial"/>
              <a:cs typeface="Arial"/>
            </a:endParaRPr>
          </a:p>
          <a:p>
            <a:endParaRPr lang="en-US" sz="1800" dirty="0">
              <a:latin typeface="Arial"/>
              <a:cs typeface="Arial"/>
            </a:endParaRPr>
          </a:p>
          <a:p>
            <a:r>
              <a:rPr lang="en-US" sz="1800" dirty="0">
                <a:latin typeface="Arial"/>
                <a:cs typeface="Arial"/>
              </a:rPr>
              <a:t>Each solar panel costs $1000 -  rebates </a:t>
            </a:r>
          </a:p>
          <a:p>
            <a:endParaRPr lang="en-US" sz="1800" dirty="0">
              <a:latin typeface="Arial"/>
              <a:cs typeface="Arial"/>
            </a:endParaRPr>
          </a:p>
          <a:p>
            <a:r>
              <a:rPr lang="en-US" sz="1800" dirty="0">
                <a:latin typeface="Arial"/>
                <a:cs typeface="Arial"/>
              </a:rPr>
              <a:t>Our spreadsheet on HPWH to Solar comparison costs - </a:t>
            </a:r>
            <a:r>
              <a:rPr lang="en-US" dirty="0">
                <a:hlinkClick r:id="rId3"/>
              </a:rPr>
              <a:t>https://docs.google.com/spreadsheets/d/1f-v1qPJyWm6xQjOHmmdL3oWLBv9V4IZPitjpEevj1jo/edit?usp=sharing</a:t>
            </a:r>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16</a:t>
            </a:fld>
            <a:endParaRPr lang="en-US" altLang="en-US"/>
          </a:p>
        </p:txBody>
      </p:sp>
    </p:spTree>
    <p:extLst>
      <p:ext uri="{BB962C8B-B14F-4D97-AF65-F5344CB8AC3E}">
        <p14:creationId xmlns:p14="http://schemas.microsoft.com/office/powerpoint/2010/main" val="59264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17</a:t>
            </a:fld>
            <a:endParaRPr lang="en-US" altLang="en-US"/>
          </a:p>
        </p:txBody>
      </p:sp>
    </p:spTree>
    <p:extLst>
      <p:ext uri="{BB962C8B-B14F-4D97-AF65-F5344CB8AC3E}">
        <p14:creationId xmlns:p14="http://schemas.microsoft.com/office/powerpoint/2010/main" val="157772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may be some additional technical challenges with installing a heat pump water heater, especially when replacing gas equipment. </a:t>
            </a:r>
          </a:p>
          <a:p>
            <a:endParaRPr lang="en-US" dirty="0">
              <a:cs typeface="Calibri"/>
            </a:endParaRPr>
          </a:p>
          <a:p>
            <a:r>
              <a:rPr lang="en-US" dirty="0">
                <a:cs typeface="Calibri"/>
              </a:rPr>
              <a:t>Older homes may have a 100 AMP (or less) panel that may not have space for an additional 240 V circuit if a home is changing from gas to electric. This would potentially require a panel upgrade which can be expensive. </a:t>
            </a:r>
          </a:p>
          <a:p>
            <a:endParaRPr lang="en-US" dirty="0">
              <a:cs typeface="Calibri"/>
            </a:endParaRPr>
          </a:p>
          <a:p>
            <a:r>
              <a:rPr lang="en-US" dirty="0">
                <a:cs typeface="Calibri"/>
              </a:rPr>
              <a:t>If a home is switching from a gas water heater, there may be no electricity present at the water heater and it is unlikely there will be a 240V plug. This would require running a 240V line from the panel which can be expensive. </a:t>
            </a:r>
          </a:p>
          <a:p>
            <a:endParaRPr lang="en-US" dirty="0">
              <a:cs typeface="Calibri"/>
            </a:endParaRPr>
          </a:p>
          <a:p>
            <a:r>
              <a:rPr lang="en-US" dirty="0">
                <a:cs typeface="Calibri"/>
              </a:rPr>
              <a:t>For both of these challenges, the emerging 120V HPWH may be a potential solution. This water heater plugs into a normal outlet and </a:t>
            </a:r>
            <a:r>
              <a:rPr lang="en-US" dirty="0" err="1">
                <a:cs typeface="Calibri"/>
              </a:rPr>
              <a:t>Rheem</a:t>
            </a:r>
            <a:r>
              <a:rPr lang="en-US" dirty="0">
                <a:cs typeface="Calibri"/>
              </a:rPr>
              <a:t> released the first model for sale in California in July 2022. Manufacturers are working on cold climate versions of this 120V HPWH.</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18</a:t>
            </a:fld>
            <a:endParaRPr lang="en-US" altLang="en-US"/>
          </a:p>
        </p:txBody>
      </p:sp>
    </p:spTree>
    <p:extLst>
      <p:ext uri="{BB962C8B-B14F-4D97-AF65-F5344CB8AC3E}">
        <p14:creationId xmlns:p14="http://schemas.microsoft.com/office/powerpoint/2010/main" val="135803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can create rebates to help with the upfront cost of heat pump water heaters.  We can leverage other programs like weatherization, where we can braid funding from multiple program sources. </a:t>
            </a:r>
          </a:p>
          <a:p>
            <a:endParaRPr lang="en-US" dirty="0">
              <a:cs typeface="Calibri"/>
            </a:endParaRPr>
          </a:p>
          <a:p>
            <a:r>
              <a:rPr lang="en-US" dirty="0">
                <a:cs typeface="Calibri"/>
              </a:rPr>
              <a:t>The Inflation Reduction Act, signed in 2022, has tax credits for heat pump water heaters. The details are still be being worked out but good resources to track your eligibility and the amount you will be able to receive are the Energy Star</a:t>
            </a:r>
          </a:p>
          <a:p>
            <a:r>
              <a:rPr lang="en-US" dirty="0">
                <a:cs typeface="Calibri"/>
              </a:rPr>
              <a:t>- </a:t>
            </a:r>
            <a:r>
              <a:rPr lang="en-US" dirty="0"/>
              <a:t>https://www.energystar.gov/about/federal_tax_credits/non_business_energy_property_tax_credits     and the rewiring America calculator - https://www.rewiringamerica.org/app/ira-calculator</a:t>
            </a:r>
            <a:endParaRPr lang="en-US" dirty="0">
              <a:cs typeface="Calibri"/>
            </a:endParaRPr>
          </a:p>
          <a:p>
            <a:endParaRPr lang="en-US" dirty="0">
              <a:cs typeface="Calibri"/>
            </a:endParaRPr>
          </a:p>
          <a:p>
            <a:r>
              <a:rPr lang="en-US" dirty="0">
                <a:cs typeface="Calibri"/>
              </a:rPr>
              <a:t>Many utilities and energy offices also have programs for HPWH rebates – try the ENERGY STAR rebate finder or contact your local utility - </a:t>
            </a:r>
            <a:r>
              <a:rPr lang="en-US" dirty="0">
                <a:hlinkClick r:id="rId3"/>
              </a:rPr>
              <a:t>https://www.energystar.gov/rebate-finder?page_number=0</a:t>
            </a:r>
            <a:endParaRPr lang="en-US" dirty="0">
              <a:cs typeface="Calibri"/>
              <a:hlinkClick r:id="rId3"/>
            </a:endParaRPr>
          </a:p>
          <a:p>
            <a:r>
              <a:rPr lang="en-US" dirty="0">
                <a:cs typeface="Calibri"/>
              </a:rPr>
              <a:t>A 2020 study by PNNL found over 70 programs in the MW states, </a:t>
            </a:r>
          </a:p>
          <a:p>
            <a:endParaRPr lang="en-US" dirty="0">
              <a:cs typeface="Calibri"/>
            </a:endParaRPr>
          </a:p>
          <a:p>
            <a:r>
              <a:rPr lang="en-US" dirty="0">
                <a:cs typeface="Calibri"/>
              </a:rPr>
              <a:t>Finding an installer can also be a challenge. Across the country there are a lack of HPWH installers. The Inflation Reduction Act sets aside</a:t>
            </a:r>
            <a:r>
              <a:rPr lang="en-US" dirty="0"/>
              <a:t> </a:t>
            </a:r>
            <a:r>
              <a:rPr lang="en" dirty="0"/>
              <a:t>$200M for states to develop clean technology workforce training programs. This could include HPWH training. Additionally ENERGY STAR has a water heater installer finder that can help locate qualified installers near you - </a:t>
            </a:r>
            <a:r>
              <a:rPr lang="en" dirty="0">
                <a:hlinkClick r:id="rId3"/>
              </a:rPr>
              <a:t>https://www.energystar.gov/productfinder/water-heater-installers/</a:t>
            </a:r>
            <a:r>
              <a:rPr lang="en" dirty="0"/>
              <a:t> </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EA3CB0D-9B2B-4EAB-BF2A-13F8603EAFC8}" type="slidenum">
              <a:rPr lang="en-US" altLang="en-US"/>
              <a:pPr/>
              <a:t>19</a:t>
            </a:fld>
            <a:endParaRPr lang="en-US" altLang="en-US"/>
          </a:p>
        </p:txBody>
      </p:sp>
    </p:spTree>
    <p:extLst>
      <p:ext uri="{BB962C8B-B14F-4D97-AF65-F5344CB8AC3E}">
        <p14:creationId xmlns:p14="http://schemas.microsoft.com/office/powerpoint/2010/main" val="353672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There</a:t>
            </a:r>
            <a:r>
              <a:rPr lang="en-US"/>
              <a:t> </a:t>
            </a:r>
            <a:r>
              <a:rPr lang="en-US">
                <a:cs typeface="Calibri"/>
              </a:rPr>
              <a:t>may be a lot of myths or questions about HPWH like</a:t>
            </a:r>
          </a:p>
          <a:p>
            <a:pPr>
              <a:defRPr/>
            </a:pPr>
            <a:endParaRPr lang="en-US">
              <a:cs typeface="Calibri"/>
            </a:endParaRPr>
          </a:p>
          <a:p>
            <a:pPr>
              <a:defRPr/>
            </a:pPr>
            <a:r>
              <a:rPr lang="en-US">
                <a:cs typeface="Calibri"/>
              </a:rPr>
              <a:t>1) Where do I put one? The ideal location for a HPWH is a garage or basement. But they can also go in utility closet. They're just like other water heaters they just need a little bit of air and a place to run a condensate line. One of the great things about HPWH is that they dehumidify a space</a:t>
            </a:r>
          </a:p>
          <a:p>
            <a:pPr>
              <a:defRPr/>
            </a:pPr>
            <a:endParaRPr lang="en-US">
              <a:cs typeface="Calibri"/>
            </a:endParaRPr>
          </a:p>
          <a:p>
            <a:pPr>
              <a:defRPr/>
            </a:pPr>
            <a:r>
              <a:rPr lang="en-US">
                <a:cs typeface="Calibri"/>
              </a:rPr>
              <a:t>2) How much air do they need? Some manufacturers recommend 700 cubic feet of air which is a 10' x 10' room with low ceilings. But after a recent study by NEEA, some are changing that to 450 cubic feet. Also, if you put a vent or louvered door or duct a HPWH it works great even in tight spaces</a:t>
            </a:r>
          </a:p>
          <a:p>
            <a:pPr>
              <a:defRPr/>
            </a:pPr>
            <a:endParaRPr lang="en-US">
              <a:cs typeface="Calibri"/>
            </a:endParaRPr>
          </a:p>
          <a:p>
            <a:pPr>
              <a:defRPr/>
            </a:pPr>
            <a:r>
              <a:rPr lang="en-US">
                <a:cs typeface="Calibri"/>
              </a:rPr>
              <a:t>3) Do they cool a space? All HPWHs exhaust is cool air. This can cool a room a little bit which is nice in the summer and maybe less so in the winter. You'll see a little cooling in the room the HPWH is in but not much and this is welcome in many rooms like hot garages</a:t>
            </a:r>
          </a:p>
          <a:p>
            <a:pPr>
              <a:defRPr/>
            </a:pPr>
            <a:endParaRPr lang="en-US">
              <a:cs typeface="Calibri"/>
            </a:endParaRPr>
          </a:p>
          <a:p>
            <a:pPr>
              <a:defRPr/>
            </a:pPr>
            <a:r>
              <a:rPr lang="en-US">
                <a:cs typeface="Calibri"/>
              </a:rPr>
              <a:t>4) Are they hard to install? HPWH install like any electric water heater with plumbing and electrical connections. The only difference is the condensate line that should be drained somewhere that can receive water</a:t>
            </a:r>
          </a:p>
          <a:p>
            <a:pPr>
              <a:defRPr/>
            </a:pPr>
            <a:endParaRPr lang="en-US">
              <a:cs typeface="Calibri"/>
            </a:endParaRPr>
          </a:p>
          <a:p>
            <a:pPr>
              <a:defRPr/>
            </a:pPr>
            <a:r>
              <a:rPr lang="en-US">
                <a:cs typeface="Calibri"/>
              </a:rPr>
              <a:t>5) Do they make a lot of noise? HPWH compressor noise falls between 45-55 decibels. 45 </a:t>
            </a:r>
            <a:r>
              <a:rPr lang="en-US" err="1">
                <a:cs typeface="Calibri"/>
              </a:rPr>
              <a:t>db</a:t>
            </a:r>
            <a:r>
              <a:rPr lang="en-US">
                <a:cs typeface="Calibri"/>
              </a:rPr>
              <a:t> is the sound that a quiet dishwasher makes. HPWH don't make much noise but it is a new noise in your house.</a:t>
            </a:r>
          </a:p>
          <a:p>
            <a:pPr>
              <a:defRPr/>
            </a:pPr>
            <a:endParaRPr lang="en-US">
              <a:cs typeface="Calibri"/>
            </a:endParaRPr>
          </a:p>
          <a:p>
            <a:pPr>
              <a:defRPr/>
            </a:pPr>
            <a:r>
              <a:rPr lang="en-US">
                <a:cs typeface="Calibri"/>
              </a:rPr>
              <a:t>6) The short answer is yes. HPWH work in the temperature ranges between 35-120 degrees. Most water heaters even in the cold northern parts of the countries are in spaces that don't fall below 35 degrees. Maine is the #1 state in the US for HPWH adoption. Most water heaters are found in basements where HPWH work great. Even below 35 degrees HPWH will work but in electric resistance mode so they will be less efficient for the rare times it drops below that temperature.</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20</a:t>
            </a:fld>
            <a:endParaRPr lang="en-US" altLang="en-US"/>
          </a:p>
        </p:txBody>
      </p:sp>
    </p:spTree>
    <p:extLst>
      <p:ext uri="{BB962C8B-B14F-4D97-AF65-F5344CB8AC3E}">
        <p14:creationId xmlns:p14="http://schemas.microsoft.com/office/powerpoint/2010/main" val="115218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51037324e087fa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51037324e087fa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Jacob</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899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Efficiency Maine offers multiple HPWH programs to help drive the adoption of heat pump water heaters from consumer rebates to a distributor focused program</a:t>
            </a:r>
          </a:p>
          <a:p>
            <a:pPr>
              <a:spcBef>
                <a:spcPts val="0"/>
              </a:spcBef>
              <a:spcAft>
                <a:spcPts val="0"/>
              </a:spcAft>
            </a:pPr>
            <a:endParaRPr lang="en-US" dirty="0"/>
          </a:p>
          <a:p>
            <a:pPr>
              <a:spcBef>
                <a:spcPts val="0"/>
              </a:spcBef>
              <a:spcAft>
                <a:spcPts val="0"/>
              </a:spcAft>
            </a:pPr>
            <a:r>
              <a:rPr lang="en-US" dirty="0"/>
              <a:t>10,000 HPWH are sold through retail or distributors per year which represents a 60% market share</a:t>
            </a:r>
            <a:endParaRPr lang="en-US" dirty="0">
              <a:cs typeface="Calibri"/>
            </a:endParaRPr>
          </a:p>
          <a:p>
            <a:pPr>
              <a:spcBef>
                <a:spcPts val="0"/>
              </a:spcBef>
              <a:spcAft>
                <a:spcPts val="0"/>
              </a:spcAft>
            </a:pPr>
            <a:endParaRPr lang="en-US" dirty="0"/>
          </a:p>
          <a:p>
            <a:pPr>
              <a:spcBef>
                <a:spcPts val="0"/>
              </a:spcBef>
              <a:spcAft>
                <a:spcPts val="0"/>
              </a:spcAft>
            </a:pPr>
            <a:r>
              <a:rPr lang="en-US" dirty="0"/>
              <a:t>Maine offers $850 instant (at big box stores) and mail in rebates for customers with any installer including DIY installs. This brings the price of a HPWH similar to an electric resistance or gas water heater</a:t>
            </a:r>
            <a:endParaRPr lang="en-US" dirty="0">
              <a:cs typeface="Calibri"/>
            </a:endParaRPr>
          </a:p>
          <a:p>
            <a:pPr>
              <a:spcBef>
                <a:spcPts val="0"/>
              </a:spcBef>
              <a:spcAft>
                <a:spcPts val="0"/>
              </a:spcAft>
            </a:pPr>
            <a:endParaRPr lang="en-US" dirty="0"/>
          </a:p>
          <a:p>
            <a:pPr>
              <a:spcBef>
                <a:spcPts val="0"/>
              </a:spcBef>
              <a:spcAft>
                <a:spcPts val="0"/>
              </a:spcAft>
            </a:pPr>
            <a:r>
              <a:rPr lang="en-US" dirty="0"/>
              <a:t>Distributors also receive rebate along with a $50 per water heater for their administrative work – in return the distributors provide data to Efficiency Maine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3CB0D-9B2B-4EAB-BF2A-13F8603EA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4492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cs typeface="Calibri"/>
              </a:rPr>
              <a:t>Eligible candidates</a:t>
            </a:r>
          </a:p>
          <a:p>
            <a:pPr marL="171450" indent="-171450">
              <a:buFont typeface="Arial"/>
              <a:buChar char="•"/>
            </a:pPr>
            <a:r>
              <a:rPr lang="en-US" dirty="0">
                <a:cs typeface="Calibri"/>
              </a:rPr>
              <a:t>Efficiency Maine (EM) uses lists of people receiving federal or state low income benefits to identify potential LMI candidates.</a:t>
            </a:r>
          </a:p>
          <a:p>
            <a:pPr marL="171450" indent="-171450">
              <a:buFont typeface="Arial"/>
              <a:buChar char="•"/>
            </a:pPr>
            <a:r>
              <a:rPr lang="en-US" dirty="0">
                <a:cs typeface="Calibri"/>
              </a:rPr>
              <a:t>They send out mailers to prospective candidates and ask them to call the call center</a:t>
            </a:r>
          </a:p>
          <a:p>
            <a:pPr marL="171450" indent="-171450">
              <a:buFont typeface="Arial"/>
              <a:buChar char="•"/>
            </a:pPr>
            <a:r>
              <a:rPr lang="en-US" dirty="0">
                <a:cs typeface="Calibri"/>
              </a:rPr>
              <a:t>The call center then prescreens candidates and sends information to installers</a:t>
            </a:r>
          </a:p>
          <a:p>
            <a:endParaRPr lang="en-US" dirty="0">
              <a:cs typeface="Calibri"/>
            </a:endParaRPr>
          </a:p>
          <a:p>
            <a:r>
              <a:rPr lang="en-US" u="sng" dirty="0">
                <a:cs typeface="Calibri"/>
              </a:rPr>
              <a:t>Installers + Distributors</a:t>
            </a:r>
          </a:p>
          <a:p>
            <a:pPr marL="285750" indent="-285750">
              <a:lnSpc>
                <a:spcPct val="90000"/>
              </a:lnSpc>
              <a:spcBef>
                <a:spcPts val="1000"/>
              </a:spcBef>
              <a:spcAft>
                <a:spcPts val="0"/>
              </a:spcAft>
              <a:buFont typeface="Arial,Sans-Serif"/>
              <a:buChar char="•"/>
            </a:pPr>
            <a:r>
              <a:rPr lang="en-US" dirty="0">
                <a:cs typeface="Calibri"/>
              </a:rPr>
              <a:t>It has been a challenge for Efficiency Maine to find installers who will meet the fixed price requirements of $2,500</a:t>
            </a:r>
          </a:p>
          <a:p>
            <a:pPr marL="285750" indent="-285750">
              <a:lnSpc>
                <a:spcPct val="90000"/>
              </a:lnSpc>
              <a:spcBef>
                <a:spcPts val="1000"/>
              </a:spcBef>
              <a:spcAft>
                <a:spcPts val="0"/>
              </a:spcAft>
              <a:buFont typeface="Arial,Sans-Serif"/>
              <a:buChar char="•"/>
            </a:pPr>
            <a:r>
              <a:rPr lang="en-US" dirty="0">
                <a:cs typeface="Calibri"/>
              </a:rPr>
              <a:t>Installer</a:t>
            </a:r>
            <a:r>
              <a:rPr lang="en-US" dirty="0"/>
              <a:t> holds all costs until claim form is submitted</a:t>
            </a:r>
            <a:endParaRPr lang="en-US" dirty="0">
              <a:cs typeface="Calibri"/>
            </a:endParaRPr>
          </a:p>
          <a:p>
            <a:pPr marL="285750" indent="-285750">
              <a:lnSpc>
                <a:spcPct val="90000"/>
              </a:lnSpc>
              <a:spcBef>
                <a:spcPts val="1000"/>
              </a:spcBef>
              <a:spcAft>
                <a:spcPts val="0"/>
              </a:spcAft>
              <a:buFont typeface="Arial,Sans-Serif"/>
              <a:buChar char="•"/>
            </a:pPr>
            <a:r>
              <a:rPr lang="en-US" dirty="0"/>
              <a:t>There are many participating distributors in the program</a:t>
            </a:r>
            <a:endParaRPr lang="en-US" dirty="0">
              <a:cs typeface="Calibri"/>
            </a:endParaRPr>
          </a:p>
          <a:p>
            <a:endParaRPr lang="en-US" dirty="0"/>
          </a:p>
          <a:p>
            <a:r>
              <a:rPr lang="en-US" u="sng" dirty="0">
                <a:cs typeface="Calibri"/>
              </a:rPr>
              <a:t>Oil and propane replacements</a:t>
            </a:r>
          </a:p>
          <a:p>
            <a:pPr marL="171450" indent="-171450">
              <a:buFont typeface="Arial"/>
              <a:buChar char="•"/>
            </a:pPr>
            <a:r>
              <a:rPr lang="en-US" dirty="0"/>
              <a:t>Only example in the country of a program that is fuel neutral – homes can receive new water heaters regardless of the fuel they use to heat their water</a:t>
            </a:r>
            <a:endParaRPr lang="en-US" dirty="0">
              <a:cs typeface="Calibri" panose="020F0502020204030204"/>
            </a:endParaRPr>
          </a:p>
          <a:p>
            <a:pPr marL="171450" indent="-171450">
              <a:buFont typeface="Arial"/>
              <a:buChar char="•"/>
            </a:pPr>
            <a:r>
              <a:rPr lang="en-US" dirty="0"/>
              <a:t>LEDs, Aerators, showerheads also available (bundling for higher cost-effective projects)</a:t>
            </a:r>
            <a:endParaRPr lang="en-US" dirty="0">
              <a:cs typeface="Calibri" panose="020F0502020204030204"/>
            </a:endParaRPr>
          </a:p>
          <a:p>
            <a:pPr marL="171450" indent="-171450">
              <a:buFont typeface="Arial"/>
              <a:buChar char="•"/>
            </a:pPr>
            <a:endParaRPr lang="en-US" dirty="0">
              <a:cs typeface="Calibri" panose="020F0502020204030204"/>
            </a:endParaRPr>
          </a:p>
          <a:p>
            <a:r>
              <a:rPr lang="en-US" u="sng" dirty="0">
                <a:cs typeface="Calibri" panose="020F0502020204030204"/>
              </a:rPr>
              <a:t>Pricing </a:t>
            </a:r>
          </a:p>
          <a:p>
            <a:pPr marL="171450" indent="-171450">
              <a:buFont typeface="Arial"/>
              <a:buChar char="•"/>
            </a:pPr>
            <a:r>
              <a:rPr lang="en-US" dirty="0"/>
              <a:t>Water heaters must have 10 year warrantee, 50 gal, UEF 3.39 or greater, Energy Star</a:t>
            </a:r>
            <a:endParaRPr lang="en-US" dirty="0">
              <a:cs typeface="Calibri"/>
            </a:endParaRPr>
          </a:p>
          <a:p>
            <a:pPr marL="171450" indent="-171450">
              <a:buFont typeface="Arial"/>
              <a:buChar char="•"/>
            </a:pPr>
            <a:r>
              <a:rPr lang="en-US" dirty="0">
                <a:cs typeface="+mn-lt"/>
              </a:rPr>
              <a:t>Installers agree to a fixed price of $2,500 all in with $1,350 for the water heater</a:t>
            </a:r>
          </a:p>
          <a:p>
            <a:pPr marL="171450" indent="-171450">
              <a:buFont typeface="Arial"/>
              <a:buChar char="•"/>
            </a:pPr>
            <a:r>
              <a:rPr lang="en-US" dirty="0">
                <a:cs typeface="+mn-lt"/>
              </a:rPr>
              <a:t>Replace about 1,000 water heaters per year through this program</a:t>
            </a:r>
          </a:p>
          <a:p>
            <a:pPr marL="171450" indent="-171450">
              <a:buFont typeface="Arial"/>
              <a:buChar char="•"/>
            </a:pPr>
            <a:r>
              <a:rPr lang="en-US" dirty="0">
                <a:cs typeface="+mn-lt"/>
              </a:rPr>
              <a:t>This is the gold standard of low income state programs nationally</a:t>
            </a:r>
          </a:p>
          <a:p>
            <a:br>
              <a:rPr lang="en-US" dirty="0">
                <a:cs typeface="+mn-lt"/>
              </a:rPr>
            </a:br>
            <a:r>
              <a:rPr lang="en-US" dirty="0">
                <a:cs typeface="Calibri"/>
              </a:rPr>
              <a:t>Presentation by Efficiency Maine in link below</a:t>
            </a:r>
            <a:endParaRPr lang="en-US" dirty="0"/>
          </a:p>
          <a:p>
            <a:r>
              <a:rPr lang="en-US" dirty="0"/>
              <a:t>https://drive.google.com/file/d/1jaYLtKmuA0LlK1MQXenkG7bYMF60dq_e/view?usp=sharing</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3CB0D-9B2B-4EAB-BF2A-13F8603EA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6755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nonprofit Self Help Enterprises is part of the team leading the San Joaquin Valley DAC pilot project</a:t>
            </a:r>
          </a:p>
          <a:p>
            <a:endParaRPr lang="en-US" dirty="0">
              <a:cs typeface="Calibri"/>
            </a:endParaRPr>
          </a:p>
          <a:p>
            <a:r>
              <a:rPr lang="en-US" dirty="0"/>
              <a:t>This project provides free electrification measures to customers in eleven small, underserved communities in the San Joaquin Valley. The program is designed to help households switch from propane or wood burning appliances to efficient electric ones like heat pumps and induction stoves.</a:t>
            </a:r>
            <a:endParaRPr lang="en-US" dirty="0">
              <a:cs typeface="Calibri"/>
            </a:endParaRPr>
          </a:p>
          <a:p>
            <a:endParaRPr lang="en-US" dirty="0"/>
          </a:p>
          <a:p>
            <a:r>
              <a:rPr lang="en-US" dirty="0"/>
              <a:t>Self Help Enterprises (SHE), a nationally recognized community development and affordable housing organization, is a key partner on the project. SHE’s role is to help community members manage the transition to clean energy by working side by side with residents on the ground. SHE has enrolled over 950 families in the program since the project kick off in February 2020, and 250 of the electrification projects have been completed as of spring 2022. </a:t>
            </a:r>
            <a:endParaRPr lang="en-US" dirty="0">
              <a:cs typeface="Calibri"/>
            </a:endParaRPr>
          </a:p>
          <a:p>
            <a:endParaRPr lang="en-US" dirty="0"/>
          </a:p>
          <a:p>
            <a:r>
              <a:rPr lang="en-US" dirty="0"/>
              <a:t>The program has seen significant success to date but has also learned important lessons on the opportunities and challenges in electrifying homes within disinvested communities.</a:t>
            </a:r>
            <a:endParaRPr lang="en-US" dirty="0">
              <a:cs typeface="Calibri"/>
            </a:endParaRPr>
          </a:p>
          <a:p>
            <a:r>
              <a:rPr lang="en-US" dirty="0"/>
              <a:t>First, SHE has found that having a community-based organization (CBO) on the project team provides a crucial level of trust </a:t>
            </a:r>
            <a:endParaRPr lang="en-US" dirty="0">
              <a:cs typeface="Calibri"/>
            </a:endParaRPr>
          </a:p>
          <a:p>
            <a:r>
              <a:rPr lang="en-US" dirty="0"/>
              <a:t>Second, when helping communities to electrify, SHE believes programs should plan for “electrification hesitancy”. Even though the appliances and installations in the San Joaquin project are free, there is still some hesitancy on the part of participants in going all electric because of perceptions of higher fuel costs.  SHE conducts education sessions to show the efficiency of heat pump and induction technologies, and this helps ease these concerns.</a:t>
            </a:r>
            <a:endParaRPr lang="en-US" dirty="0">
              <a:cs typeface="Calibri"/>
            </a:endParaRPr>
          </a:p>
          <a:p>
            <a:endParaRPr lang="en-US" dirty="0"/>
          </a:p>
          <a:p>
            <a:r>
              <a:rPr lang="en-US" dirty="0"/>
              <a:t>The good news is that SHE has found that as installations increase in a community so does interest from hesitant and harder to reach community members. Once these members see their neighbors loving induction stoves and enjoying hot water heated efficiently from heat pump water heaters, they are more eager to participate in the program.</a:t>
            </a:r>
            <a:endParaRPr lang="en-US" dirty="0">
              <a:cs typeface="Calibri"/>
            </a:endParaRPr>
          </a:p>
          <a:p>
            <a:endParaRPr lang="en-US" dirty="0"/>
          </a:p>
          <a:p>
            <a:r>
              <a:rPr lang="en-US" dirty="0"/>
              <a:t>Finally, SHE has found that creating user friendly educational materials and offering residents opportunities to test efficient electric appliances (for example portable induction cooktops) decreases barriers and increases participation in the program. </a:t>
            </a:r>
            <a:endParaRPr lang="en-US" dirty="0">
              <a:cs typeface="Calibri"/>
            </a:endParaRPr>
          </a:p>
          <a:p>
            <a:endParaRPr lang="en-US" dirty="0"/>
          </a:p>
          <a:p>
            <a:r>
              <a:rPr lang="en-US" dirty="0"/>
              <a:t>Self Help Enterprises and the San Joaquin Valley DAC project is ensuring that low-income communities should be prioritized in the clean energy transition. As the program continues to equitably electrify hundreds of homes, its lessons learned will become a key resource as the rest of California and the nation seek to follow their example.</a:t>
            </a:r>
            <a:endParaRPr lang="en-US" dirty="0">
              <a:cs typeface="Calibri"/>
            </a:endParaRPr>
          </a:p>
          <a:p>
            <a:endParaRPr lang="en-US" dirty="0">
              <a:cs typeface="Calibri"/>
            </a:endParaRPr>
          </a:p>
          <a:p>
            <a:endParaRPr lang="en-US" dirty="0"/>
          </a:p>
          <a:p>
            <a:r>
              <a:rPr lang="en-US" dirty="0">
                <a:hlinkClick r:id="rId3"/>
              </a:rPr>
              <a:t>https://efiling.energy.ca.gov/GetDocument.aspx?tn=242592</a:t>
            </a:r>
            <a:endParaRPr lang="en-US" dirty="0">
              <a:cs typeface="Calibri"/>
            </a:endParaRPr>
          </a:p>
          <a:p>
            <a:endParaRPr lang="en-US" dirty="0">
              <a:cs typeface="Calibri"/>
            </a:endParaRPr>
          </a:p>
          <a:p>
            <a:r>
              <a:rPr lang="en-US" dirty="0">
                <a:cs typeface="Calibri"/>
              </a:rPr>
              <a:t>Joe to finish notes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3CB0D-9B2B-4EAB-BF2A-13F8603EA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381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tx1"/>
                </a:solidFill>
                <a:effectLst/>
                <a:latin typeface="+mn-lt"/>
                <a:ea typeface="Calibri" panose="020F0502020204030204" pitchFamily="34" charset="0"/>
                <a:cs typeface="Arial" panose="020B0604020202020204" pitchFamily="34" charset="0"/>
              </a:rPr>
              <a:t>Jacob</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chemeClr val="tx1"/>
                </a:solidFill>
                <a:effectLst/>
                <a:latin typeface="+mn-lt"/>
                <a:ea typeface="Calibri" panose="020F0502020204030204" pitchFamily="34" charset="0"/>
                <a:cs typeface="Arial" panose="020B0604020202020204" pitchFamily="34" charset="0"/>
              </a:rPr>
              <a:t>Mission: </a:t>
            </a:r>
            <a:r>
              <a:rPr lang="en-US" sz="1100" dirty="0">
                <a:solidFill>
                  <a:schemeClr val="tx1"/>
                </a:solidFill>
                <a:latin typeface="+mn-lt"/>
                <a:cs typeface="Calibri"/>
              </a:rPr>
              <a:t>To inspire</a:t>
            </a:r>
            <a:r>
              <a:rPr lang="en-US" sz="1100" b="0" i="0" dirty="0">
                <a:solidFill>
                  <a:schemeClr val="tx1"/>
                </a:solidFill>
                <a:effectLst/>
                <a:latin typeface="+mn-lt"/>
                <a:cs typeface="Calibri"/>
              </a:rPr>
              <a:t> and educate Midwesterners to end new installations of fossil fuel equipment in residential and commercial buildings by 2030, and to achieve zero emissions from these buildings by 2050, with intentional and consistent integration of equity and labor justice across all facets of our work. </a:t>
            </a:r>
          </a:p>
          <a:p>
            <a:pPr marL="158750" indent="0">
              <a:buNone/>
            </a:pPr>
            <a:endParaRPr lang="en-US" dirty="0"/>
          </a:p>
        </p:txBody>
      </p:sp>
    </p:spTree>
    <p:extLst>
      <p:ext uri="{BB962C8B-B14F-4D97-AF65-F5344CB8AC3E}">
        <p14:creationId xmlns:p14="http://schemas.microsoft.com/office/powerpoint/2010/main" val="334607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Another Low-income program for HPWH to note is happening in North Carolina with programming from the nonprofit NC Justice Center</a:t>
            </a:r>
          </a:p>
          <a:p>
            <a:endParaRPr lang="en-US">
              <a:cs typeface="Calibri"/>
            </a:endParaRPr>
          </a:p>
          <a:p>
            <a:r>
              <a:rPr lang="en-US" dirty="0">
                <a:cs typeface="Calibri"/>
              </a:rPr>
              <a:t>NC Justice center is incorporating HPWH into weatherization programs for low income households. They are training weatherization staff and searching to streamline administrative work for households by combining all incentives under one umbrella and asking participants to fill out just one set of forms.</a:t>
            </a:r>
          </a:p>
          <a:p>
            <a:endParaRPr lang="en-US">
              <a:cs typeface="Calibri"/>
            </a:endParaRPr>
          </a:p>
          <a:p>
            <a:r>
              <a:rPr lang="en-US" dirty="0">
                <a:cs typeface="Calibri"/>
              </a:rPr>
              <a:t>North Carolina Justice Center is also hoping to reduce barriers to accessing heat pump water heaters by buying HPWH in bulk and giving the discounts to income qualified households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3CB0D-9B2B-4EAB-BF2A-13F8603EA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5987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a:cs typeface="Times New Roman"/>
              </a:rPr>
              <a:t>Jake</a:t>
            </a:r>
          </a:p>
          <a:p>
            <a:r>
              <a:rPr lang="en-US" b="0" i="0" dirty="0">
                <a:solidFill>
                  <a:srgbClr val="000000"/>
                </a:solidFill>
                <a:effectLst/>
                <a:latin typeface="Times New Roman"/>
                <a:cs typeface="Times New Roman"/>
              </a:rPr>
              <a:t>Pembroke, IL Rural Residential Electrification Pilot</a:t>
            </a:r>
            <a:r>
              <a:rPr lang="en-US" dirty="0"/>
              <a:t>: Johari Cole Kweli (CDC-PH, IL), Lee Ringo (CDC-PH, IL)</a:t>
            </a:r>
          </a:p>
        </p:txBody>
      </p:sp>
      <p:sp>
        <p:nvSpPr>
          <p:cNvPr id="4" name="Slide Number Placeholder 3"/>
          <p:cNvSpPr>
            <a:spLocks noGrp="1"/>
          </p:cNvSpPr>
          <p:nvPr>
            <p:ph type="sldNum" sz="quarter" idx="5"/>
          </p:nvPr>
        </p:nvSpPr>
        <p:spPr/>
        <p:txBody>
          <a:bodyPr/>
          <a:lstStyle/>
          <a:p>
            <a:fld id="{F969E0C9-8ED2-49B2-8054-405574A02D82}" type="slidenum">
              <a:rPr lang="en-US" smtClean="0"/>
              <a:t>27</a:t>
            </a:fld>
            <a:endParaRPr lang="en-US"/>
          </a:p>
        </p:txBody>
      </p:sp>
    </p:spTree>
    <p:extLst>
      <p:ext uri="{BB962C8B-B14F-4D97-AF65-F5344CB8AC3E}">
        <p14:creationId xmlns:p14="http://schemas.microsoft.com/office/powerpoint/2010/main" val="1239537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no current certification training program for heat pump water heaters.  State-level requirements for installation of water heaters vary, and one of our next steps is to look into what these requirements are in each state.  </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28</a:t>
            </a:fld>
            <a:endParaRPr lang="en-US" altLang="en-US"/>
          </a:p>
        </p:txBody>
      </p:sp>
    </p:spTree>
    <p:extLst>
      <p:ext uri="{BB962C8B-B14F-4D97-AF65-F5344CB8AC3E}">
        <p14:creationId xmlns:p14="http://schemas.microsoft.com/office/powerpoint/2010/main" val="183397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of workforce development opportunity, this company, Great Northwest, that does nothing but heat pump water heaters</a:t>
            </a:r>
          </a:p>
          <a:p>
            <a:r>
              <a:rPr lang="en-US" dirty="0">
                <a:cs typeface="Calibri"/>
              </a:rPr>
              <a:t>Great Northwest - </a:t>
            </a:r>
            <a:r>
              <a:rPr lang="en-US" dirty="0"/>
              <a:t>Both emergency and proactive replacements</a:t>
            </a:r>
          </a:p>
          <a:p>
            <a:endParaRPr lang="en-US" dirty="0">
              <a:cs typeface="Calibri"/>
            </a:endParaRPr>
          </a:p>
          <a:p>
            <a:r>
              <a:rPr lang="en-US" dirty="0">
                <a:cs typeface="Calibri"/>
              </a:rPr>
              <a:t>Some areas of the country have high HPWH market penetration already, including the Pacific NW and Maine. </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29</a:t>
            </a:fld>
            <a:endParaRPr lang="en-US" altLang="en-US"/>
          </a:p>
        </p:txBody>
      </p:sp>
    </p:spTree>
    <p:extLst>
      <p:ext uri="{BB962C8B-B14F-4D97-AF65-F5344CB8AC3E}">
        <p14:creationId xmlns:p14="http://schemas.microsoft.com/office/powerpoint/2010/main" val="578941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Emerald Cities info</a:t>
            </a:r>
            <a:r>
              <a:rPr lang="en-US"/>
              <a:t> https://emeraldcities.org/wp-content/uploads/2022/06/HVACR-Training-1-Pager.pdf</a:t>
            </a:r>
            <a:endParaRPr lang="en-US">
              <a:cs typeface="Calibri"/>
            </a:endParaRPr>
          </a:p>
          <a:p>
            <a:endParaRPr lang="en-US">
              <a:cs typeface="Calibri"/>
            </a:endParaRPr>
          </a:p>
          <a:p>
            <a:endParaRPr lang="en-US">
              <a:cs typeface="Calibri"/>
            </a:endParaRPr>
          </a:p>
          <a:p>
            <a:r>
              <a:rPr lang="en-US"/>
              <a:t>Weatherization programs – Some weatherization programs are starting to install water heaters – Find your local program by going here - https://www.energy.gov/eere/wap/how-apply-weatherization-assistance</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30</a:t>
            </a:fld>
            <a:endParaRPr lang="en-US" altLang="en-US"/>
          </a:p>
        </p:txBody>
      </p:sp>
    </p:spTree>
    <p:extLst>
      <p:ext uri="{BB962C8B-B14F-4D97-AF65-F5344CB8AC3E}">
        <p14:creationId xmlns:p14="http://schemas.microsoft.com/office/powerpoint/2010/main" val="352627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https://wisconsingreenmuslims.org/faithsolar/ - scholarship training program; free training; no previous solar experience required; launch career in clean energy economy</a:t>
            </a:r>
          </a:p>
          <a:p>
            <a:endParaRPr lang="en-US"/>
          </a:p>
          <a:p>
            <a:r>
              <a:rPr lang="en-US"/>
              <a:t>Rise Up Solar - https://www.riseupsolar.com/</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31</a:t>
            </a:fld>
            <a:endParaRPr lang="en-US" altLang="en-US"/>
          </a:p>
        </p:txBody>
      </p:sp>
    </p:spTree>
    <p:extLst>
      <p:ext uri="{BB962C8B-B14F-4D97-AF65-F5344CB8AC3E}">
        <p14:creationId xmlns:p14="http://schemas.microsoft.com/office/powerpoint/2010/main" val="227701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51037324e087fa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51037324e087fa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spcBef>
                <a:spcPts val="1200"/>
              </a:spcBef>
              <a:spcAft>
                <a:spcPts val="1200"/>
              </a:spcAft>
            </a:pPr>
            <a:r>
              <a:rPr lang="en-US" sz="1800" b="0" i="0" u="none" strike="noStrike" dirty="0">
                <a:solidFill>
                  <a:srgbClr val="000000"/>
                </a:solidFill>
                <a:effectLst/>
                <a:latin typeface="Arial" panose="020B0604020202020204" pitchFamily="34" charset="0"/>
              </a:rPr>
              <a:t>Weatherization measures don’t cover health and safety interventions to homes such as building structural repairs, lead, mold, or asbestos that impact housing quality. Without addressing health and safety issues, houses can be deferred from WAP and left without assistance in helping them make these upgrades. While WAP funds cannot address all health and safety issues in a residence and deferrals may still occur, states can utilize some WAP funds for health and safety interventions that will reduce program deferrals. Per the DOE’s guidance for BIL WAP applications and the latest Health and Safety Program Notice, WPN 22-7, states have new guidance on making the most of health and safety interventions with WAP funds.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We recommend DOA establish and submit a distinct and separate health and safety cost category in their </a:t>
            </a:r>
            <a:r>
              <a:rPr lang="en-US" sz="1800" b="0" i="0" u="none" strike="noStrike" dirty="0" err="1">
                <a:solidFill>
                  <a:srgbClr val="000000"/>
                </a:solidFill>
                <a:effectLst/>
                <a:latin typeface="Arial" panose="020B0604020202020204" pitchFamily="34" charset="0"/>
              </a:rPr>
              <a:t>budget.This</a:t>
            </a:r>
            <a:r>
              <a:rPr lang="en-US" sz="1800" b="0" i="0" u="none" strike="noStrike" dirty="0">
                <a:solidFill>
                  <a:srgbClr val="000000"/>
                </a:solidFill>
                <a:effectLst/>
                <a:latin typeface="Arial" panose="020B0604020202020204" pitchFamily="34" charset="0"/>
              </a:rPr>
              <a:t> health and safety cost category will allow health and safety funds to be excluded from Average Cost Per Unit calculations and cost justification requirements, which could allow for greater investment in a residence to address more holistic </a:t>
            </a:r>
            <a:r>
              <a:rPr lang="en-US" sz="1800" b="0" i="0" u="none" strike="noStrike" dirty="0" err="1">
                <a:solidFill>
                  <a:srgbClr val="000000"/>
                </a:solidFill>
                <a:effectLst/>
                <a:latin typeface="Arial" panose="020B0604020202020204" pitchFamily="34" charset="0"/>
              </a:rPr>
              <a:t>interventions.Health</a:t>
            </a:r>
            <a:r>
              <a:rPr lang="en-US" sz="1800" b="0" i="0" u="none" strike="noStrike" dirty="0">
                <a:solidFill>
                  <a:srgbClr val="000000"/>
                </a:solidFill>
                <a:effectLst/>
                <a:latin typeface="Arial" panose="020B0604020202020204" pitchFamily="34" charset="0"/>
              </a:rPr>
              <a:t> and safety budget requests of up to 15% require only typical DOE review, states that wish to request more than 15% may do so but will trigger additional DOE review and justification requests.</a:t>
            </a: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We also recommend DOA ensure applications for</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0563C1"/>
                </a:solidFill>
                <a:effectLst/>
                <a:latin typeface="Arial" panose="020B0604020202020204" pitchFamily="34" charset="0"/>
                <a:hlinkClick r:id="rId3"/>
              </a:rPr>
              <a:t>Program Year 2022 Weatherization Readiness funds</a:t>
            </a:r>
            <a:r>
              <a:rPr lang="en-US" sz="1800" b="0" i="0" u="none" strike="noStrike" dirty="0">
                <a:solidFill>
                  <a:srgbClr val="000000"/>
                </a:solidFill>
                <a:effectLst/>
                <a:latin typeface="Arial" panose="020B0604020202020204" pitchFamily="34" charset="0"/>
              </a:rPr>
              <a:t> are complete and submitted. The Readiness funds are additional to the annual Program Year 2022 allocations and are specifically designed to avoid deferrals by funding critical pre-weatherization interventions like health and safety measures. </a:t>
            </a:r>
            <a:endParaRPr lang="en-US" b="0" dirty="0">
              <a:effectLst/>
            </a:endParaRPr>
          </a:p>
          <a:p>
            <a:br>
              <a:rPr lang="en-US" dirty="0"/>
            </a:b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438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list shows the brands with heat pump water heater offerings. Note that some brands, such as Ruud, are a subsidiary of </a:t>
            </a:r>
            <a:r>
              <a:rPr lang="en-US" err="1"/>
              <a:t>Rheem</a:t>
            </a:r>
            <a:r>
              <a:rPr lang="en-US"/>
              <a:t>. </a:t>
            </a:r>
          </a:p>
          <a:p>
            <a:endParaRPr lang="en-US"/>
          </a:p>
          <a:p>
            <a:r>
              <a:rPr lang="en-US"/>
              <a:t>This information was pulled from the U.S. Department of Energy Compliance Certification Database and the NEEA Advanced Water Heating Specification Qualified Products List and is current as of August 1, 2022. Note that this is not an exhaustive list – it only includes water heaters that have gone through either of the testing protocols required to be listed in the respective database and it does not include commercial heat pump water heaters offered by brands like Mitsubishi or Nyle. Some of the listings, such as the SanCO2 (made by Eco2Systems) are a split system and can be used for single-family or multifamily applications. </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34</a:t>
            </a:fld>
            <a:endParaRPr lang="en-US" altLang="en-US"/>
          </a:p>
        </p:txBody>
      </p:sp>
    </p:spTree>
    <p:extLst>
      <p:ext uri="{BB962C8B-B14F-4D97-AF65-F5344CB8AC3E}">
        <p14:creationId xmlns:p14="http://schemas.microsoft.com/office/powerpoint/2010/main" val="3071100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two important technology considerations related to heat pump water heaters: grid connectivity, and refrigerants. Grid-connected water heaters that can communicate with the electric utility are critical to help regulate grid load, especially as more homes electrify and add load to the grid. Most heat pump water heater manufacturers are offering integrated hardware that complies with the communication requirements set forth in ANSI standard CTA-2045. States are adopting and considering grid integration requirements </a:t>
            </a:r>
            <a:r>
              <a:rPr lang="en-US"/>
              <a:t>for water heaters in their energy codes (particularly CTA-2045).  As the market for CTA-2045 compliant water heaters are currently mainly HPWHs, this is effectively a requirement for HPWHs. </a:t>
            </a:r>
          </a:p>
          <a:p>
            <a:endParaRPr lang="en-US">
              <a:cs typeface="Calibri"/>
            </a:endParaRPr>
          </a:p>
          <a:p>
            <a:r>
              <a:rPr lang="en-US">
                <a:cs typeface="Calibri"/>
              </a:rPr>
              <a:t>Refrigerants are another important consideration. Unlike gas or electric resistance water heaters, HPWH require a refrigerant to efficiently transfer heat to water in the tank. Not all refrigerants are created equal – some have a much higher global warming potential than others. This matters when it comes to equipment end-of-life as well as in the rare occasion that the refrigerant should leak. Most heat pump water heaters on the market today use 134A, which has a high global warming potential, but low-GWP offerings are starting to be offered. </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36</a:t>
            </a:fld>
            <a:endParaRPr lang="en-US" altLang="en-US"/>
          </a:p>
        </p:txBody>
      </p:sp>
    </p:spTree>
    <p:extLst>
      <p:ext uri="{BB962C8B-B14F-4D97-AF65-F5344CB8AC3E}">
        <p14:creationId xmlns:p14="http://schemas.microsoft.com/office/powerpoint/2010/main" val="1633864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240V heat pump water heaters are a decades old technology and are widely available and accepted in the market today. This table provides an overview of some of the most common brands available in the market today and is not meant to be an exhaustive list. Most models have at least one electric resistance backup element, which can supplement hot water needs in times of high demand, as noted in the table. Most units are also a packaged system, as shown in the example photo, which means the compressor and tank are both part of the unit. ECO2 Systems is a split system, which means the compressor is separate from the hot water storage tank.</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37</a:t>
            </a:fld>
            <a:endParaRPr lang="en-US" altLang="en-US"/>
          </a:p>
        </p:txBody>
      </p:sp>
    </p:spTree>
    <p:extLst>
      <p:ext uri="{BB962C8B-B14F-4D97-AF65-F5344CB8AC3E}">
        <p14:creationId xmlns:p14="http://schemas.microsoft.com/office/powerpoint/2010/main" val="212989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heating is generally the second largest energy using appliance in a home, behind space heating.  In the United States, we use a lot of energy on water heating – nearly 2 quadrillion BTUs. Our showers, clothes washers, and dishwashers account for about 19- 32 percent of annual home energy use. In some multifamily buildings, water heating is the top source of energy consumption. </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5</a:t>
            </a:fld>
            <a:endParaRPr lang="en-US" altLang="en-US"/>
          </a:p>
        </p:txBody>
      </p:sp>
    </p:spTree>
    <p:extLst>
      <p:ext uri="{BB962C8B-B14F-4D97-AF65-F5344CB8AC3E}">
        <p14:creationId xmlns:p14="http://schemas.microsoft.com/office/powerpoint/2010/main" val="378439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plug-in 120V unitary HPWH is an emerging technology in development by four manufacturers. Eliminating the need for expensive panel upgrades and/or home rewiring, the 120V heat pump water heater represents an ideal solution for retrofit applications to replace existing gas-fired tank type water heaters. The technology is expected to be well-suited to smaller homes with lower hot water demand. Most units are designed to operate on a shared 120V/ single phase circuit with a 15 amp breaker size.</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38</a:t>
            </a:fld>
            <a:endParaRPr lang="en-US" altLang="en-US"/>
          </a:p>
        </p:txBody>
      </p:sp>
    </p:spTree>
    <p:extLst>
      <p:ext uri="{BB962C8B-B14F-4D97-AF65-F5344CB8AC3E}">
        <p14:creationId xmlns:p14="http://schemas.microsoft.com/office/powerpoint/2010/main" val="145177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Multifamily buildings that have a centralized DHW system are traditionally fueled by gas boilers. Commercial heat pump water heaters use heat pump technology to heat water more efficiently. These systems are much more complex than a standard single-family water heater, and are typically a split system, meaning the water storage tanks are separate from the condensing unit.  </a:t>
            </a:r>
          </a:p>
          <a:p>
            <a:endParaRPr lang="en-US">
              <a:cs typeface="Calibri"/>
            </a:endParaRPr>
          </a:p>
        </p:txBody>
      </p:sp>
      <p:sp>
        <p:nvSpPr>
          <p:cNvPr id="4" name="Slide Number Placeholder 3"/>
          <p:cNvSpPr>
            <a:spLocks noGrp="1"/>
          </p:cNvSpPr>
          <p:nvPr>
            <p:ph type="sldNum" sz="quarter" idx="5"/>
          </p:nvPr>
        </p:nvSpPr>
        <p:spPr/>
        <p:txBody>
          <a:bodyPr/>
          <a:lstStyle/>
          <a:p>
            <a:fld id="{0EA3CB0D-9B2B-4EAB-BF2A-13F8603EAFC8}" type="slidenum">
              <a:rPr lang="en-US" altLang="en-US"/>
              <a:pPr/>
              <a:t>40</a:t>
            </a:fld>
            <a:endParaRPr lang="en-US" altLang="en-US"/>
          </a:p>
        </p:txBody>
      </p:sp>
    </p:spTree>
    <p:extLst>
      <p:ext uri="{BB962C8B-B14F-4D97-AF65-F5344CB8AC3E}">
        <p14:creationId xmlns:p14="http://schemas.microsoft.com/office/powerpoint/2010/main" val="3649261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Central heat pump water heater systems designed to serve a multifamily or commercial load (typically with more than 120 gallons of storage volume) are available in the market. The table below provides a summary of the commercial HPWH that are currently available in the market. In 2021, the AWHI Commercial Working Group worked to promote packaged, skid-mounted, “plug and play” solutions to increase the ease of market adoption. These “plug and play” solutions streamline the design process by housing all the key components of the system in one package, thus decreasing complexity and cost. Key forthcoming “plug and play” packaged products that utilize heat pump water heaters are noted in the table.</a:t>
            </a:r>
          </a:p>
        </p:txBody>
      </p:sp>
      <p:sp>
        <p:nvSpPr>
          <p:cNvPr id="4" name="Slide Number Placeholder 3"/>
          <p:cNvSpPr>
            <a:spLocks noGrp="1"/>
          </p:cNvSpPr>
          <p:nvPr>
            <p:ph type="sldNum" sz="quarter" idx="5"/>
          </p:nvPr>
        </p:nvSpPr>
        <p:spPr/>
        <p:txBody>
          <a:bodyPr/>
          <a:lstStyle/>
          <a:p>
            <a:fld id="{0EA3CB0D-9B2B-4EAB-BF2A-13F8603EAFC8}" type="slidenum">
              <a:rPr lang="en-US" altLang="en-US"/>
              <a:pPr/>
              <a:t>41</a:t>
            </a:fld>
            <a:endParaRPr lang="en-US" altLang="en-US"/>
          </a:p>
        </p:txBody>
      </p:sp>
    </p:spTree>
    <p:extLst>
      <p:ext uri="{BB962C8B-B14F-4D97-AF65-F5344CB8AC3E}">
        <p14:creationId xmlns:p14="http://schemas.microsoft.com/office/powerpoint/2010/main" val="222706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heating is generally the second largest energy using appliance in a home, behind space heating.  In the United States, we use a lot of energy on water heating – nearly 2 quadrillion BTUs. Our showers, clothes washers, and dishwashers account for about 19- 32 percent of annual home energy use. In some multifamily buildings, water heating is the top source of energy consumption. </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6</a:t>
            </a:fld>
            <a:endParaRPr lang="en-US" altLang="en-US"/>
          </a:p>
        </p:txBody>
      </p:sp>
    </p:spTree>
    <p:extLst>
      <p:ext uri="{BB962C8B-B14F-4D97-AF65-F5344CB8AC3E}">
        <p14:creationId xmlns:p14="http://schemas.microsoft.com/office/powerpoint/2010/main" val="208530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Heat pump water heaters use less energy to heat the same amount of water as a conventional water heater. By extracting warmth from the surrounding air and transferring it to the water inside the tank, heat pump water heaters (HPWH) reduce the amount of energy required to heat the water compared to a conventional water heater. </a:t>
            </a:r>
            <a:r>
              <a:rPr lang="en-US" dirty="0"/>
              <a:t>Installation requirements are much like an electric water heater, except HPWHs require a condensate drain and emit cool, dry air.</a:t>
            </a:r>
            <a:r>
              <a:rPr lang="en-US" dirty="0">
                <a:cs typeface="Arial"/>
              </a:rPr>
              <a:t>  </a:t>
            </a:r>
            <a:endParaRPr lang="en-US" dirty="0">
              <a:cs typeface="Calibri"/>
            </a:endParaRPr>
          </a:p>
        </p:txBody>
      </p:sp>
      <p:sp>
        <p:nvSpPr>
          <p:cNvPr id="4" name="Slide Number Placeholder 3"/>
          <p:cNvSpPr>
            <a:spLocks noGrp="1"/>
          </p:cNvSpPr>
          <p:nvPr>
            <p:ph type="sldNum" sz="quarter" idx="5"/>
          </p:nvPr>
        </p:nvSpPr>
        <p:spPr/>
        <p:txBody>
          <a:bodyPr/>
          <a:lstStyle/>
          <a:p>
            <a:fld id="{0EA3CB0D-9B2B-4EAB-BF2A-13F8603EAFC8}" type="slidenum">
              <a:rPr lang="en-US" altLang="en-US"/>
              <a:pPr/>
              <a:t>8</a:t>
            </a:fld>
            <a:endParaRPr lang="en-US" altLang="en-US"/>
          </a:p>
        </p:txBody>
      </p:sp>
    </p:spTree>
    <p:extLst>
      <p:ext uri="{BB962C8B-B14F-4D97-AF65-F5344CB8AC3E}">
        <p14:creationId xmlns:p14="http://schemas.microsoft.com/office/powerpoint/2010/main" val="389384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they cost more, so no plumber recommends them.  Few know how to install them, but when you have electric to electric retrofits, they are fairly easy to swap out. </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9</a:t>
            </a:fld>
            <a:endParaRPr lang="en-US" altLang="en-US"/>
          </a:p>
        </p:txBody>
      </p:sp>
    </p:spTree>
    <p:extLst>
      <p:ext uri="{BB962C8B-B14F-4D97-AF65-F5344CB8AC3E}">
        <p14:creationId xmlns:p14="http://schemas.microsoft.com/office/powerpoint/2010/main" val="283929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an estimated 24.3 million water heaters in the Midwest.  A significant proportion of water heating equipment is powered through directly burning of gas in homes, although this varies by region in the US.  In the Midwest, about 60% percent of water heating in single family residential buildings is from gas and another 4% comes from propane. Transitioning these systems away from fossil fuels provides substantial greenhouse gas reduction over the life of the water heater.  However, gas water heaters may not have the plugs that are necessary for a 240 Volt heat pump water heater.  This means high first costs prevent decision makers from buying heat pump water heaters. </a:t>
            </a:r>
          </a:p>
          <a:p>
            <a:endParaRPr lang="en-US" dirty="0"/>
          </a:p>
          <a:p>
            <a:pPr marL="0" marR="0">
              <a:spcBef>
                <a:spcPts val="0"/>
              </a:spcBef>
              <a:spcAft>
                <a:spcPts val="0"/>
              </a:spcAft>
            </a:pPr>
            <a:r>
              <a:rPr lang="en-US" sz="1800" dirty="0">
                <a:effectLst/>
                <a:latin typeface="Arial" panose="020B0604020202020204" pitchFamily="34" charset="0"/>
                <a:ea typeface="Calibri" panose="020F0502020204030204" pitchFamily="34" charset="0"/>
              </a:rPr>
              <a:t>Source:  24.3 million water heaters in the Midwest states (as defined by MW BDC in 2022).  Source: 2020 RECS, table “Highlights for water heating in U.S. homes by state, 2020”</a:t>
            </a:r>
            <a:endParaRPr lang="en-US" sz="1800" dirty="0">
              <a:effectLst/>
              <a:latin typeface="Calibri" panose="020F0502020204030204" pitchFamily="34" charset="0"/>
              <a:ea typeface="Calibri" panose="020F0502020204030204" pitchFamily="34" charset="0"/>
            </a:endParaRPr>
          </a:p>
          <a:p>
            <a:r>
              <a:rPr lang="en-US" dirty="0"/>
              <a:t> </a:t>
            </a: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11</a:t>
            </a:fld>
            <a:endParaRPr lang="en-US" altLang="en-US"/>
          </a:p>
        </p:txBody>
      </p:sp>
    </p:spTree>
    <p:extLst>
      <p:ext uri="{BB962C8B-B14F-4D97-AF65-F5344CB8AC3E}">
        <p14:creationId xmlns:p14="http://schemas.microsoft.com/office/powerpoint/2010/main" val="391482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an estimated 24.3 million water heaters in the MW.  This chart reports the total number of single family and multifamily households in each state, and the share of existing water heaters by fuel type. Illinois has the most households, but a higher percentage of these households have a gas water heater. Missouri and Illinois have about the same number of electric resistance water heaters in the state, even though one of every two households has them in Missouri. This is because Illinois has nearly 3 million more homes than Missouri. Michigan and Ohio are estimated to have the largest share of water heaters fueled by propane. All of this information is helpful when considering deployment strategies for heat pump water heaters.</a:t>
            </a:r>
          </a:p>
          <a:p>
            <a:endParaRPr lang="en-US" dirty="0">
              <a:cs typeface="Calibri"/>
            </a:endParaRPr>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12</a:t>
            </a:fld>
            <a:endParaRPr lang="en-US" altLang="en-US"/>
          </a:p>
        </p:txBody>
      </p:sp>
    </p:spTree>
    <p:extLst>
      <p:ext uri="{BB962C8B-B14F-4D97-AF65-F5344CB8AC3E}">
        <p14:creationId xmlns:p14="http://schemas.microsoft.com/office/powerpoint/2010/main" val="50043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Replacing electric resistance water heaters is considered “phase one” of market transformation in HPWH adoption.</a:t>
            </a:r>
          </a:p>
          <a:p>
            <a:r>
              <a:rPr lang="en-US" dirty="0">
                <a:cs typeface="Calibri"/>
              </a:rPr>
              <a:t>In the Midwest region, about 6 million single family homes have an electric resistance water heater. Replacing an electric resistance water heater with a heat pump water heater results in immediate electricity savings, with heat pump water heaters being 3 to 4 times more efficient than electric resistance water heaters. </a:t>
            </a:r>
          </a:p>
          <a:p>
            <a:endParaRPr lang="en-US" dirty="0">
              <a:cs typeface="Calibri"/>
            </a:endParaRPr>
          </a:p>
          <a:p>
            <a:r>
              <a:rPr lang="en-US" dirty="0">
                <a:cs typeface="Calibri"/>
              </a:rPr>
              <a:t>Replacing electric resistance water heaters in single family homes in 8 MW states could be a savings of $1.8 billion for consumers!</a:t>
            </a:r>
          </a:p>
          <a:p>
            <a:endParaRPr lang="en-US" dirty="0">
              <a:cs typeface="Calibri"/>
            </a:endParaRPr>
          </a:p>
          <a:p>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EA3CB0D-9B2B-4EAB-BF2A-13F8603EAFC8}" type="slidenum">
              <a:rPr lang="en-US" altLang="en-US" smtClean="0"/>
              <a:pPr/>
              <a:t>13</a:t>
            </a:fld>
            <a:endParaRPr lang="en-US" altLang="en-US"/>
          </a:p>
        </p:txBody>
      </p:sp>
    </p:spTree>
    <p:extLst>
      <p:ext uri="{BB962C8B-B14F-4D97-AF65-F5344CB8AC3E}">
        <p14:creationId xmlns:p14="http://schemas.microsoft.com/office/powerpoint/2010/main" val="3346977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76ADBC8C-C684-4595-9508-484EF382F4EA}"/>
              </a:ext>
            </a:extLst>
          </p:cNvPr>
          <p:cNvSpPr/>
          <p:nvPr userDrawn="1"/>
        </p:nvSpPr>
        <p:spPr>
          <a:xfrm>
            <a:off x="0" y="0"/>
            <a:ext cx="10583863" cy="6858000"/>
          </a:xfrm>
          <a:custGeom>
            <a:avLst/>
            <a:gdLst>
              <a:gd name="connsiteX0" fmla="*/ 0 w 10583501"/>
              <a:gd name="connsiteY0" fmla="*/ 0 h 6857999"/>
              <a:gd name="connsiteX1" fmla="*/ 10583501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6944008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6065822 w 10583501"/>
              <a:gd name="connsiteY1" fmla="*/ 9053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5495454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4436198 w 10583501"/>
              <a:gd name="connsiteY1" fmla="*/ 9053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4789283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3501" h="6857999">
                <a:moveTo>
                  <a:pt x="0" y="0"/>
                </a:moveTo>
                <a:lnTo>
                  <a:pt x="4789283" y="0"/>
                </a:lnTo>
                <a:lnTo>
                  <a:pt x="10583501" y="6857999"/>
                </a:lnTo>
                <a:lnTo>
                  <a:pt x="0" y="6857999"/>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descr="Logo&#10;&#10;Description automatically generated">
            <a:extLst>
              <a:ext uri="{FF2B5EF4-FFF2-40B4-BE49-F238E27FC236}">
                <a16:creationId xmlns:a16="http://schemas.microsoft.com/office/drawing/2014/main" id="{3928641D-4FDC-4666-9A0E-C56B4D33E8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975" y="690563"/>
            <a:ext cx="16732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002AE2D-2D0D-4BD2-BE13-56DFC1752F20}"/>
              </a:ext>
            </a:extLst>
          </p:cNvPr>
          <p:cNvSpPr>
            <a:spLocks noGrp="1"/>
          </p:cNvSpPr>
          <p:nvPr>
            <p:ph type="ctrTitle"/>
          </p:nvPr>
        </p:nvSpPr>
        <p:spPr>
          <a:xfrm>
            <a:off x="688441" y="2710389"/>
            <a:ext cx="7464959"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414D3360-13C2-4584-92CC-D70FDFB7DBF4}"/>
              </a:ext>
            </a:extLst>
          </p:cNvPr>
          <p:cNvSpPr>
            <a:spLocks noGrp="1"/>
          </p:cNvSpPr>
          <p:nvPr>
            <p:ph type="subTitle" idx="1"/>
          </p:nvPr>
        </p:nvSpPr>
        <p:spPr>
          <a:xfrm>
            <a:off x="688441" y="5190064"/>
            <a:ext cx="746495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7EEB9F68-021E-43EA-873F-7878A62F8698}"/>
              </a:ext>
            </a:extLst>
          </p:cNvPr>
          <p:cNvSpPr>
            <a:spLocks noGrp="1"/>
          </p:cNvSpPr>
          <p:nvPr>
            <p:ph type="dt" sz="half" idx="10"/>
          </p:nvPr>
        </p:nvSpPr>
        <p:spPr/>
        <p:txBody>
          <a:bodyPr/>
          <a:lstStyle>
            <a:lvl1pPr>
              <a:defRPr/>
            </a:lvl1pPr>
          </a:lstStyle>
          <a:p>
            <a:pPr>
              <a:defRPr/>
            </a:pPr>
            <a:fld id="{B277CF0E-F12B-46F0-90D1-887B1CBA0DFB}" type="datetime1">
              <a:rPr lang="en-US"/>
              <a:pPr>
                <a:defRPr/>
              </a:pPr>
              <a:t>10/17/2022</a:t>
            </a:fld>
            <a:endParaRPr lang="en-US"/>
          </a:p>
        </p:txBody>
      </p:sp>
      <p:sp>
        <p:nvSpPr>
          <p:cNvPr id="7" name="Footer Placeholder 4">
            <a:extLst>
              <a:ext uri="{FF2B5EF4-FFF2-40B4-BE49-F238E27FC236}">
                <a16:creationId xmlns:a16="http://schemas.microsoft.com/office/drawing/2014/main" id="{DCB8B56C-E52D-4F9C-9F48-30A2E79C927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0440DFB-9FE0-43F9-B702-B1F56CC48A81}"/>
              </a:ext>
            </a:extLst>
          </p:cNvPr>
          <p:cNvSpPr>
            <a:spLocks noGrp="1"/>
          </p:cNvSpPr>
          <p:nvPr>
            <p:ph type="sldNum" sz="quarter" idx="12"/>
          </p:nvPr>
        </p:nvSpPr>
        <p:spPr/>
        <p:txBody>
          <a:bodyPr/>
          <a:lstStyle>
            <a:lvl1pPr>
              <a:defRPr>
                <a:solidFill>
                  <a:schemeClr val="bg1"/>
                </a:solidFill>
              </a:defRPr>
            </a:lvl1pPr>
          </a:lstStyle>
          <a:p>
            <a:fld id="{D08D8F4D-8E71-494E-8867-559C0D094928}" type="slidenum">
              <a:rPr lang="en-US" altLang="en-US"/>
              <a:pPr/>
              <a:t>‹#›</a:t>
            </a:fld>
            <a:endParaRPr lang="en-US" altLang="en-US"/>
          </a:p>
        </p:txBody>
      </p:sp>
    </p:spTree>
    <p:extLst>
      <p:ext uri="{BB962C8B-B14F-4D97-AF65-F5344CB8AC3E}">
        <p14:creationId xmlns:p14="http://schemas.microsoft.com/office/powerpoint/2010/main" val="190266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95AEC77-2DF0-4462-8E34-04F429BADC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10;&#10;Description automatically generated">
            <a:extLst>
              <a:ext uri="{FF2B5EF4-FFF2-40B4-BE49-F238E27FC236}">
                <a16:creationId xmlns:a16="http://schemas.microsoft.com/office/drawing/2014/main" id="{5A571FEE-2A87-4DE2-9485-27FB373FD1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A85181D-27C9-4A97-8519-8034CB884A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34287-5480-420F-8AD4-C8AC47C14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573A71-F6C0-4D13-B297-894A6B2F6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D012725C-E7B3-4269-8084-26C9A26989D4}"/>
              </a:ext>
            </a:extLst>
          </p:cNvPr>
          <p:cNvSpPr>
            <a:spLocks noGrp="1"/>
          </p:cNvSpPr>
          <p:nvPr>
            <p:ph type="dt" sz="half" idx="10"/>
          </p:nvPr>
        </p:nvSpPr>
        <p:spPr/>
        <p:txBody>
          <a:bodyPr/>
          <a:lstStyle>
            <a:lvl1pPr>
              <a:defRPr/>
            </a:lvl1pPr>
          </a:lstStyle>
          <a:p>
            <a:pPr>
              <a:defRPr/>
            </a:pPr>
            <a:fld id="{206C83AD-814B-4CD8-9834-17CDF8947196}" type="datetime1">
              <a:rPr lang="en-US"/>
              <a:pPr>
                <a:defRPr/>
              </a:pPr>
              <a:t>10/17/2022</a:t>
            </a:fld>
            <a:endParaRPr lang="en-US"/>
          </a:p>
        </p:txBody>
      </p:sp>
      <p:sp>
        <p:nvSpPr>
          <p:cNvPr id="8" name="Footer Placeholder 5">
            <a:extLst>
              <a:ext uri="{FF2B5EF4-FFF2-40B4-BE49-F238E27FC236}">
                <a16:creationId xmlns:a16="http://schemas.microsoft.com/office/drawing/2014/main" id="{A7B482BC-DCB2-4F3F-AF36-ADA8164F476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5ED07638-8F75-4067-A7F6-954227C9CC9E}"/>
              </a:ext>
            </a:extLst>
          </p:cNvPr>
          <p:cNvSpPr>
            <a:spLocks noGrp="1"/>
          </p:cNvSpPr>
          <p:nvPr>
            <p:ph type="sldNum" sz="quarter" idx="12"/>
          </p:nvPr>
        </p:nvSpPr>
        <p:spPr/>
        <p:txBody>
          <a:bodyPr/>
          <a:lstStyle>
            <a:lvl1pPr>
              <a:defRPr/>
            </a:lvl1pPr>
          </a:lstStyle>
          <a:p>
            <a:fld id="{75D75502-F831-472B-A8A8-C98C493689D1}" type="slidenum">
              <a:rPr lang="en-US" altLang="en-US"/>
              <a:pPr/>
              <a:t>‹#›</a:t>
            </a:fld>
            <a:endParaRPr lang="en-US" altLang="en-US"/>
          </a:p>
        </p:txBody>
      </p:sp>
    </p:spTree>
    <p:extLst>
      <p:ext uri="{BB962C8B-B14F-4D97-AF65-F5344CB8AC3E}">
        <p14:creationId xmlns:p14="http://schemas.microsoft.com/office/powerpoint/2010/main" val="358505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860E022-9CDC-4A21-B52A-A13E6EAB9B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10;&#10;Description automatically generated">
            <a:extLst>
              <a:ext uri="{FF2B5EF4-FFF2-40B4-BE49-F238E27FC236}">
                <a16:creationId xmlns:a16="http://schemas.microsoft.com/office/drawing/2014/main" id="{21868A63-8A51-4C14-B58C-70E54683E3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35EB6C3-4526-424C-AE3F-AB95E58A3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933D0E-BAB1-4ADD-A4E2-4986B039DA88}"/>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C9C17BE-E320-47A3-AB9C-361C8367B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a:extLst>
              <a:ext uri="{FF2B5EF4-FFF2-40B4-BE49-F238E27FC236}">
                <a16:creationId xmlns:a16="http://schemas.microsoft.com/office/drawing/2014/main" id="{43DB4EA6-745B-41BE-984C-C3CCDB8C496D}"/>
              </a:ext>
            </a:extLst>
          </p:cNvPr>
          <p:cNvSpPr>
            <a:spLocks noGrp="1"/>
          </p:cNvSpPr>
          <p:nvPr>
            <p:ph type="dt" sz="half" idx="10"/>
          </p:nvPr>
        </p:nvSpPr>
        <p:spPr/>
        <p:txBody>
          <a:bodyPr/>
          <a:lstStyle>
            <a:lvl1pPr>
              <a:defRPr/>
            </a:lvl1pPr>
          </a:lstStyle>
          <a:p>
            <a:pPr>
              <a:defRPr/>
            </a:pPr>
            <a:fld id="{66235072-CC61-470A-BF8C-607E79A9A20E}" type="datetime1">
              <a:rPr lang="en-US"/>
              <a:pPr>
                <a:defRPr/>
              </a:pPr>
              <a:t>10/17/2022</a:t>
            </a:fld>
            <a:endParaRPr lang="en-US"/>
          </a:p>
        </p:txBody>
      </p:sp>
      <p:sp>
        <p:nvSpPr>
          <p:cNvPr id="8" name="Footer Placeholder 5">
            <a:extLst>
              <a:ext uri="{FF2B5EF4-FFF2-40B4-BE49-F238E27FC236}">
                <a16:creationId xmlns:a16="http://schemas.microsoft.com/office/drawing/2014/main" id="{14EC724C-810B-477C-9F21-D6AC4774ECF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7184578D-EAE8-45E5-B2A4-5D145F1273DF}"/>
              </a:ext>
            </a:extLst>
          </p:cNvPr>
          <p:cNvSpPr>
            <a:spLocks noGrp="1"/>
          </p:cNvSpPr>
          <p:nvPr>
            <p:ph type="sldNum" sz="quarter" idx="12"/>
          </p:nvPr>
        </p:nvSpPr>
        <p:spPr/>
        <p:txBody>
          <a:bodyPr/>
          <a:lstStyle>
            <a:lvl1pPr>
              <a:defRPr/>
            </a:lvl1pPr>
          </a:lstStyle>
          <a:p>
            <a:fld id="{62C98781-BC79-44D0-999A-76C1BCB57BD7}" type="slidenum">
              <a:rPr lang="en-US" altLang="en-US"/>
              <a:pPr/>
              <a:t>‹#›</a:t>
            </a:fld>
            <a:endParaRPr lang="en-US" altLang="en-US"/>
          </a:p>
        </p:txBody>
      </p:sp>
    </p:spTree>
    <p:extLst>
      <p:ext uri="{BB962C8B-B14F-4D97-AF65-F5344CB8AC3E}">
        <p14:creationId xmlns:p14="http://schemas.microsoft.com/office/powerpoint/2010/main" val="256035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7E9F-7F25-4AF6-AC32-6B2D11EC1F23}"/>
              </a:ext>
            </a:extLst>
          </p:cNvPr>
          <p:cNvSpPr>
            <a:spLocks noGrp="1"/>
          </p:cNvSpPr>
          <p:nvPr>
            <p:ph type="title"/>
          </p:nvPr>
        </p:nvSpPr>
        <p:spPr/>
        <p:txBody>
          <a:bodyPr/>
          <a:lstStyle>
            <a:lvl1pPr algn="ctr">
              <a:defRPr/>
            </a:lvl1pPr>
          </a:lstStyle>
          <a:p>
            <a:r>
              <a:rPr lang="en-US"/>
              <a:t>Click to edit Master title style</a:t>
            </a:r>
          </a:p>
        </p:txBody>
      </p:sp>
      <p:sp>
        <p:nvSpPr>
          <p:cNvPr id="3" name="Vertical Text Placeholder 2">
            <a:extLst>
              <a:ext uri="{FF2B5EF4-FFF2-40B4-BE49-F238E27FC236}">
                <a16:creationId xmlns:a16="http://schemas.microsoft.com/office/drawing/2014/main" id="{CF5F7077-FAE7-409F-A168-8BC84D5907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D8A1B-1060-43A0-9E1E-F8A67B1FAC82}"/>
              </a:ext>
            </a:extLst>
          </p:cNvPr>
          <p:cNvSpPr>
            <a:spLocks noGrp="1"/>
          </p:cNvSpPr>
          <p:nvPr>
            <p:ph type="dt" sz="half" idx="10"/>
          </p:nvPr>
        </p:nvSpPr>
        <p:spPr/>
        <p:txBody>
          <a:bodyPr/>
          <a:lstStyle>
            <a:lvl1pPr>
              <a:defRPr/>
            </a:lvl1pPr>
          </a:lstStyle>
          <a:p>
            <a:pPr>
              <a:defRPr/>
            </a:pPr>
            <a:fld id="{78C22475-2C2F-4C9E-BEB0-75F4B820F90B}" type="datetime1">
              <a:rPr lang="en-US"/>
              <a:pPr>
                <a:defRPr/>
              </a:pPr>
              <a:t>10/17/2022</a:t>
            </a:fld>
            <a:endParaRPr lang="en-US"/>
          </a:p>
        </p:txBody>
      </p:sp>
      <p:sp>
        <p:nvSpPr>
          <p:cNvPr id="5" name="Footer Placeholder 4">
            <a:extLst>
              <a:ext uri="{FF2B5EF4-FFF2-40B4-BE49-F238E27FC236}">
                <a16:creationId xmlns:a16="http://schemas.microsoft.com/office/drawing/2014/main" id="{B676AA93-C499-464D-879F-696F1653FF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7A9F72-98EA-47AC-AA20-442E3032AE7E}"/>
              </a:ext>
            </a:extLst>
          </p:cNvPr>
          <p:cNvSpPr>
            <a:spLocks noGrp="1"/>
          </p:cNvSpPr>
          <p:nvPr>
            <p:ph type="sldNum" sz="quarter" idx="12"/>
          </p:nvPr>
        </p:nvSpPr>
        <p:spPr/>
        <p:txBody>
          <a:bodyPr/>
          <a:lstStyle>
            <a:lvl1pPr>
              <a:defRPr/>
            </a:lvl1pPr>
          </a:lstStyle>
          <a:p>
            <a:fld id="{02A85E50-1B81-4E26-9152-A07622F0682B}" type="slidenum">
              <a:rPr lang="en-US" altLang="en-US"/>
              <a:pPr/>
              <a:t>‹#›</a:t>
            </a:fld>
            <a:endParaRPr lang="en-US" altLang="en-US"/>
          </a:p>
        </p:txBody>
      </p:sp>
    </p:spTree>
    <p:extLst>
      <p:ext uri="{BB962C8B-B14F-4D97-AF65-F5344CB8AC3E}">
        <p14:creationId xmlns:p14="http://schemas.microsoft.com/office/powerpoint/2010/main" val="307245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816B1-E96B-4163-B6F5-7FA925D60DE6}"/>
              </a:ext>
            </a:extLst>
          </p:cNvPr>
          <p:cNvSpPr>
            <a:spLocks noGrp="1"/>
          </p:cNvSpPr>
          <p:nvPr>
            <p:ph type="title" orient="vert"/>
          </p:nvPr>
        </p:nvSpPr>
        <p:spPr>
          <a:xfrm>
            <a:off x="8724900" y="365125"/>
            <a:ext cx="2628900" cy="5811838"/>
          </a:xfrm>
        </p:spPr>
        <p:txBody>
          <a:bodyPr vert="eaVert"/>
          <a:lstStyle>
            <a:lvl1pPr algn="ctr">
              <a:defRPr/>
            </a:lvl1pPr>
          </a:lstStyle>
          <a:p>
            <a:r>
              <a:rPr lang="en-US"/>
              <a:t>Click to edit Master title style</a:t>
            </a:r>
          </a:p>
        </p:txBody>
      </p:sp>
      <p:sp>
        <p:nvSpPr>
          <p:cNvPr id="3" name="Vertical Text Placeholder 2">
            <a:extLst>
              <a:ext uri="{FF2B5EF4-FFF2-40B4-BE49-F238E27FC236}">
                <a16:creationId xmlns:a16="http://schemas.microsoft.com/office/drawing/2014/main" id="{354A3E09-D38A-41C4-A7B3-3BA1F122F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6B76E-D22F-462F-B58D-86111D67ED19}"/>
              </a:ext>
            </a:extLst>
          </p:cNvPr>
          <p:cNvSpPr>
            <a:spLocks noGrp="1"/>
          </p:cNvSpPr>
          <p:nvPr>
            <p:ph type="dt" sz="half" idx="10"/>
          </p:nvPr>
        </p:nvSpPr>
        <p:spPr/>
        <p:txBody>
          <a:bodyPr/>
          <a:lstStyle>
            <a:lvl1pPr>
              <a:defRPr/>
            </a:lvl1pPr>
          </a:lstStyle>
          <a:p>
            <a:pPr>
              <a:defRPr/>
            </a:pPr>
            <a:fld id="{F383052C-96A1-4466-983A-674DE52350F5}" type="datetime1">
              <a:rPr lang="en-US"/>
              <a:pPr>
                <a:defRPr/>
              </a:pPr>
              <a:t>10/17/2022</a:t>
            </a:fld>
            <a:endParaRPr lang="en-US"/>
          </a:p>
        </p:txBody>
      </p:sp>
      <p:sp>
        <p:nvSpPr>
          <p:cNvPr id="5" name="Footer Placeholder 4">
            <a:extLst>
              <a:ext uri="{FF2B5EF4-FFF2-40B4-BE49-F238E27FC236}">
                <a16:creationId xmlns:a16="http://schemas.microsoft.com/office/drawing/2014/main" id="{21A46BCF-4910-4F95-B7DF-7FA103E510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EDFD35-CBE1-4F50-A708-EA69FA995BDB}"/>
              </a:ext>
            </a:extLst>
          </p:cNvPr>
          <p:cNvSpPr>
            <a:spLocks noGrp="1"/>
          </p:cNvSpPr>
          <p:nvPr>
            <p:ph type="sldNum" sz="quarter" idx="12"/>
          </p:nvPr>
        </p:nvSpPr>
        <p:spPr/>
        <p:txBody>
          <a:bodyPr/>
          <a:lstStyle>
            <a:lvl1pPr>
              <a:defRPr/>
            </a:lvl1pPr>
          </a:lstStyle>
          <a:p>
            <a:fld id="{EFF9ECCD-4074-4661-98EA-F772180E54E9}" type="slidenum">
              <a:rPr lang="en-US" altLang="en-US"/>
              <a:pPr/>
              <a:t>‹#›</a:t>
            </a:fld>
            <a:endParaRPr lang="en-US" altLang="en-US"/>
          </a:p>
        </p:txBody>
      </p:sp>
    </p:spTree>
    <p:extLst>
      <p:ext uri="{BB962C8B-B14F-4D97-AF65-F5344CB8AC3E}">
        <p14:creationId xmlns:p14="http://schemas.microsoft.com/office/powerpoint/2010/main" val="174206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882B-1DFC-FF4E-9F8C-2CE2ECDFDEA8}"/>
              </a:ext>
            </a:extLst>
          </p:cNvPr>
          <p:cNvSpPr>
            <a:spLocks noGrp="1"/>
          </p:cNvSpPr>
          <p:nvPr>
            <p:ph type="title" hasCustomPrompt="1"/>
          </p:nvPr>
        </p:nvSpPr>
        <p:spPr>
          <a:xfrm>
            <a:off x="1981200" y="914400"/>
            <a:ext cx="8229600" cy="2286000"/>
          </a:xfrm>
        </p:spPr>
        <p:txBody>
          <a:bodyPr lIns="109728" tIns="109728" rIns="109728" bIns="109728">
            <a:normAutofit/>
          </a:bodyPr>
          <a:lstStyle>
            <a:lvl1pPr algn="ctr">
              <a:defRPr sz="5400"/>
            </a:lvl1pPr>
          </a:lstStyle>
          <a:p>
            <a:r>
              <a:rPr lang="en-US"/>
              <a:t>Presentation Title</a:t>
            </a:r>
          </a:p>
        </p:txBody>
      </p:sp>
      <p:sp>
        <p:nvSpPr>
          <p:cNvPr id="8" name="Text Placeholder 4">
            <a:extLst>
              <a:ext uri="{FF2B5EF4-FFF2-40B4-BE49-F238E27FC236}">
                <a16:creationId xmlns:a16="http://schemas.microsoft.com/office/drawing/2014/main" id="{1E7CC145-FFA9-9247-802E-C530382EB288}"/>
              </a:ext>
            </a:extLst>
          </p:cNvPr>
          <p:cNvSpPr>
            <a:spLocks noGrp="1"/>
          </p:cNvSpPr>
          <p:nvPr>
            <p:ph type="body" sz="quarter" idx="10" hasCustomPrompt="1"/>
          </p:nvPr>
        </p:nvSpPr>
        <p:spPr>
          <a:xfrm>
            <a:off x="3124200" y="4242816"/>
            <a:ext cx="3657600" cy="384048"/>
          </a:xfrm>
          <a:prstGeom prst="rect">
            <a:avLst/>
          </a:prstGeom>
        </p:spPr>
        <p:txBody>
          <a:bodyPr wrap="none" lIns="0" tIns="0" rIns="0" bIns="0">
            <a:normAutofit/>
          </a:bodyPr>
          <a:lstStyle>
            <a:lvl1pPr marL="0" indent="0">
              <a:buNone/>
              <a:defRPr sz="1800">
                <a:solidFill>
                  <a:schemeClr val="accent4"/>
                </a:solidFill>
                <a:latin typeface="Arial" panose="020B0604020202020204" pitchFamily="34" charset="0"/>
                <a:cs typeface="Arial" panose="020B0604020202020204" pitchFamily="34" charset="0"/>
              </a:defRPr>
            </a:lvl1pPr>
          </a:lstStyle>
          <a:p>
            <a:pPr lvl="0"/>
            <a:r>
              <a:rPr lang="en-US"/>
              <a:t>“Presented by” or similar</a:t>
            </a:r>
          </a:p>
        </p:txBody>
      </p:sp>
      <p:sp>
        <p:nvSpPr>
          <p:cNvPr id="9" name="Text Placeholder 4">
            <a:extLst>
              <a:ext uri="{FF2B5EF4-FFF2-40B4-BE49-F238E27FC236}">
                <a16:creationId xmlns:a16="http://schemas.microsoft.com/office/drawing/2014/main" id="{B035669F-68B8-E941-AC61-5571CE3DE93C}"/>
              </a:ext>
            </a:extLst>
          </p:cNvPr>
          <p:cNvSpPr>
            <a:spLocks noGrp="1"/>
          </p:cNvSpPr>
          <p:nvPr>
            <p:ph type="body" sz="quarter" idx="11" hasCustomPrompt="1"/>
          </p:nvPr>
        </p:nvSpPr>
        <p:spPr>
          <a:xfrm>
            <a:off x="3124200" y="4754880"/>
            <a:ext cx="3657600" cy="1828800"/>
          </a:xfrm>
          <a:prstGeom prst="rect">
            <a:avLst/>
          </a:prstGeom>
        </p:spPr>
        <p:txBody>
          <a:bodyPr lIns="0" tIns="0" rIns="0" bIns="0" anchor="b" anchorCtr="0">
            <a:normAutofit/>
          </a:bodyPr>
          <a:lstStyle>
            <a:lvl1pPr marL="0" indent="0">
              <a:lnSpc>
                <a:spcPct val="100000"/>
              </a:lnSpc>
              <a:spcAft>
                <a:spcPts val="300"/>
              </a:spcAft>
              <a:buNone/>
              <a:defRPr sz="2400" b="0">
                <a:solidFill>
                  <a:schemeClr val="accent4"/>
                </a:solidFill>
                <a:latin typeface="Arial" panose="020B0604020202020204" pitchFamily="34" charset="0"/>
                <a:cs typeface="Arial" panose="020B0604020202020204" pitchFamily="34" charset="0"/>
              </a:defRPr>
            </a:lvl1pPr>
          </a:lstStyle>
          <a:p>
            <a:pPr lvl="0"/>
            <a:r>
              <a:rPr lang="en-US"/>
              <a:t>Presenter</a:t>
            </a:r>
          </a:p>
        </p:txBody>
      </p:sp>
      <p:sp>
        <p:nvSpPr>
          <p:cNvPr id="10" name="Text Placeholder 4">
            <a:extLst>
              <a:ext uri="{FF2B5EF4-FFF2-40B4-BE49-F238E27FC236}">
                <a16:creationId xmlns:a16="http://schemas.microsoft.com/office/drawing/2014/main" id="{B7F84F96-3BDC-644B-B74E-3A07BBFE7163}"/>
              </a:ext>
            </a:extLst>
          </p:cNvPr>
          <p:cNvSpPr>
            <a:spLocks noGrp="1"/>
          </p:cNvSpPr>
          <p:nvPr>
            <p:ph type="body" sz="quarter" idx="12" hasCustomPrompt="1"/>
          </p:nvPr>
        </p:nvSpPr>
        <p:spPr>
          <a:xfrm>
            <a:off x="7010400" y="6126480"/>
            <a:ext cx="4343400" cy="457200"/>
          </a:xfrm>
          <a:prstGeom prst="rect">
            <a:avLst/>
          </a:prstGeom>
        </p:spPr>
        <p:txBody>
          <a:bodyPr wrap="none" lIns="0" tIns="0" rIns="0" bIns="0" anchor="b" anchorCtr="0">
            <a:normAutofit/>
          </a:bodyPr>
          <a:lstStyle>
            <a:lvl1pPr marL="0" indent="0" algn="r">
              <a:lnSpc>
                <a:spcPct val="100000"/>
              </a:lnSpc>
              <a:spcAft>
                <a:spcPts val="300"/>
              </a:spcAft>
              <a:buNone/>
              <a:defRPr sz="2000" b="1">
                <a:solidFill>
                  <a:schemeClr val="accent4"/>
                </a:solidFill>
                <a:latin typeface="Arial" panose="020B0604020202020204" pitchFamily="34" charset="0"/>
                <a:cs typeface="Arial" panose="020B0604020202020204" pitchFamily="34" charset="0"/>
              </a:defRPr>
            </a:lvl1pPr>
          </a:lstStyle>
          <a:p>
            <a:pPr lvl="0"/>
            <a:r>
              <a:rPr lang="en-US"/>
              <a:t>D </a:t>
            </a:r>
            <a:r>
              <a:rPr lang="en-US" err="1"/>
              <a:t>Mmmm</a:t>
            </a:r>
            <a:r>
              <a:rPr lang="en-US"/>
              <a:t> YYYY</a:t>
            </a:r>
          </a:p>
        </p:txBody>
      </p:sp>
    </p:spTree>
    <p:extLst>
      <p:ext uri="{BB962C8B-B14F-4D97-AF65-F5344CB8AC3E}">
        <p14:creationId xmlns:p14="http://schemas.microsoft.com/office/powerpoint/2010/main" val="355972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5F51DFA-52EB-A241-8F80-5485C746F405}"/>
              </a:ext>
            </a:extLst>
          </p:cNvPr>
          <p:cNvSpPr>
            <a:spLocks noGrp="1"/>
          </p:cNvSpPr>
          <p:nvPr>
            <p:ph type="body" sz="quarter" idx="11"/>
          </p:nvPr>
        </p:nvSpPr>
        <p:spPr>
          <a:xfrm>
            <a:off x="152400" y="228600"/>
            <a:ext cx="11887200" cy="651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478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B6B7-68FE-6548-97B0-9EF259FCD297}"/>
              </a:ext>
            </a:extLst>
          </p:cNvPr>
          <p:cNvSpPr>
            <a:spLocks noGrp="1"/>
          </p:cNvSpPr>
          <p:nvPr>
            <p:ph type="title" hasCustomPrompt="1"/>
          </p:nvPr>
        </p:nvSpPr>
        <p:spPr>
          <a:xfrm>
            <a:off x="570272" y="0"/>
            <a:ext cx="8229600" cy="914400"/>
          </a:xfrm>
        </p:spPr>
        <p:txBody>
          <a:bodyPr wrap="none" anchor="b" anchorCtr="0">
            <a:normAutofit/>
          </a:bodyPr>
          <a:lstStyle/>
          <a:p>
            <a:r>
              <a:rPr lang="en-US"/>
              <a:t>Slide Name</a:t>
            </a:r>
          </a:p>
        </p:txBody>
      </p:sp>
      <p:sp>
        <p:nvSpPr>
          <p:cNvPr id="3" name="Slide Number Placeholder 2">
            <a:extLst>
              <a:ext uri="{FF2B5EF4-FFF2-40B4-BE49-F238E27FC236}">
                <a16:creationId xmlns:a16="http://schemas.microsoft.com/office/drawing/2014/main" id="{17A16749-E93B-AC4D-9F1B-ADF23A118837}"/>
              </a:ext>
            </a:extLst>
          </p:cNvPr>
          <p:cNvSpPr>
            <a:spLocks noGrp="1"/>
          </p:cNvSpPr>
          <p:nvPr>
            <p:ph type="sldNum" sz="quarter" idx="10"/>
          </p:nvPr>
        </p:nvSpPr>
        <p:spPr>
          <a:xfrm>
            <a:off x="11201400" y="6547105"/>
            <a:ext cx="914400" cy="365125"/>
          </a:xfrm>
        </p:spPr>
        <p:txBody>
          <a:bodyPr/>
          <a:lstStyle/>
          <a:p>
            <a:fld id="{794DA2EC-6F9A-F64D-9BF9-C3B149EE83BB}" type="slidenum">
              <a:rPr lang="en-US" smtClean="0"/>
              <a:pPr/>
              <a:t>‹#›</a:t>
            </a:fld>
            <a:endParaRPr lang="en-US"/>
          </a:p>
        </p:txBody>
      </p:sp>
      <p:sp>
        <p:nvSpPr>
          <p:cNvPr id="5" name="Text Placeholder 4">
            <a:extLst>
              <a:ext uri="{FF2B5EF4-FFF2-40B4-BE49-F238E27FC236}">
                <a16:creationId xmlns:a16="http://schemas.microsoft.com/office/drawing/2014/main" id="{C5A34ECD-FAF0-AF4D-9696-AE495419A8F3}"/>
              </a:ext>
            </a:extLst>
          </p:cNvPr>
          <p:cNvSpPr>
            <a:spLocks noGrp="1"/>
          </p:cNvSpPr>
          <p:nvPr>
            <p:ph type="body" sz="quarter" idx="11"/>
          </p:nvPr>
        </p:nvSpPr>
        <p:spPr>
          <a:xfrm>
            <a:off x="914401" y="1371600"/>
            <a:ext cx="10972800" cy="5029200"/>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88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9435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38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3"/>
          <p:cNvSpPr>
            <a:spLocks noGrp="1"/>
          </p:cNvSpPr>
          <p:nvPr>
            <p:ph type="pic" idx="2"/>
          </p:nvPr>
        </p:nvSpPr>
        <p:spPr>
          <a:xfrm>
            <a:off x="5183188" y="987425"/>
            <a:ext cx="6172200" cy="4873625"/>
          </a:xfrm>
          <a:prstGeom prst="rect">
            <a:avLst/>
          </a:prstGeom>
          <a:noFill/>
          <a:ln>
            <a:noFill/>
          </a:ln>
        </p:spPr>
      </p:sp>
      <p:sp>
        <p:nvSpPr>
          <p:cNvPr id="84" name="Google Shape;8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602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A6E5A087-D321-4B0D-A0CD-1342EF6AC89A}"/>
              </a:ext>
            </a:extLst>
          </p:cNvPr>
          <p:cNvSpPr/>
          <p:nvPr userDrawn="1"/>
        </p:nvSpPr>
        <p:spPr>
          <a:xfrm>
            <a:off x="0" y="0"/>
            <a:ext cx="10583863" cy="6858000"/>
          </a:xfrm>
          <a:custGeom>
            <a:avLst/>
            <a:gdLst>
              <a:gd name="connsiteX0" fmla="*/ 0 w 10583501"/>
              <a:gd name="connsiteY0" fmla="*/ 0 h 6857999"/>
              <a:gd name="connsiteX1" fmla="*/ 10583501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6944008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6065822 w 10583501"/>
              <a:gd name="connsiteY1" fmla="*/ 9053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5495454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4436198 w 10583501"/>
              <a:gd name="connsiteY1" fmla="*/ 9053 h 6857999"/>
              <a:gd name="connsiteX2" fmla="*/ 10583501 w 10583501"/>
              <a:gd name="connsiteY2" fmla="*/ 6857999 h 6857999"/>
              <a:gd name="connsiteX3" fmla="*/ 0 w 10583501"/>
              <a:gd name="connsiteY3" fmla="*/ 6857999 h 6857999"/>
              <a:gd name="connsiteX4" fmla="*/ 0 w 10583501"/>
              <a:gd name="connsiteY4" fmla="*/ 0 h 6857999"/>
              <a:gd name="connsiteX0" fmla="*/ 0 w 10583501"/>
              <a:gd name="connsiteY0" fmla="*/ 0 h 6857999"/>
              <a:gd name="connsiteX1" fmla="*/ 4789283 w 10583501"/>
              <a:gd name="connsiteY1" fmla="*/ 0 h 6857999"/>
              <a:gd name="connsiteX2" fmla="*/ 10583501 w 10583501"/>
              <a:gd name="connsiteY2" fmla="*/ 6857999 h 6857999"/>
              <a:gd name="connsiteX3" fmla="*/ 0 w 10583501"/>
              <a:gd name="connsiteY3" fmla="*/ 6857999 h 6857999"/>
              <a:gd name="connsiteX4" fmla="*/ 0 w 1058350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3501" h="6857999">
                <a:moveTo>
                  <a:pt x="0" y="0"/>
                </a:moveTo>
                <a:lnTo>
                  <a:pt x="4789283" y="0"/>
                </a:lnTo>
                <a:lnTo>
                  <a:pt x="10583501" y="6857999"/>
                </a:lnTo>
                <a:lnTo>
                  <a:pt x="0" y="6857999"/>
                </a:lnTo>
                <a:lnTo>
                  <a:pt x="0" y="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a:extLst>
              <a:ext uri="{FF2B5EF4-FFF2-40B4-BE49-F238E27FC236}">
                <a16:creationId xmlns:a16="http://schemas.microsoft.com/office/drawing/2014/main" id="{3E575DB4-0CC1-4BA1-BB43-020E7F8AE0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325" y="690563"/>
            <a:ext cx="16605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002AE2D-2D0D-4BD2-BE13-56DFC1752F20}"/>
              </a:ext>
            </a:extLst>
          </p:cNvPr>
          <p:cNvSpPr>
            <a:spLocks noGrp="1"/>
          </p:cNvSpPr>
          <p:nvPr>
            <p:ph type="ctrTitle"/>
          </p:nvPr>
        </p:nvSpPr>
        <p:spPr>
          <a:xfrm>
            <a:off x="688441" y="2710389"/>
            <a:ext cx="7464959"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14D3360-13C2-4584-92CC-D70FDFB7DBF4}"/>
              </a:ext>
            </a:extLst>
          </p:cNvPr>
          <p:cNvSpPr>
            <a:spLocks noGrp="1"/>
          </p:cNvSpPr>
          <p:nvPr>
            <p:ph type="subTitle" idx="1"/>
          </p:nvPr>
        </p:nvSpPr>
        <p:spPr>
          <a:xfrm>
            <a:off x="688441" y="5190064"/>
            <a:ext cx="746495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39810E6A-C21B-4BA3-AE82-974A52AF6DB4}"/>
              </a:ext>
            </a:extLst>
          </p:cNvPr>
          <p:cNvSpPr>
            <a:spLocks noGrp="1"/>
          </p:cNvSpPr>
          <p:nvPr>
            <p:ph type="dt" sz="half" idx="10"/>
          </p:nvPr>
        </p:nvSpPr>
        <p:spPr/>
        <p:txBody>
          <a:bodyPr/>
          <a:lstStyle>
            <a:lvl1pPr>
              <a:defRPr/>
            </a:lvl1pPr>
          </a:lstStyle>
          <a:p>
            <a:pPr>
              <a:defRPr/>
            </a:pPr>
            <a:fld id="{D0F76648-9060-4B5B-B46F-EE95D23B74F2}" type="datetime1">
              <a:rPr lang="en-US"/>
              <a:pPr>
                <a:defRPr/>
              </a:pPr>
              <a:t>10/17/2022</a:t>
            </a:fld>
            <a:endParaRPr lang="en-US"/>
          </a:p>
        </p:txBody>
      </p:sp>
      <p:sp>
        <p:nvSpPr>
          <p:cNvPr id="7" name="Footer Placeholder 4">
            <a:extLst>
              <a:ext uri="{FF2B5EF4-FFF2-40B4-BE49-F238E27FC236}">
                <a16:creationId xmlns:a16="http://schemas.microsoft.com/office/drawing/2014/main" id="{53534A89-61F8-40B1-B1CA-7A1FB6107F9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BF0D4A9-947E-4B82-B330-847DA8C2532B}"/>
              </a:ext>
            </a:extLst>
          </p:cNvPr>
          <p:cNvSpPr>
            <a:spLocks noGrp="1"/>
          </p:cNvSpPr>
          <p:nvPr>
            <p:ph type="sldNum" sz="quarter" idx="12"/>
          </p:nvPr>
        </p:nvSpPr>
        <p:spPr/>
        <p:txBody>
          <a:bodyPr/>
          <a:lstStyle>
            <a:lvl1pPr>
              <a:defRPr>
                <a:solidFill>
                  <a:schemeClr val="bg1"/>
                </a:solidFill>
              </a:defRPr>
            </a:lvl1pPr>
          </a:lstStyle>
          <a:p>
            <a:fld id="{E85084A2-9AA9-4BB4-9305-8E42D027FB17}" type="slidenum">
              <a:rPr lang="en-US" altLang="en-US"/>
              <a:pPr/>
              <a:t>‹#›</a:t>
            </a:fld>
            <a:endParaRPr lang="en-US" altLang="en-US"/>
          </a:p>
        </p:txBody>
      </p:sp>
    </p:spTree>
    <p:extLst>
      <p:ext uri="{BB962C8B-B14F-4D97-AF65-F5344CB8AC3E}">
        <p14:creationId xmlns:p14="http://schemas.microsoft.com/office/powerpoint/2010/main" val="2787319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804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261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55ECAA-D887-445C-A783-ECF9BE9323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14330"/>
            <a:ext cx="12203419" cy="1155257"/>
          </a:xfrm>
          <a:prstGeom prst="rect">
            <a:avLst/>
          </a:prstGeom>
        </p:spPr>
      </p:pic>
      <p:sp>
        <p:nvSpPr>
          <p:cNvPr id="12" name="Picture Placeholder 2"/>
          <p:cNvSpPr>
            <a:spLocks noGrp="1"/>
          </p:cNvSpPr>
          <p:nvPr>
            <p:ph type="pic" sz="quarter" idx="14" hasCustomPrompt="1"/>
          </p:nvPr>
        </p:nvSpPr>
        <p:spPr>
          <a:xfrm>
            <a:off x="39501" y="-38507"/>
            <a:ext cx="12152499" cy="3886653"/>
          </a:xfrm>
          <a:custGeom>
            <a:avLst/>
            <a:gdLst>
              <a:gd name="connsiteX0" fmla="*/ 0 w 12196763"/>
              <a:gd name="connsiteY0" fmla="*/ 0 h 3452239"/>
              <a:gd name="connsiteX1" fmla="*/ 12196763 w 12196763"/>
              <a:gd name="connsiteY1" fmla="*/ 0 h 3452239"/>
              <a:gd name="connsiteX2" fmla="*/ 12196763 w 12196763"/>
              <a:gd name="connsiteY2" fmla="*/ 3452239 h 3452239"/>
              <a:gd name="connsiteX3" fmla="*/ 0 w 12196763"/>
              <a:gd name="connsiteY3" fmla="*/ 3452239 h 3452239"/>
              <a:gd name="connsiteX4" fmla="*/ 0 w 12196763"/>
              <a:gd name="connsiteY4" fmla="*/ 0 h 3452239"/>
              <a:gd name="connsiteX0" fmla="*/ 0 w 12196763"/>
              <a:gd name="connsiteY0" fmla="*/ 0 h 3452239"/>
              <a:gd name="connsiteX1" fmla="*/ 12196763 w 12196763"/>
              <a:gd name="connsiteY1" fmla="*/ 0 h 3452239"/>
              <a:gd name="connsiteX2" fmla="*/ 12196763 w 12196763"/>
              <a:gd name="connsiteY2" fmla="*/ 3452239 h 3452239"/>
              <a:gd name="connsiteX3" fmla="*/ 7507288 w 12196763"/>
              <a:gd name="connsiteY3" fmla="*/ 3451225 h 3452239"/>
              <a:gd name="connsiteX4" fmla="*/ 0 w 12196763"/>
              <a:gd name="connsiteY4" fmla="*/ 3452239 h 3452239"/>
              <a:gd name="connsiteX5" fmla="*/ 0 w 12196763"/>
              <a:gd name="connsiteY5" fmla="*/ 0 h 3452239"/>
              <a:gd name="connsiteX0" fmla="*/ 0 w 12196763"/>
              <a:gd name="connsiteY0" fmla="*/ 0 h 3452239"/>
              <a:gd name="connsiteX1" fmla="*/ 12196763 w 12196763"/>
              <a:gd name="connsiteY1" fmla="*/ 0 h 3452239"/>
              <a:gd name="connsiteX2" fmla="*/ 12196763 w 12196763"/>
              <a:gd name="connsiteY2" fmla="*/ 3452239 h 3452239"/>
              <a:gd name="connsiteX3" fmla="*/ 7847013 w 12196763"/>
              <a:gd name="connsiteY3" fmla="*/ 3451225 h 3452239"/>
              <a:gd name="connsiteX4" fmla="*/ 7507288 w 12196763"/>
              <a:gd name="connsiteY4" fmla="*/ 3451225 h 3452239"/>
              <a:gd name="connsiteX5" fmla="*/ 0 w 12196763"/>
              <a:gd name="connsiteY5" fmla="*/ 3452239 h 3452239"/>
              <a:gd name="connsiteX6" fmla="*/ 0 w 12196763"/>
              <a:gd name="connsiteY6" fmla="*/ 0 h 3452239"/>
              <a:gd name="connsiteX0" fmla="*/ 0 w 12196763"/>
              <a:gd name="connsiteY0" fmla="*/ 0 h 3452239"/>
              <a:gd name="connsiteX1" fmla="*/ 12196763 w 12196763"/>
              <a:gd name="connsiteY1" fmla="*/ 0 h 3452239"/>
              <a:gd name="connsiteX2" fmla="*/ 12196763 w 12196763"/>
              <a:gd name="connsiteY2" fmla="*/ 3452239 h 3452239"/>
              <a:gd name="connsiteX3" fmla="*/ 7847013 w 12196763"/>
              <a:gd name="connsiteY3" fmla="*/ 3451225 h 3452239"/>
              <a:gd name="connsiteX4" fmla="*/ 7412038 w 12196763"/>
              <a:gd name="connsiteY4" fmla="*/ 3451225 h 3452239"/>
              <a:gd name="connsiteX5" fmla="*/ 0 w 12196763"/>
              <a:gd name="connsiteY5" fmla="*/ 3452239 h 3452239"/>
              <a:gd name="connsiteX6" fmla="*/ 0 w 12196763"/>
              <a:gd name="connsiteY6" fmla="*/ 0 h 3452239"/>
              <a:gd name="connsiteX0" fmla="*/ 0 w 12196763"/>
              <a:gd name="connsiteY0" fmla="*/ 0 h 3889375"/>
              <a:gd name="connsiteX1" fmla="*/ 12196763 w 12196763"/>
              <a:gd name="connsiteY1" fmla="*/ 0 h 3889375"/>
              <a:gd name="connsiteX2" fmla="*/ 12196763 w 12196763"/>
              <a:gd name="connsiteY2" fmla="*/ 3452239 h 3889375"/>
              <a:gd name="connsiteX3" fmla="*/ 7847013 w 12196763"/>
              <a:gd name="connsiteY3" fmla="*/ 3889375 h 3889375"/>
              <a:gd name="connsiteX4" fmla="*/ 7412038 w 12196763"/>
              <a:gd name="connsiteY4" fmla="*/ 3451225 h 3889375"/>
              <a:gd name="connsiteX5" fmla="*/ 0 w 12196763"/>
              <a:gd name="connsiteY5" fmla="*/ 3452239 h 3889375"/>
              <a:gd name="connsiteX6" fmla="*/ 0 w 12196763"/>
              <a:gd name="connsiteY6" fmla="*/ 0 h 3889375"/>
              <a:gd name="connsiteX0" fmla="*/ 0 w 12196763"/>
              <a:gd name="connsiteY0" fmla="*/ 0 h 3890389"/>
              <a:gd name="connsiteX1" fmla="*/ 12196763 w 12196763"/>
              <a:gd name="connsiteY1" fmla="*/ 0 h 3890389"/>
              <a:gd name="connsiteX2" fmla="*/ 12196763 w 12196763"/>
              <a:gd name="connsiteY2" fmla="*/ 3890389 h 3890389"/>
              <a:gd name="connsiteX3" fmla="*/ 7847013 w 12196763"/>
              <a:gd name="connsiteY3" fmla="*/ 3889375 h 3890389"/>
              <a:gd name="connsiteX4" fmla="*/ 7412038 w 12196763"/>
              <a:gd name="connsiteY4" fmla="*/ 3451225 h 3890389"/>
              <a:gd name="connsiteX5" fmla="*/ 0 w 12196763"/>
              <a:gd name="connsiteY5" fmla="*/ 3452239 h 3890389"/>
              <a:gd name="connsiteX6" fmla="*/ 0 w 12196763"/>
              <a:gd name="connsiteY6" fmla="*/ 0 h 3890389"/>
              <a:gd name="connsiteX0" fmla="*/ 0 w 12196763"/>
              <a:gd name="connsiteY0" fmla="*/ 0 h 3890389"/>
              <a:gd name="connsiteX1" fmla="*/ 12196763 w 12196763"/>
              <a:gd name="connsiteY1" fmla="*/ 0 h 3890389"/>
              <a:gd name="connsiteX2" fmla="*/ 12196763 w 12196763"/>
              <a:gd name="connsiteY2" fmla="*/ 3890389 h 3890389"/>
              <a:gd name="connsiteX3" fmla="*/ 7847013 w 12196763"/>
              <a:gd name="connsiteY3" fmla="*/ 3889375 h 3890389"/>
              <a:gd name="connsiteX4" fmla="*/ 5846709 w 12196763"/>
              <a:gd name="connsiteY4" fmla="*/ 3451225 h 3890389"/>
              <a:gd name="connsiteX5" fmla="*/ 0 w 12196763"/>
              <a:gd name="connsiteY5" fmla="*/ 3452239 h 3890389"/>
              <a:gd name="connsiteX6" fmla="*/ 0 w 12196763"/>
              <a:gd name="connsiteY6" fmla="*/ 0 h 3890389"/>
              <a:gd name="connsiteX0" fmla="*/ 0 w 12196763"/>
              <a:gd name="connsiteY0" fmla="*/ 0 h 3912622"/>
              <a:gd name="connsiteX1" fmla="*/ 12196763 w 12196763"/>
              <a:gd name="connsiteY1" fmla="*/ 0 h 3912622"/>
              <a:gd name="connsiteX2" fmla="*/ 12196763 w 12196763"/>
              <a:gd name="connsiteY2" fmla="*/ 3890389 h 3912622"/>
              <a:gd name="connsiteX3" fmla="*/ 5367284 w 12196763"/>
              <a:gd name="connsiteY3" fmla="*/ 3912622 h 3912622"/>
              <a:gd name="connsiteX4" fmla="*/ 5846709 w 12196763"/>
              <a:gd name="connsiteY4" fmla="*/ 3451225 h 3912622"/>
              <a:gd name="connsiteX5" fmla="*/ 0 w 12196763"/>
              <a:gd name="connsiteY5" fmla="*/ 3452239 h 3912622"/>
              <a:gd name="connsiteX6" fmla="*/ 0 w 12196763"/>
              <a:gd name="connsiteY6" fmla="*/ 0 h 3912622"/>
              <a:gd name="connsiteX0" fmla="*/ 0 w 12196763"/>
              <a:gd name="connsiteY0" fmla="*/ 0 h 3912622"/>
              <a:gd name="connsiteX1" fmla="*/ 12196763 w 12196763"/>
              <a:gd name="connsiteY1" fmla="*/ 0 h 3912622"/>
              <a:gd name="connsiteX2" fmla="*/ 12196763 w 12196763"/>
              <a:gd name="connsiteY2" fmla="*/ 3890389 h 3912622"/>
              <a:gd name="connsiteX3" fmla="*/ 5367284 w 12196763"/>
              <a:gd name="connsiteY3" fmla="*/ 3912622 h 3912622"/>
              <a:gd name="connsiteX4" fmla="*/ 5846709 w 12196763"/>
              <a:gd name="connsiteY4" fmla="*/ 3451225 h 3912622"/>
              <a:gd name="connsiteX5" fmla="*/ 6350 w 12196763"/>
              <a:gd name="connsiteY5" fmla="*/ 3903089 h 3912622"/>
              <a:gd name="connsiteX6" fmla="*/ 0 w 12196763"/>
              <a:gd name="connsiteY6" fmla="*/ 0 h 3912622"/>
              <a:gd name="connsiteX0" fmla="*/ 0 w 12196763"/>
              <a:gd name="connsiteY0" fmla="*/ 0 h 3912622"/>
              <a:gd name="connsiteX1" fmla="*/ 12196763 w 12196763"/>
              <a:gd name="connsiteY1" fmla="*/ 0 h 3912622"/>
              <a:gd name="connsiteX2" fmla="*/ 12196763 w 12196763"/>
              <a:gd name="connsiteY2" fmla="*/ 3890389 h 3912622"/>
              <a:gd name="connsiteX3" fmla="*/ 5367284 w 12196763"/>
              <a:gd name="connsiteY3" fmla="*/ 3912622 h 3912622"/>
              <a:gd name="connsiteX4" fmla="*/ 5199009 w 12196763"/>
              <a:gd name="connsiteY4" fmla="*/ 3876675 h 3912622"/>
              <a:gd name="connsiteX5" fmla="*/ 6350 w 12196763"/>
              <a:gd name="connsiteY5" fmla="*/ 3903089 h 3912622"/>
              <a:gd name="connsiteX6" fmla="*/ 0 w 12196763"/>
              <a:gd name="connsiteY6" fmla="*/ 0 h 3912622"/>
              <a:gd name="connsiteX0" fmla="*/ 0 w 12196763"/>
              <a:gd name="connsiteY0" fmla="*/ 0 h 3903089"/>
              <a:gd name="connsiteX1" fmla="*/ 12196763 w 12196763"/>
              <a:gd name="connsiteY1" fmla="*/ 0 h 3903089"/>
              <a:gd name="connsiteX2" fmla="*/ 12196763 w 12196763"/>
              <a:gd name="connsiteY2" fmla="*/ 3890389 h 3903089"/>
              <a:gd name="connsiteX3" fmla="*/ 5814959 w 12196763"/>
              <a:gd name="connsiteY3" fmla="*/ 3452247 h 3903089"/>
              <a:gd name="connsiteX4" fmla="*/ 5199009 w 12196763"/>
              <a:gd name="connsiteY4" fmla="*/ 3876675 h 3903089"/>
              <a:gd name="connsiteX5" fmla="*/ 6350 w 12196763"/>
              <a:gd name="connsiteY5" fmla="*/ 3903089 h 3903089"/>
              <a:gd name="connsiteX6" fmla="*/ 0 w 12196763"/>
              <a:gd name="connsiteY6" fmla="*/ 0 h 3903089"/>
              <a:gd name="connsiteX0" fmla="*/ 0 w 12196763"/>
              <a:gd name="connsiteY0" fmla="*/ 0 h 3905250"/>
              <a:gd name="connsiteX1" fmla="*/ 12196763 w 12196763"/>
              <a:gd name="connsiteY1" fmla="*/ 0 h 3905250"/>
              <a:gd name="connsiteX2" fmla="*/ 12196763 w 12196763"/>
              <a:gd name="connsiteY2" fmla="*/ 3890389 h 3905250"/>
              <a:gd name="connsiteX3" fmla="*/ 5814959 w 12196763"/>
              <a:gd name="connsiteY3" fmla="*/ 3452247 h 3905250"/>
              <a:gd name="connsiteX4" fmla="*/ 5386334 w 12196763"/>
              <a:gd name="connsiteY4" fmla="*/ 3905250 h 3905250"/>
              <a:gd name="connsiteX5" fmla="*/ 6350 w 12196763"/>
              <a:gd name="connsiteY5" fmla="*/ 3903089 h 3905250"/>
              <a:gd name="connsiteX6" fmla="*/ 0 w 12196763"/>
              <a:gd name="connsiteY6" fmla="*/ 0 h 3905250"/>
              <a:gd name="connsiteX0" fmla="*/ 0 w 12196763"/>
              <a:gd name="connsiteY0" fmla="*/ 0 h 3905250"/>
              <a:gd name="connsiteX1" fmla="*/ 12196763 w 12196763"/>
              <a:gd name="connsiteY1" fmla="*/ 0 h 3905250"/>
              <a:gd name="connsiteX2" fmla="*/ 12196763 w 12196763"/>
              <a:gd name="connsiteY2" fmla="*/ 3890389 h 3905250"/>
              <a:gd name="connsiteX3" fmla="*/ 5814959 w 12196763"/>
              <a:gd name="connsiteY3" fmla="*/ 3458597 h 3905250"/>
              <a:gd name="connsiteX4" fmla="*/ 5386334 w 12196763"/>
              <a:gd name="connsiteY4" fmla="*/ 3905250 h 3905250"/>
              <a:gd name="connsiteX5" fmla="*/ 6350 w 12196763"/>
              <a:gd name="connsiteY5" fmla="*/ 3903089 h 3905250"/>
              <a:gd name="connsiteX6" fmla="*/ 0 w 12196763"/>
              <a:gd name="connsiteY6" fmla="*/ 0 h 3905250"/>
              <a:gd name="connsiteX0" fmla="*/ 0 w 12196763"/>
              <a:gd name="connsiteY0" fmla="*/ 0 h 3905250"/>
              <a:gd name="connsiteX1" fmla="*/ 12196763 w 12196763"/>
              <a:gd name="connsiteY1" fmla="*/ 0 h 3905250"/>
              <a:gd name="connsiteX2" fmla="*/ 12193588 w 12196763"/>
              <a:gd name="connsiteY2" fmla="*/ 3468114 h 3905250"/>
              <a:gd name="connsiteX3" fmla="*/ 5814959 w 12196763"/>
              <a:gd name="connsiteY3" fmla="*/ 3458597 h 3905250"/>
              <a:gd name="connsiteX4" fmla="*/ 5386334 w 12196763"/>
              <a:gd name="connsiteY4" fmla="*/ 3905250 h 3905250"/>
              <a:gd name="connsiteX5" fmla="*/ 6350 w 12196763"/>
              <a:gd name="connsiteY5" fmla="*/ 3903089 h 3905250"/>
              <a:gd name="connsiteX6" fmla="*/ 0 w 12196763"/>
              <a:gd name="connsiteY6" fmla="*/ 0 h 3905250"/>
              <a:gd name="connsiteX0" fmla="*/ 0 w 12196763"/>
              <a:gd name="connsiteY0" fmla="*/ 0 h 3905250"/>
              <a:gd name="connsiteX1" fmla="*/ 12196763 w 12196763"/>
              <a:gd name="connsiteY1" fmla="*/ 0 h 3905250"/>
              <a:gd name="connsiteX2" fmla="*/ 12193588 w 12196763"/>
              <a:gd name="connsiteY2" fmla="*/ 3468114 h 3905250"/>
              <a:gd name="connsiteX3" fmla="*/ 5814959 w 12196763"/>
              <a:gd name="connsiteY3" fmla="*/ 3458597 h 3905250"/>
              <a:gd name="connsiteX4" fmla="*/ 5386334 w 12196763"/>
              <a:gd name="connsiteY4" fmla="*/ 3905250 h 3905250"/>
              <a:gd name="connsiteX5" fmla="*/ 6350 w 12196763"/>
              <a:gd name="connsiteY5" fmla="*/ 3903089 h 3905250"/>
              <a:gd name="connsiteX6" fmla="*/ 0 w 12196763"/>
              <a:gd name="connsiteY6" fmla="*/ 0 h 3905250"/>
              <a:gd name="connsiteX0" fmla="*/ 0 w 12199938"/>
              <a:gd name="connsiteY0" fmla="*/ 0 h 3905250"/>
              <a:gd name="connsiteX1" fmla="*/ 12199938 w 12199938"/>
              <a:gd name="connsiteY1" fmla="*/ 0 h 3905250"/>
              <a:gd name="connsiteX2" fmla="*/ 12193588 w 12199938"/>
              <a:gd name="connsiteY2" fmla="*/ 3468114 h 3905250"/>
              <a:gd name="connsiteX3" fmla="*/ 5814959 w 12199938"/>
              <a:gd name="connsiteY3" fmla="*/ 3458597 h 3905250"/>
              <a:gd name="connsiteX4" fmla="*/ 5386334 w 12199938"/>
              <a:gd name="connsiteY4" fmla="*/ 3905250 h 3905250"/>
              <a:gd name="connsiteX5" fmla="*/ 6350 w 12199938"/>
              <a:gd name="connsiteY5" fmla="*/ 3903089 h 3905250"/>
              <a:gd name="connsiteX6" fmla="*/ 0 w 12199938"/>
              <a:gd name="connsiteY6" fmla="*/ 0 h 3905250"/>
              <a:gd name="connsiteX0" fmla="*/ 0 w 12199938"/>
              <a:gd name="connsiteY0" fmla="*/ 0 h 3905250"/>
              <a:gd name="connsiteX1" fmla="*/ 12199938 w 12199938"/>
              <a:gd name="connsiteY1" fmla="*/ 0 h 3905250"/>
              <a:gd name="connsiteX2" fmla="*/ 12196763 w 12199938"/>
              <a:gd name="connsiteY2" fmla="*/ 3468114 h 3905250"/>
              <a:gd name="connsiteX3" fmla="*/ 5814959 w 12199938"/>
              <a:gd name="connsiteY3" fmla="*/ 3458597 h 3905250"/>
              <a:gd name="connsiteX4" fmla="*/ 5386334 w 12199938"/>
              <a:gd name="connsiteY4" fmla="*/ 3905250 h 3905250"/>
              <a:gd name="connsiteX5" fmla="*/ 6350 w 12199938"/>
              <a:gd name="connsiteY5" fmla="*/ 3903089 h 3905250"/>
              <a:gd name="connsiteX6" fmla="*/ 0 w 12199938"/>
              <a:gd name="connsiteY6" fmla="*/ 0 h 3905250"/>
              <a:gd name="connsiteX0" fmla="*/ 0 w 12199938"/>
              <a:gd name="connsiteY0" fmla="*/ 0 h 3905250"/>
              <a:gd name="connsiteX1" fmla="*/ 12199938 w 12199938"/>
              <a:gd name="connsiteY1" fmla="*/ 0 h 3905250"/>
              <a:gd name="connsiteX2" fmla="*/ 12196763 w 12199938"/>
              <a:gd name="connsiteY2" fmla="*/ 3468114 h 3905250"/>
              <a:gd name="connsiteX3" fmla="*/ 5824484 w 12199938"/>
              <a:gd name="connsiteY3" fmla="*/ 3461772 h 3905250"/>
              <a:gd name="connsiteX4" fmla="*/ 5386334 w 12199938"/>
              <a:gd name="connsiteY4" fmla="*/ 3905250 h 3905250"/>
              <a:gd name="connsiteX5" fmla="*/ 6350 w 12199938"/>
              <a:gd name="connsiteY5" fmla="*/ 3903089 h 3905250"/>
              <a:gd name="connsiteX6" fmla="*/ 0 w 12199938"/>
              <a:gd name="connsiteY6" fmla="*/ 0 h 3905250"/>
              <a:gd name="connsiteX0" fmla="*/ 0 w 12199938"/>
              <a:gd name="connsiteY0" fmla="*/ 0 h 3908425"/>
              <a:gd name="connsiteX1" fmla="*/ 12199938 w 12199938"/>
              <a:gd name="connsiteY1" fmla="*/ 0 h 3908425"/>
              <a:gd name="connsiteX2" fmla="*/ 12196763 w 12199938"/>
              <a:gd name="connsiteY2" fmla="*/ 3468114 h 3908425"/>
              <a:gd name="connsiteX3" fmla="*/ 5824484 w 12199938"/>
              <a:gd name="connsiteY3" fmla="*/ 3461772 h 3908425"/>
              <a:gd name="connsiteX4" fmla="*/ 5392684 w 12199938"/>
              <a:gd name="connsiteY4" fmla="*/ 3908425 h 3908425"/>
              <a:gd name="connsiteX5" fmla="*/ 6350 w 12199938"/>
              <a:gd name="connsiteY5" fmla="*/ 3903089 h 3908425"/>
              <a:gd name="connsiteX6" fmla="*/ 0 w 12199938"/>
              <a:gd name="connsiteY6" fmla="*/ 0 h 3908425"/>
              <a:gd name="connsiteX0" fmla="*/ 0 w 12199938"/>
              <a:gd name="connsiteY0" fmla="*/ 0 h 3908425"/>
              <a:gd name="connsiteX1" fmla="*/ 12199938 w 12199938"/>
              <a:gd name="connsiteY1" fmla="*/ 0 h 3908425"/>
              <a:gd name="connsiteX2" fmla="*/ 12196763 w 12199938"/>
              <a:gd name="connsiteY2" fmla="*/ 3474464 h 3908425"/>
              <a:gd name="connsiteX3" fmla="*/ 5824484 w 12199938"/>
              <a:gd name="connsiteY3" fmla="*/ 3461772 h 3908425"/>
              <a:gd name="connsiteX4" fmla="*/ 5392684 w 12199938"/>
              <a:gd name="connsiteY4" fmla="*/ 3908425 h 3908425"/>
              <a:gd name="connsiteX5" fmla="*/ 6350 w 12199938"/>
              <a:gd name="connsiteY5" fmla="*/ 3903089 h 3908425"/>
              <a:gd name="connsiteX6" fmla="*/ 0 w 12199938"/>
              <a:gd name="connsiteY6" fmla="*/ 0 h 3908425"/>
              <a:gd name="connsiteX0" fmla="*/ 0 w 12196817"/>
              <a:gd name="connsiteY0" fmla="*/ 0 h 3908425"/>
              <a:gd name="connsiteX1" fmla="*/ 12184063 w 12196817"/>
              <a:gd name="connsiteY1" fmla="*/ 3175 h 3908425"/>
              <a:gd name="connsiteX2" fmla="*/ 12196763 w 12196817"/>
              <a:gd name="connsiteY2" fmla="*/ 3474464 h 3908425"/>
              <a:gd name="connsiteX3" fmla="*/ 5824484 w 12196817"/>
              <a:gd name="connsiteY3" fmla="*/ 3461772 h 3908425"/>
              <a:gd name="connsiteX4" fmla="*/ 5392684 w 12196817"/>
              <a:gd name="connsiteY4" fmla="*/ 3908425 h 3908425"/>
              <a:gd name="connsiteX5" fmla="*/ 6350 w 12196817"/>
              <a:gd name="connsiteY5" fmla="*/ 3903089 h 3908425"/>
              <a:gd name="connsiteX6" fmla="*/ 0 w 12196817"/>
              <a:gd name="connsiteY6" fmla="*/ 0 h 3908425"/>
              <a:gd name="connsiteX0" fmla="*/ 0 w 12197068"/>
              <a:gd name="connsiteY0" fmla="*/ 0 h 3908425"/>
              <a:gd name="connsiteX1" fmla="*/ 12196763 w 12197068"/>
              <a:gd name="connsiteY1" fmla="*/ 6350 h 3908425"/>
              <a:gd name="connsiteX2" fmla="*/ 12196763 w 12197068"/>
              <a:gd name="connsiteY2" fmla="*/ 3474464 h 3908425"/>
              <a:gd name="connsiteX3" fmla="*/ 5824484 w 12197068"/>
              <a:gd name="connsiteY3" fmla="*/ 3461772 h 3908425"/>
              <a:gd name="connsiteX4" fmla="*/ 5392684 w 12197068"/>
              <a:gd name="connsiteY4" fmla="*/ 3908425 h 3908425"/>
              <a:gd name="connsiteX5" fmla="*/ 6350 w 12197068"/>
              <a:gd name="connsiteY5" fmla="*/ 3903089 h 3908425"/>
              <a:gd name="connsiteX6" fmla="*/ 0 w 12197068"/>
              <a:gd name="connsiteY6" fmla="*/ 0 h 3908425"/>
              <a:gd name="connsiteX0" fmla="*/ 0 w 12199938"/>
              <a:gd name="connsiteY0" fmla="*/ 0 h 3908425"/>
              <a:gd name="connsiteX1" fmla="*/ 12199938 w 12199938"/>
              <a:gd name="connsiteY1" fmla="*/ 0 h 3908425"/>
              <a:gd name="connsiteX2" fmla="*/ 12196763 w 12199938"/>
              <a:gd name="connsiteY2" fmla="*/ 3474464 h 3908425"/>
              <a:gd name="connsiteX3" fmla="*/ 5824484 w 12199938"/>
              <a:gd name="connsiteY3" fmla="*/ 3461772 h 3908425"/>
              <a:gd name="connsiteX4" fmla="*/ 5392684 w 12199938"/>
              <a:gd name="connsiteY4" fmla="*/ 3908425 h 3908425"/>
              <a:gd name="connsiteX5" fmla="*/ 6350 w 12199938"/>
              <a:gd name="connsiteY5" fmla="*/ 3903089 h 3908425"/>
              <a:gd name="connsiteX6" fmla="*/ 0 w 12199938"/>
              <a:gd name="connsiteY6" fmla="*/ 0 h 3908425"/>
              <a:gd name="connsiteX0" fmla="*/ 0 w 12199938"/>
              <a:gd name="connsiteY0" fmla="*/ 0 h 3908425"/>
              <a:gd name="connsiteX1" fmla="*/ 12199938 w 12199938"/>
              <a:gd name="connsiteY1" fmla="*/ 0 h 3908425"/>
              <a:gd name="connsiteX2" fmla="*/ 12196763 w 12199938"/>
              <a:gd name="connsiteY2" fmla="*/ 3474464 h 3908425"/>
              <a:gd name="connsiteX3" fmla="*/ 5824484 w 12199938"/>
              <a:gd name="connsiteY3" fmla="*/ 3477647 h 3908425"/>
              <a:gd name="connsiteX4" fmla="*/ 5392684 w 12199938"/>
              <a:gd name="connsiteY4" fmla="*/ 3908425 h 3908425"/>
              <a:gd name="connsiteX5" fmla="*/ 6350 w 12199938"/>
              <a:gd name="connsiteY5" fmla="*/ 3903089 h 3908425"/>
              <a:gd name="connsiteX6" fmla="*/ 0 w 12199938"/>
              <a:gd name="connsiteY6" fmla="*/ 0 h 3908425"/>
              <a:gd name="connsiteX0" fmla="*/ 0 w 12199938"/>
              <a:gd name="connsiteY0" fmla="*/ 0 h 3905250"/>
              <a:gd name="connsiteX1" fmla="*/ 12199938 w 12199938"/>
              <a:gd name="connsiteY1" fmla="*/ 0 h 3905250"/>
              <a:gd name="connsiteX2" fmla="*/ 12196763 w 12199938"/>
              <a:gd name="connsiteY2" fmla="*/ 3474464 h 3905250"/>
              <a:gd name="connsiteX3" fmla="*/ 5824484 w 12199938"/>
              <a:gd name="connsiteY3" fmla="*/ 3477647 h 3905250"/>
              <a:gd name="connsiteX4" fmla="*/ 5405384 w 12199938"/>
              <a:gd name="connsiteY4" fmla="*/ 3905250 h 3905250"/>
              <a:gd name="connsiteX5" fmla="*/ 6350 w 12199938"/>
              <a:gd name="connsiteY5" fmla="*/ 3903089 h 3905250"/>
              <a:gd name="connsiteX6" fmla="*/ 0 w 12199938"/>
              <a:gd name="connsiteY6" fmla="*/ 0 h 3905250"/>
              <a:gd name="connsiteX0" fmla="*/ 0 w 12199938"/>
              <a:gd name="connsiteY0" fmla="*/ 0 h 3905250"/>
              <a:gd name="connsiteX1" fmla="*/ 12199938 w 12199938"/>
              <a:gd name="connsiteY1" fmla="*/ 0 h 3905250"/>
              <a:gd name="connsiteX2" fmla="*/ 12196763 w 12199938"/>
              <a:gd name="connsiteY2" fmla="*/ 3480814 h 3905250"/>
              <a:gd name="connsiteX3" fmla="*/ 5824484 w 12199938"/>
              <a:gd name="connsiteY3" fmla="*/ 3477647 h 3905250"/>
              <a:gd name="connsiteX4" fmla="*/ 5405384 w 12199938"/>
              <a:gd name="connsiteY4" fmla="*/ 3905250 h 3905250"/>
              <a:gd name="connsiteX5" fmla="*/ 6350 w 12199938"/>
              <a:gd name="connsiteY5" fmla="*/ 3903089 h 3905250"/>
              <a:gd name="connsiteX6" fmla="*/ 0 w 12199938"/>
              <a:gd name="connsiteY6" fmla="*/ 0 h 3905250"/>
              <a:gd name="connsiteX0" fmla="*/ 0 w 12199938"/>
              <a:gd name="connsiteY0" fmla="*/ 0 h 3905250"/>
              <a:gd name="connsiteX1" fmla="*/ 12199938 w 12199938"/>
              <a:gd name="connsiteY1" fmla="*/ 0 h 3905250"/>
              <a:gd name="connsiteX2" fmla="*/ 12196763 w 12199938"/>
              <a:gd name="connsiteY2" fmla="*/ 3480814 h 3905250"/>
              <a:gd name="connsiteX3" fmla="*/ 5824484 w 12199938"/>
              <a:gd name="connsiteY3" fmla="*/ 3483997 h 3905250"/>
              <a:gd name="connsiteX4" fmla="*/ 5405384 w 12199938"/>
              <a:gd name="connsiteY4" fmla="*/ 3905250 h 3905250"/>
              <a:gd name="connsiteX5" fmla="*/ 6350 w 12199938"/>
              <a:gd name="connsiteY5" fmla="*/ 3903089 h 3905250"/>
              <a:gd name="connsiteX6" fmla="*/ 0 w 12199938"/>
              <a:gd name="connsiteY6" fmla="*/ 0 h 3905250"/>
              <a:gd name="connsiteX0" fmla="*/ 0 w 12199938"/>
              <a:gd name="connsiteY0" fmla="*/ 0 h 3911600"/>
              <a:gd name="connsiteX1" fmla="*/ 12199938 w 12199938"/>
              <a:gd name="connsiteY1" fmla="*/ 0 h 3911600"/>
              <a:gd name="connsiteX2" fmla="*/ 12196763 w 12199938"/>
              <a:gd name="connsiteY2" fmla="*/ 3480814 h 3911600"/>
              <a:gd name="connsiteX3" fmla="*/ 5824484 w 12199938"/>
              <a:gd name="connsiteY3" fmla="*/ 3483997 h 3911600"/>
              <a:gd name="connsiteX4" fmla="*/ 5405384 w 12199938"/>
              <a:gd name="connsiteY4" fmla="*/ 3911600 h 3911600"/>
              <a:gd name="connsiteX5" fmla="*/ 6350 w 12199938"/>
              <a:gd name="connsiteY5" fmla="*/ 3903089 h 3911600"/>
              <a:gd name="connsiteX6" fmla="*/ 0 w 12199938"/>
              <a:gd name="connsiteY6" fmla="*/ 0 h 3911600"/>
              <a:gd name="connsiteX0" fmla="*/ 0 w 12199938"/>
              <a:gd name="connsiteY0" fmla="*/ 0 h 3912614"/>
              <a:gd name="connsiteX1" fmla="*/ 12199938 w 12199938"/>
              <a:gd name="connsiteY1" fmla="*/ 0 h 3912614"/>
              <a:gd name="connsiteX2" fmla="*/ 12196763 w 12199938"/>
              <a:gd name="connsiteY2" fmla="*/ 3480814 h 3912614"/>
              <a:gd name="connsiteX3" fmla="*/ 5824484 w 12199938"/>
              <a:gd name="connsiteY3" fmla="*/ 3483997 h 3912614"/>
              <a:gd name="connsiteX4" fmla="*/ 5405384 w 12199938"/>
              <a:gd name="connsiteY4" fmla="*/ 3911600 h 3912614"/>
              <a:gd name="connsiteX5" fmla="*/ 6350 w 12199938"/>
              <a:gd name="connsiteY5" fmla="*/ 3912614 h 3912614"/>
              <a:gd name="connsiteX6" fmla="*/ 0 w 12199938"/>
              <a:gd name="connsiteY6" fmla="*/ 0 h 3912614"/>
              <a:gd name="connsiteX0" fmla="*/ 3559 w 12203497"/>
              <a:gd name="connsiteY0" fmla="*/ 0 h 3915789"/>
              <a:gd name="connsiteX1" fmla="*/ 12203497 w 12203497"/>
              <a:gd name="connsiteY1" fmla="*/ 0 h 3915789"/>
              <a:gd name="connsiteX2" fmla="*/ 12200322 w 12203497"/>
              <a:gd name="connsiteY2" fmla="*/ 3480814 h 3915789"/>
              <a:gd name="connsiteX3" fmla="*/ 5828043 w 12203497"/>
              <a:gd name="connsiteY3" fmla="*/ 3483997 h 3915789"/>
              <a:gd name="connsiteX4" fmla="*/ 5408943 w 12203497"/>
              <a:gd name="connsiteY4" fmla="*/ 3911600 h 3915789"/>
              <a:gd name="connsiteX5" fmla="*/ 384 w 12203497"/>
              <a:gd name="connsiteY5" fmla="*/ 3915789 h 3915789"/>
              <a:gd name="connsiteX6" fmla="*/ 3559 w 12203497"/>
              <a:gd name="connsiteY6" fmla="*/ 0 h 3915789"/>
              <a:gd name="connsiteX0" fmla="*/ 0 w 12209463"/>
              <a:gd name="connsiteY0" fmla="*/ 0 h 3922139"/>
              <a:gd name="connsiteX1" fmla="*/ 12209463 w 12209463"/>
              <a:gd name="connsiteY1" fmla="*/ 6350 h 3922139"/>
              <a:gd name="connsiteX2" fmla="*/ 12206288 w 12209463"/>
              <a:gd name="connsiteY2" fmla="*/ 3487164 h 3922139"/>
              <a:gd name="connsiteX3" fmla="*/ 5834009 w 12209463"/>
              <a:gd name="connsiteY3" fmla="*/ 3490347 h 3922139"/>
              <a:gd name="connsiteX4" fmla="*/ 5414909 w 12209463"/>
              <a:gd name="connsiteY4" fmla="*/ 3917950 h 3922139"/>
              <a:gd name="connsiteX5" fmla="*/ 6350 w 12209463"/>
              <a:gd name="connsiteY5" fmla="*/ 3922139 h 3922139"/>
              <a:gd name="connsiteX6" fmla="*/ 0 w 12209463"/>
              <a:gd name="connsiteY6" fmla="*/ 0 h 3922139"/>
              <a:gd name="connsiteX0" fmla="*/ 0 w 12212638"/>
              <a:gd name="connsiteY0" fmla="*/ 3175 h 3925314"/>
              <a:gd name="connsiteX1" fmla="*/ 12212638 w 12212638"/>
              <a:gd name="connsiteY1" fmla="*/ 0 h 3925314"/>
              <a:gd name="connsiteX2" fmla="*/ 12206288 w 12212638"/>
              <a:gd name="connsiteY2" fmla="*/ 3490339 h 3925314"/>
              <a:gd name="connsiteX3" fmla="*/ 5834009 w 12212638"/>
              <a:gd name="connsiteY3" fmla="*/ 3493522 h 3925314"/>
              <a:gd name="connsiteX4" fmla="*/ 5414909 w 12212638"/>
              <a:gd name="connsiteY4" fmla="*/ 3921125 h 3925314"/>
              <a:gd name="connsiteX5" fmla="*/ 6350 w 12212638"/>
              <a:gd name="connsiteY5" fmla="*/ 3925314 h 3925314"/>
              <a:gd name="connsiteX6" fmla="*/ 0 w 12212638"/>
              <a:gd name="connsiteY6" fmla="*/ 3175 h 3925314"/>
              <a:gd name="connsiteX0" fmla="*/ 0 w 12218988"/>
              <a:gd name="connsiteY0" fmla="*/ 3175 h 3925314"/>
              <a:gd name="connsiteX1" fmla="*/ 12218988 w 12218988"/>
              <a:gd name="connsiteY1" fmla="*/ 0 h 3925314"/>
              <a:gd name="connsiteX2" fmla="*/ 12206288 w 12218988"/>
              <a:gd name="connsiteY2" fmla="*/ 3490339 h 3925314"/>
              <a:gd name="connsiteX3" fmla="*/ 5834009 w 12218988"/>
              <a:gd name="connsiteY3" fmla="*/ 3493522 h 3925314"/>
              <a:gd name="connsiteX4" fmla="*/ 5414909 w 12218988"/>
              <a:gd name="connsiteY4" fmla="*/ 3921125 h 3925314"/>
              <a:gd name="connsiteX5" fmla="*/ 6350 w 12218988"/>
              <a:gd name="connsiteY5" fmla="*/ 3925314 h 3925314"/>
              <a:gd name="connsiteX6" fmla="*/ 0 w 12218988"/>
              <a:gd name="connsiteY6" fmla="*/ 3175 h 3925314"/>
              <a:gd name="connsiteX0" fmla="*/ 0 w 12218988"/>
              <a:gd name="connsiteY0" fmla="*/ 3175 h 3925314"/>
              <a:gd name="connsiteX1" fmla="*/ 12218988 w 12218988"/>
              <a:gd name="connsiteY1" fmla="*/ 0 h 3925314"/>
              <a:gd name="connsiteX2" fmla="*/ 12212638 w 12218988"/>
              <a:gd name="connsiteY2" fmla="*/ 3493514 h 3925314"/>
              <a:gd name="connsiteX3" fmla="*/ 5834009 w 12218988"/>
              <a:gd name="connsiteY3" fmla="*/ 3493522 h 3925314"/>
              <a:gd name="connsiteX4" fmla="*/ 5414909 w 12218988"/>
              <a:gd name="connsiteY4" fmla="*/ 3921125 h 3925314"/>
              <a:gd name="connsiteX5" fmla="*/ 6350 w 12218988"/>
              <a:gd name="connsiteY5" fmla="*/ 3925314 h 3925314"/>
              <a:gd name="connsiteX6" fmla="*/ 0 w 12218988"/>
              <a:gd name="connsiteY6" fmla="*/ 3175 h 392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8988" h="3925314">
                <a:moveTo>
                  <a:pt x="0" y="3175"/>
                </a:moveTo>
                <a:lnTo>
                  <a:pt x="12218988" y="0"/>
                </a:lnTo>
                <a:cubicBezTo>
                  <a:pt x="12217930" y="1156038"/>
                  <a:pt x="12213696" y="2337476"/>
                  <a:pt x="12212638" y="3493514"/>
                </a:cubicBezTo>
                <a:lnTo>
                  <a:pt x="5834009" y="3493522"/>
                </a:lnTo>
                <a:lnTo>
                  <a:pt x="5414909" y="3921125"/>
                </a:lnTo>
                <a:lnTo>
                  <a:pt x="6350" y="3925314"/>
                </a:lnTo>
                <a:cubicBezTo>
                  <a:pt x="4233" y="2624284"/>
                  <a:pt x="2117" y="1304205"/>
                  <a:pt x="0" y="3175"/>
                </a:cubicBezTo>
                <a:close/>
              </a:path>
            </a:pathLst>
          </a:custGeom>
        </p:spPr>
        <p:txBody>
          <a:bodyPr/>
          <a:lstStyle>
            <a:lvl1pPr marL="0" indent="0" algn="ctr">
              <a:buNone/>
              <a:defRPr/>
            </a:lvl1pPr>
          </a:lstStyle>
          <a:p>
            <a:r>
              <a:rPr lang="en-US" dirty="0"/>
              <a:t>Picture</a:t>
            </a:r>
          </a:p>
        </p:txBody>
      </p:sp>
      <p:sp>
        <p:nvSpPr>
          <p:cNvPr id="19" name="Text Placeholder 18"/>
          <p:cNvSpPr>
            <a:spLocks noGrp="1"/>
          </p:cNvSpPr>
          <p:nvPr>
            <p:ph type="body" sz="quarter" idx="10"/>
          </p:nvPr>
        </p:nvSpPr>
        <p:spPr>
          <a:xfrm>
            <a:off x="261257" y="5612926"/>
            <a:ext cx="11678492" cy="485775"/>
          </a:xfrm>
          <a:prstGeom prst="rect">
            <a:avLst/>
          </a:prstGeom>
        </p:spPr>
        <p:txBody>
          <a:bodyPr/>
          <a:lstStyle>
            <a:lvl1pPr marL="0" indent="0">
              <a:buNone/>
              <a:defRPr sz="3200" b="0">
                <a:solidFill>
                  <a:schemeClr val="tx2"/>
                </a:solidFill>
              </a:defRPr>
            </a:lvl1pPr>
          </a:lstStyle>
          <a:p>
            <a:pPr lvl="0"/>
            <a:r>
              <a:rPr lang="en-US" dirty="0"/>
              <a:t>Click to edit Master text styles</a:t>
            </a:r>
          </a:p>
        </p:txBody>
      </p:sp>
      <p:sp>
        <p:nvSpPr>
          <p:cNvPr id="20" name="Title Placeholder 1"/>
          <p:cNvSpPr>
            <a:spLocks noGrp="1"/>
          </p:cNvSpPr>
          <p:nvPr>
            <p:ph type="title"/>
          </p:nvPr>
        </p:nvSpPr>
        <p:spPr>
          <a:xfrm>
            <a:off x="261256" y="4901177"/>
            <a:ext cx="11678493" cy="698939"/>
          </a:xfrm>
          <a:prstGeom prst="rect">
            <a:avLst/>
          </a:prstGeom>
        </p:spPr>
        <p:txBody>
          <a:bodyPr vert="horz" lIns="91440" tIns="45720" rIns="91440" bIns="45720" rtlCol="0" anchor="t" anchorCtr="0">
            <a:noAutofit/>
          </a:bodyPr>
          <a:lstStyle>
            <a:lvl1pPr>
              <a:defRPr sz="4800" b="0"/>
            </a:lvl1pPr>
          </a:lstStyle>
          <a:p>
            <a:r>
              <a:rPr lang="en-US" dirty="0"/>
              <a:t>Click to edit Master title style</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0094" y="4031256"/>
            <a:ext cx="2273914" cy="408552"/>
          </a:xfrm>
          <a:prstGeom prst="rect">
            <a:avLst/>
          </a:prstGeom>
        </p:spPr>
      </p:pic>
      <p:sp>
        <p:nvSpPr>
          <p:cNvPr id="13" name="Text Placeholder 9">
            <a:extLst>
              <a:ext uri="{FF2B5EF4-FFF2-40B4-BE49-F238E27FC236}">
                <a16:creationId xmlns:a16="http://schemas.microsoft.com/office/drawing/2014/main" id="{D92C2DFE-FA57-4D3C-A930-62209CBFBB8B}"/>
              </a:ext>
            </a:extLst>
          </p:cNvPr>
          <p:cNvSpPr>
            <a:spLocks noGrp="1"/>
          </p:cNvSpPr>
          <p:nvPr>
            <p:ph type="body" sz="quarter" idx="21" hasCustomPrompt="1"/>
          </p:nvPr>
        </p:nvSpPr>
        <p:spPr>
          <a:xfrm>
            <a:off x="266702" y="3451271"/>
            <a:ext cx="6472691" cy="396875"/>
          </a:xfrm>
        </p:spPr>
        <p:txBody>
          <a:bodyPr anchor="ctr" anchorCtr="0"/>
          <a:lstStyle>
            <a:lvl1pPr marL="0" indent="0">
              <a:buNone/>
              <a:defRPr sz="1200" baseline="0">
                <a:solidFill>
                  <a:schemeClr val="bg1"/>
                </a:solidFill>
              </a:defRPr>
            </a:lvl1pPr>
          </a:lstStyle>
          <a:p>
            <a:pPr lvl="0"/>
            <a:r>
              <a:rPr lang="en-US" dirty="0"/>
              <a:t>Photo source</a:t>
            </a:r>
          </a:p>
        </p:txBody>
      </p:sp>
    </p:spTree>
    <p:extLst>
      <p:ext uri="{BB962C8B-B14F-4D97-AF65-F5344CB8AC3E}">
        <p14:creationId xmlns:p14="http://schemas.microsoft.com/office/powerpoint/2010/main" val="3840219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448">
          <p15:clr>
            <a:srgbClr val="FBAE40"/>
          </p15:clr>
        </p15:guide>
        <p15:guide id="4" orient="horz" pos="21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6629AD3-4A7F-415C-B1C6-1939DD9836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10;&#10;Description automatically generated">
            <a:extLst>
              <a:ext uri="{FF2B5EF4-FFF2-40B4-BE49-F238E27FC236}">
                <a16:creationId xmlns:a16="http://schemas.microsoft.com/office/drawing/2014/main" id="{35B1D68F-E57E-4089-92FB-67EE81F0B2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A078038-EFF8-4AB0-8758-6401F462427F}"/>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6EC677CC-5F95-4C20-A76E-FDD4E194BB27}"/>
              </a:ext>
            </a:extLst>
          </p:cNvPr>
          <p:cNvSpPr>
            <a:spLocks noGrp="1"/>
          </p:cNvSpPr>
          <p:nvPr>
            <p:ph sz="half" idx="1"/>
          </p:nvPr>
        </p:nvSpPr>
        <p:spPr>
          <a:xfrm>
            <a:off x="838200" y="1904999"/>
            <a:ext cx="5181600"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83A805-D1AA-4EF8-80BB-A7CB3D377550}"/>
              </a:ext>
            </a:extLst>
          </p:cNvPr>
          <p:cNvSpPr>
            <a:spLocks noGrp="1"/>
          </p:cNvSpPr>
          <p:nvPr>
            <p:ph sz="half" idx="2"/>
          </p:nvPr>
        </p:nvSpPr>
        <p:spPr>
          <a:xfrm>
            <a:off x="6172200" y="1904999"/>
            <a:ext cx="5181600"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A3F8ECA8-889C-4FF7-95BA-925C64EF3726}"/>
              </a:ext>
            </a:extLst>
          </p:cNvPr>
          <p:cNvSpPr>
            <a:spLocks noGrp="1"/>
          </p:cNvSpPr>
          <p:nvPr>
            <p:ph type="dt" sz="half" idx="10"/>
          </p:nvPr>
        </p:nvSpPr>
        <p:spPr/>
        <p:txBody>
          <a:bodyPr/>
          <a:lstStyle>
            <a:lvl1pPr>
              <a:defRPr/>
            </a:lvl1pPr>
          </a:lstStyle>
          <a:p>
            <a:pPr>
              <a:defRPr/>
            </a:pPr>
            <a:fld id="{0DADA0E7-73AA-4D89-9E15-C2A57912B1F5}" type="datetime1">
              <a:rPr lang="en-US"/>
              <a:pPr>
                <a:defRPr/>
              </a:pPr>
              <a:t>10/17/2022</a:t>
            </a:fld>
            <a:endParaRPr lang="en-US"/>
          </a:p>
        </p:txBody>
      </p:sp>
      <p:sp>
        <p:nvSpPr>
          <p:cNvPr id="8" name="Footer Placeholder 5">
            <a:extLst>
              <a:ext uri="{FF2B5EF4-FFF2-40B4-BE49-F238E27FC236}">
                <a16:creationId xmlns:a16="http://schemas.microsoft.com/office/drawing/2014/main" id="{10907E30-1E2C-4DB6-9AD6-8B46E9AB00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891BFBEA-CBED-43AD-94B9-F8D3BC215D21}"/>
              </a:ext>
            </a:extLst>
          </p:cNvPr>
          <p:cNvSpPr>
            <a:spLocks noGrp="1"/>
          </p:cNvSpPr>
          <p:nvPr>
            <p:ph type="sldNum" sz="quarter" idx="12"/>
          </p:nvPr>
        </p:nvSpPr>
        <p:spPr/>
        <p:txBody>
          <a:bodyPr/>
          <a:lstStyle>
            <a:lvl1pPr>
              <a:defRPr/>
            </a:lvl1pPr>
          </a:lstStyle>
          <a:p>
            <a:fld id="{1C5254B1-B042-47E3-8EF6-12BAD6C407D1}" type="slidenum">
              <a:rPr lang="en-US" altLang="en-US"/>
              <a:pPr/>
              <a:t>‹#›</a:t>
            </a:fld>
            <a:endParaRPr lang="en-US" altLang="en-US"/>
          </a:p>
        </p:txBody>
      </p:sp>
    </p:spTree>
    <p:extLst>
      <p:ext uri="{BB962C8B-B14F-4D97-AF65-F5344CB8AC3E}">
        <p14:creationId xmlns:p14="http://schemas.microsoft.com/office/powerpoint/2010/main" val="408235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2E504B9-8FCE-4FEF-8A8C-23D756D0DD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10;&#10;Description automatically generated">
            <a:extLst>
              <a:ext uri="{FF2B5EF4-FFF2-40B4-BE49-F238E27FC236}">
                <a16:creationId xmlns:a16="http://schemas.microsoft.com/office/drawing/2014/main" id="{10C63C80-5667-46B3-B1F3-DDEA40EF60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853BB47-9E3B-4AB4-A9E8-C592EB9601E5}"/>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3F9766C2-014E-4495-BFD2-BB2BDDAF5F93}"/>
              </a:ext>
            </a:extLst>
          </p:cNvPr>
          <p:cNvSpPr>
            <a:spLocks noGrp="1"/>
          </p:cNvSpPr>
          <p:nvPr>
            <p:ph idx="1"/>
          </p:nvPr>
        </p:nvSpPr>
        <p:spPr>
          <a:xfrm>
            <a:off x="838200" y="1905000"/>
            <a:ext cx="10515600" cy="4207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BDF9BA5E-6E3F-4712-A086-A0D2D22CF4EB}"/>
              </a:ext>
            </a:extLst>
          </p:cNvPr>
          <p:cNvSpPr>
            <a:spLocks noGrp="1"/>
          </p:cNvSpPr>
          <p:nvPr>
            <p:ph type="dt" sz="half" idx="10"/>
          </p:nvPr>
        </p:nvSpPr>
        <p:spPr/>
        <p:txBody>
          <a:bodyPr/>
          <a:lstStyle>
            <a:lvl1pPr>
              <a:defRPr/>
            </a:lvl1pPr>
          </a:lstStyle>
          <a:p>
            <a:pPr>
              <a:defRPr/>
            </a:pPr>
            <a:fld id="{F7D780EC-DDDD-4848-B65D-C189EC56476A}" type="datetime1">
              <a:rPr lang="en-US"/>
              <a:pPr>
                <a:defRPr/>
              </a:pPr>
              <a:t>10/17/2022</a:t>
            </a:fld>
            <a:endParaRPr lang="en-US"/>
          </a:p>
        </p:txBody>
      </p:sp>
      <p:sp>
        <p:nvSpPr>
          <p:cNvPr id="7" name="Footer Placeholder 4">
            <a:extLst>
              <a:ext uri="{FF2B5EF4-FFF2-40B4-BE49-F238E27FC236}">
                <a16:creationId xmlns:a16="http://schemas.microsoft.com/office/drawing/2014/main" id="{679CE7AE-24E5-443C-AE9F-A05A7DDA9B6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039B563-EF3F-462A-AFA8-DE7A7C401391}"/>
              </a:ext>
            </a:extLst>
          </p:cNvPr>
          <p:cNvSpPr>
            <a:spLocks noGrp="1"/>
          </p:cNvSpPr>
          <p:nvPr>
            <p:ph type="sldNum" sz="quarter" idx="12"/>
          </p:nvPr>
        </p:nvSpPr>
        <p:spPr/>
        <p:txBody>
          <a:bodyPr/>
          <a:lstStyle>
            <a:lvl1pPr>
              <a:defRPr/>
            </a:lvl1pPr>
          </a:lstStyle>
          <a:p>
            <a:fld id="{8414052A-7086-4B6C-9761-641A8CD724A8}" type="slidenum">
              <a:rPr lang="en-US" altLang="en-US"/>
              <a:pPr/>
              <a:t>‹#›</a:t>
            </a:fld>
            <a:endParaRPr lang="en-US" altLang="en-US"/>
          </a:p>
        </p:txBody>
      </p:sp>
    </p:spTree>
    <p:extLst>
      <p:ext uri="{BB962C8B-B14F-4D97-AF65-F5344CB8AC3E}">
        <p14:creationId xmlns:p14="http://schemas.microsoft.com/office/powerpoint/2010/main" val="374695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D415E-CB43-4202-A251-2A80D689AD27}"/>
              </a:ext>
            </a:extLst>
          </p:cNvPr>
          <p:cNvSpPr/>
          <p:nvPr userDrawn="1"/>
        </p:nvSpPr>
        <p:spPr>
          <a:xfrm>
            <a:off x="0" y="0"/>
            <a:ext cx="12192000" cy="6858000"/>
          </a:xfrm>
          <a:prstGeom prst="rect">
            <a:avLst/>
          </a:prstGeom>
          <a:gradFill>
            <a:gsLst>
              <a:gs pos="0">
                <a:schemeClr val="accent1">
                  <a:alpha val="64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7">
            <a:extLst>
              <a:ext uri="{FF2B5EF4-FFF2-40B4-BE49-F238E27FC236}">
                <a16:creationId xmlns:a16="http://schemas.microsoft.com/office/drawing/2014/main" id="{44E452CD-F9C8-45C7-8B37-2C68E32D6F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125" y="6396038"/>
            <a:ext cx="836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A349A6-DEC8-4EC7-9245-AD8EF65F443D}"/>
              </a:ext>
            </a:extLst>
          </p:cNvPr>
          <p:cNvSpPr>
            <a:spLocks noGrp="1"/>
          </p:cNvSpPr>
          <p:nvPr>
            <p:ph type="title"/>
          </p:nvPr>
        </p:nvSpPr>
        <p:spPr>
          <a:xfrm>
            <a:off x="831850" y="3220740"/>
            <a:ext cx="10515600" cy="2852737"/>
          </a:xfrm>
        </p:spPr>
        <p:txBody>
          <a:bodyPr anchor="t"/>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D62692A-B168-4285-A101-B805BE2FB4FB}"/>
              </a:ext>
            </a:extLst>
          </p:cNvPr>
          <p:cNvSpPr>
            <a:spLocks noGrp="1"/>
          </p:cNvSpPr>
          <p:nvPr>
            <p:ph type="body" idx="1"/>
          </p:nvPr>
        </p:nvSpPr>
        <p:spPr>
          <a:xfrm>
            <a:off x="831850" y="1606077"/>
            <a:ext cx="10515600" cy="1500187"/>
          </a:xfrm>
        </p:spPr>
        <p:txBody>
          <a:bodyPr anchor="b"/>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9F2715C2-6A82-41C1-9D9C-4A8E19DA811A}"/>
              </a:ext>
            </a:extLst>
          </p:cNvPr>
          <p:cNvSpPr>
            <a:spLocks noGrp="1"/>
          </p:cNvSpPr>
          <p:nvPr>
            <p:ph type="dt" sz="half" idx="10"/>
          </p:nvPr>
        </p:nvSpPr>
        <p:spPr/>
        <p:txBody>
          <a:bodyPr/>
          <a:lstStyle>
            <a:lvl1pPr>
              <a:defRPr/>
            </a:lvl1pPr>
          </a:lstStyle>
          <a:p>
            <a:pPr>
              <a:defRPr/>
            </a:pPr>
            <a:fld id="{5DCD358F-63A4-48AE-9FAE-8F6657A5E885}" type="datetime1">
              <a:rPr lang="en-US"/>
              <a:pPr>
                <a:defRPr/>
              </a:pPr>
              <a:t>10/17/2022</a:t>
            </a:fld>
            <a:endParaRPr lang="en-US"/>
          </a:p>
        </p:txBody>
      </p:sp>
      <p:sp>
        <p:nvSpPr>
          <p:cNvPr id="7" name="Footer Placeholder 4">
            <a:extLst>
              <a:ext uri="{FF2B5EF4-FFF2-40B4-BE49-F238E27FC236}">
                <a16:creationId xmlns:a16="http://schemas.microsoft.com/office/drawing/2014/main" id="{5B85209B-7286-451D-9573-C0F0DEA6E7E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0780DFD-F3F7-46BF-BFB8-979598FD9C08}"/>
              </a:ext>
            </a:extLst>
          </p:cNvPr>
          <p:cNvSpPr>
            <a:spLocks noGrp="1"/>
          </p:cNvSpPr>
          <p:nvPr>
            <p:ph type="sldNum" sz="quarter" idx="12"/>
          </p:nvPr>
        </p:nvSpPr>
        <p:spPr/>
        <p:txBody>
          <a:bodyPr/>
          <a:lstStyle>
            <a:lvl1pPr>
              <a:defRPr>
                <a:solidFill>
                  <a:schemeClr val="bg1"/>
                </a:solidFill>
              </a:defRPr>
            </a:lvl1pPr>
          </a:lstStyle>
          <a:p>
            <a:fld id="{5A741907-2301-45D0-8FB4-FCC3FA12B31B}" type="slidenum">
              <a:rPr lang="en-US" altLang="en-US"/>
              <a:pPr/>
              <a:t>‹#›</a:t>
            </a:fld>
            <a:endParaRPr lang="en-US" altLang="en-US"/>
          </a:p>
        </p:txBody>
      </p:sp>
    </p:spTree>
    <p:extLst>
      <p:ext uri="{BB962C8B-B14F-4D97-AF65-F5344CB8AC3E}">
        <p14:creationId xmlns:p14="http://schemas.microsoft.com/office/powerpoint/2010/main" val="371121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6629AD3-4A7F-415C-B1C6-1939DD9836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10;&#10;Description automatically generated">
            <a:extLst>
              <a:ext uri="{FF2B5EF4-FFF2-40B4-BE49-F238E27FC236}">
                <a16:creationId xmlns:a16="http://schemas.microsoft.com/office/drawing/2014/main" id="{35B1D68F-E57E-4089-92FB-67EE81F0B2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A078038-EFF8-4AB0-8758-6401F462427F}"/>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6EC677CC-5F95-4C20-A76E-FDD4E194BB27}"/>
              </a:ext>
            </a:extLst>
          </p:cNvPr>
          <p:cNvSpPr>
            <a:spLocks noGrp="1"/>
          </p:cNvSpPr>
          <p:nvPr>
            <p:ph sz="half" idx="1"/>
          </p:nvPr>
        </p:nvSpPr>
        <p:spPr>
          <a:xfrm>
            <a:off x="838200" y="1904999"/>
            <a:ext cx="5181600"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83A805-D1AA-4EF8-80BB-A7CB3D377550}"/>
              </a:ext>
            </a:extLst>
          </p:cNvPr>
          <p:cNvSpPr>
            <a:spLocks noGrp="1"/>
          </p:cNvSpPr>
          <p:nvPr>
            <p:ph sz="half" idx="2"/>
          </p:nvPr>
        </p:nvSpPr>
        <p:spPr>
          <a:xfrm>
            <a:off x="6172200" y="1904999"/>
            <a:ext cx="5181600" cy="4271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A3F8ECA8-889C-4FF7-95BA-925C64EF3726}"/>
              </a:ext>
            </a:extLst>
          </p:cNvPr>
          <p:cNvSpPr>
            <a:spLocks noGrp="1"/>
          </p:cNvSpPr>
          <p:nvPr>
            <p:ph type="dt" sz="half" idx="10"/>
          </p:nvPr>
        </p:nvSpPr>
        <p:spPr/>
        <p:txBody>
          <a:bodyPr/>
          <a:lstStyle>
            <a:lvl1pPr>
              <a:defRPr/>
            </a:lvl1pPr>
          </a:lstStyle>
          <a:p>
            <a:pPr>
              <a:defRPr/>
            </a:pPr>
            <a:fld id="{0DADA0E7-73AA-4D89-9E15-C2A57912B1F5}" type="datetime1">
              <a:rPr lang="en-US"/>
              <a:pPr>
                <a:defRPr/>
              </a:pPr>
              <a:t>10/17/2022</a:t>
            </a:fld>
            <a:endParaRPr lang="en-US"/>
          </a:p>
        </p:txBody>
      </p:sp>
      <p:sp>
        <p:nvSpPr>
          <p:cNvPr id="8" name="Footer Placeholder 5">
            <a:extLst>
              <a:ext uri="{FF2B5EF4-FFF2-40B4-BE49-F238E27FC236}">
                <a16:creationId xmlns:a16="http://schemas.microsoft.com/office/drawing/2014/main" id="{10907E30-1E2C-4DB6-9AD6-8B46E9AB00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891BFBEA-CBED-43AD-94B9-F8D3BC215D21}"/>
              </a:ext>
            </a:extLst>
          </p:cNvPr>
          <p:cNvSpPr>
            <a:spLocks noGrp="1"/>
          </p:cNvSpPr>
          <p:nvPr>
            <p:ph type="sldNum" sz="quarter" idx="12"/>
          </p:nvPr>
        </p:nvSpPr>
        <p:spPr/>
        <p:txBody>
          <a:bodyPr/>
          <a:lstStyle>
            <a:lvl1pPr>
              <a:defRPr/>
            </a:lvl1pPr>
          </a:lstStyle>
          <a:p>
            <a:fld id="{1C5254B1-B042-47E3-8EF6-12BAD6C407D1}" type="slidenum">
              <a:rPr lang="en-US" altLang="en-US"/>
              <a:pPr/>
              <a:t>‹#›</a:t>
            </a:fld>
            <a:endParaRPr lang="en-US" altLang="en-US"/>
          </a:p>
        </p:txBody>
      </p:sp>
    </p:spTree>
    <p:extLst>
      <p:ext uri="{BB962C8B-B14F-4D97-AF65-F5344CB8AC3E}">
        <p14:creationId xmlns:p14="http://schemas.microsoft.com/office/powerpoint/2010/main" val="24838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9DBE3F-76FC-4629-B541-20A1735163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10;&#10;Description automatically generated">
            <a:extLst>
              <a:ext uri="{FF2B5EF4-FFF2-40B4-BE49-F238E27FC236}">
                <a16:creationId xmlns:a16="http://schemas.microsoft.com/office/drawing/2014/main" id="{97AC0435-6937-428C-8354-C2971D81A1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0F073F2-C4DB-4BE8-986B-1B30CF177CC9}"/>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C323D5F1-9DC1-4B1E-8EEB-E6F989E6D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360F6-D3FF-4C2F-BE17-39D21B637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05EA86-A838-4EE2-B70A-7E28B153F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D6D913-FB34-4B30-9505-393222583A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AB71BCEB-38EC-4287-A3D1-0A5EFA727403}"/>
              </a:ext>
            </a:extLst>
          </p:cNvPr>
          <p:cNvSpPr>
            <a:spLocks noGrp="1"/>
          </p:cNvSpPr>
          <p:nvPr>
            <p:ph type="dt" sz="half" idx="10"/>
          </p:nvPr>
        </p:nvSpPr>
        <p:spPr/>
        <p:txBody>
          <a:bodyPr/>
          <a:lstStyle>
            <a:lvl1pPr>
              <a:defRPr/>
            </a:lvl1pPr>
          </a:lstStyle>
          <a:p>
            <a:pPr>
              <a:defRPr/>
            </a:pPr>
            <a:fld id="{D045743C-86AD-477D-8E73-4FE37B40C62D}" type="datetime1">
              <a:rPr lang="en-US"/>
              <a:pPr>
                <a:defRPr/>
              </a:pPr>
              <a:t>10/17/2022</a:t>
            </a:fld>
            <a:endParaRPr lang="en-US"/>
          </a:p>
        </p:txBody>
      </p:sp>
      <p:sp>
        <p:nvSpPr>
          <p:cNvPr id="10" name="Footer Placeholder 7">
            <a:extLst>
              <a:ext uri="{FF2B5EF4-FFF2-40B4-BE49-F238E27FC236}">
                <a16:creationId xmlns:a16="http://schemas.microsoft.com/office/drawing/2014/main" id="{1D8EE5F0-04CF-4A02-A394-63F209B0FDD1}"/>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3AABFAF2-7474-4CF5-9CBE-A6F305A0CA8B}"/>
              </a:ext>
            </a:extLst>
          </p:cNvPr>
          <p:cNvSpPr>
            <a:spLocks noGrp="1"/>
          </p:cNvSpPr>
          <p:nvPr>
            <p:ph type="sldNum" sz="quarter" idx="12"/>
          </p:nvPr>
        </p:nvSpPr>
        <p:spPr/>
        <p:txBody>
          <a:bodyPr/>
          <a:lstStyle>
            <a:lvl1pPr>
              <a:defRPr/>
            </a:lvl1pPr>
          </a:lstStyle>
          <a:p>
            <a:fld id="{3D46AA6B-4C0E-45A2-BA31-4563493F252D}" type="slidenum">
              <a:rPr lang="en-US" altLang="en-US"/>
              <a:pPr/>
              <a:t>‹#›</a:t>
            </a:fld>
            <a:endParaRPr lang="en-US" altLang="en-US"/>
          </a:p>
        </p:txBody>
      </p:sp>
    </p:spTree>
    <p:extLst>
      <p:ext uri="{BB962C8B-B14F-4D97-AF65-F5344CB8AC3E}">
        <p14:creationId xmlns:p14="http://schemas.microsoft.com/office/powerpoint/2010/main" val="420544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1B3A564-4D27-4289-A35B-D66D01B93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Logo&#10;&#10;Description automatically generated">
            <a:extLst>
              <a:ext uri="{FF2B5EF4-FFF2-40B4-BE49-F238E27FC236}">
                <a16:creationId xmlns:a16="http://schemas.microsoft.com/office/drawing/2014/main" id="{511D3CEC-2C2D-4486-8473-0C051C7D46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8E0EAB8-1465-4068-9526-45EDE2A7D862}"/>
              </a:ext>
            </a:extLst>
          </p:cNvPr>
          <p:cNvSpPr>
            <a:spLocks noGrp="1"/>
          </p:cNvSpPr>
          <p:nvPr>
            <p:ph type="title"/>
          </p:nvPr>
        </p:nvSpPr>
        <p:spPr/>
        <p:txBody>
          <a:bodyPr/>
          <a:lstStyle>
            <a:lvl1pPr algn="ctr">
              <a:defRPr/>
            </a:lvl1pPr>
          </a:lstStyle>
          <a:p>
            <a:r>
              <a:rPr lang="en-US"/>
              <a:t>Click to edit Master title style</a:t>
            </a:r>
          </a:p>
        </p:txBody>
      </p:sp>
      <p:sp>
        <p:nvSpPr>
          <p:cNvPr id="5" name="Date Placeholder 2">
            <a:extLst>
              <a:ext uri="{FF2B5EF4-FFF2-40B4-BE49-F238E27FC236}">
                <a16:creationId xmlns:a16="http://schemas.microsoft.com/office/drawing/2014/main" id="{372E2090-E202-4F2B-A6DE-B48FAF669A7E}"/>
              </a:ext>
            </a:extLst>
          </p:cNvPr>
          <p:cNvSpPr>
            <a:spLocks noGrp="1"/>
          </p:cNvSpPr>
          <p:nvPr>
            <p:ph type="dt" sz="half" idx="10"/>
          </p:nvPr>
        </p:nvSpPr>
        <p:spPr/>
        <p:txBody>
          <a:bodyPr/>
          <a:lstStyle>
            <a:lvl1pPr>
              <a:defRPr/>
            </a:lvl1pPr>
          </a:lstStyle>
          <a:p>
            <a:pPr>
              <a:defRPr/>
            </a:pPr>
            <a:fld id="{F968CDBB-803E-40A8-8DBD-A63A881052BA}" type="datetime1">
              <a:rPr lang="en-US"/>
              <a:pPr>
                <a:defRPr/>
              </a:pPr>
              <a:t>10/17/2022</a:t>
            </a:fld>
            <a:endParaRPr lang="en-US"/>
          </a:p>
        </p:txBody>
      </p:sp>
      <p:sp>
        <p:nvSpPr>
          <p:cNvPr id="6" name="Footer Placeholder 3">
            <a:extLst>
              <a:ext uri="{FF2B5EF4-FFF2-40B4-BE49-F238E27FC236}">
                <a16:creationId xmlns:a16="http://schemas.microsoft.com/office/drawing/2014/main" id="{5EE5F6DE-E016-49C2-9A01-BD0D75F76B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5F34C98-FAC1-4609-8851-5B1B552533B7}"/>
              </a:ext>
            </a:extLst>
          </p:cNvPr>
          <p:cNvSpPr>
            <a:spLocks noGrp="1"/>
          </p:cNvSpPr>
          <p:nvPr>
            <p:ph type="sldNum" sz="quarter" idx="12"/>
          </p:nvPr>
        </p:nvSpPr>
        <p:spPr/>
        <p:txBody>
          <a:bodyPr/>
          <a:lstStyle>
            <a:lvl1pPr>
              <a:defRPr/>
            </a:lvl1pPr>
          </a:lstStyle>
          <a:p>
            <a:fld id="{E9658B0A-E50D-4182-BE4B-D88B1DA1C420}" type="slidenum">
              <a:rPr lang="en-US" altLang="en-US"/>
              <a:pPr/>
              <a:t>‹#›</a:t>
            </a:fld>
            <a:endParaRPr lang="en-US" altLang="en-US"/>
          </a:p>
        </p:txBody>
      </p:sp>
    </p:spTree>
    <p:extLst>
      <p:ext uri="{BB962C8B-B14F-4D97-AF65-F5344CB8AC3E}">
        <p14:creationId xmlns:p14="http://schemas.microsoft.com/office/powerpoint/2010/main" val="27293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full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83E83A-9D6F-4E0C-8A13-15DF9F153F31}"/>
              </a:ext>
            </a:extLst>
          </p:cNvPr>
          <p:cNvSpPr/>
          <p:nvPr userDrawn="1"/>
        </p:nvSpPr>
        <p:spPr>
          <a:xfrm>
            <a:off x="0" y="0"/>
            <a:ext cx="12192000" cy="6858000"/>
          </a:xfrm>
          <a:prstGeom prst="rect">
            <a:avLst/>
          </a:prstGeom>
          <a:gradFill>
            <a:gsLst>
              <a:gs pos="0">
                <a:schemeClr val="accent1">
                  <a:lumMod val="5000"/>
                  <a:lumOff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7">
            <a:extLst>
              <a:ext uri="{FF2B5EF4-FFF2-40B4-BE49-F238E27FC236}">
                <a16:creationId xmlns:a16="http://schemas.microsoft.com/office/drawing/2014/main" id="{0521ED74-1ECC-48C8-888A-4CD90F0D00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8125" y="6396038"/>
            <a:ext cx="8366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8E0EAB8-1465-4068-9526-45EDE2A7D862}"/>
              </a:ext>
            </a:extLst>
          </p:cNvPr>
          <p:cNvSpPr>
            <a:spLocks noGrp="1"/>
          </p:cNvSpPr>
          <p:nvPr>
            <p:ph type="title"/>
          </p:nvPr>
        </p:nvSpPr>
        <p:spPr/>
        <p:txBody>
          <a:bodyPr/>
          <a:lstStyle>
            <a:lvl1pPr algn="ctr">
              <a:defRPr/>
            </a:lvl1pPr>
          </a:lstStyle>
          <a:p>
            <a:r>
              <a:rPr lang="en-US"/>
              <a:t>Click to edit Master title style</a:t>
            </a:r>
          </a:p>
        </p:txBody>
      </p:sp>
      <p:sp>
        <p:nvSpPr>
          <p:cNvPr id="5" name="Date Placeholder 2">
            <a:extLst>
              <a:ext uri="{FF2B5EF4-FFF2-40B4-BE49-F238E27FC236}">
                <a16:creationId xmlns:a16="http://schemas.microsoft.com/office/drawing/2014/main" id="{085F9DBB-8879-40B5-8350-093A0364F8C7}"/>
              </a:ext>
            </a:extLst>
          </p:cNvPr>
          <p:cNvSpPr>
            <a:spLocks noGrp="1"/>
          </p:cNvSpPr>
          <p:nvPr>
            <p:ph type="dt" sz="half" idx="10"/>
          </p:nvPr>
        </p:nvSpPr>
        <p:spPr/>
        <p:txBody>
          <a:bodyPr/>
          <a:lstStyle>
            <a:lvl1pPr>
              <a:defRPr/>
            </a:lvl1pPr>
          </a:lstStyle>
          <a:p>
            <a:pPr>
              <a:defRPr/>
            </a:pPr>
            <a:fld id="{155B4D81-9F4A-4FD6-ACEC-938D40853B57}" type="datetime1">
              <a:rPr lang="en-US"/>
              <a:pPr>
                <a:defRPr/>
              </a:pPr>
              <a:t>10/17/2022</a:t>
            </a:fld>
            <a:endParaRPr lang="en-US"/>
          </a:p>
        </p:txBody>
      </p:sp>
      <p:sp>
        <p:nvSpPr>
          <p:cNvPr id="6" name="Footer Placeholder 3">
            <a:extLst>
              <a:ext uri="{FF2B5EF4-FFF2-40B4-BE49-F238E27FC236}">
                <a16:creationId xmlns:a16="http://schemas.microsoft.com/office/drawing/2014/main" id="{E2127D21-E729-417E-A4CF-34D7226B08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5714C431-FB2C-427C-A039-5173C0030D3E}"/>
              </a:ext>
            </a:extLst>
          </p:cNvPr>
          <p:cNvSpPr>
            <a:spLocks noGrp="1"/>
          </p:cNvSpPr>
          <p:nvPr>
            <p:ph type="sldNum" sz="quarter" idx="12"/>
          </p:nvPr>
        </p:nvSpPr>
        <p:spPr/>
        <p:txBody>
          <a:bodyPr/>
          <a:lstStyle>
            <a:lvl1pPr>
              <a:defRPr>
                <a:solidFill>
                  <a:schemeClr val="bg1"/>
                </a:solidFill>
              </a:defRPr>
            </a:lvl1pPr>
          </a:lstStyle>
          <a:p>
            <a:fld id="{3C2D741E-EA46-4C76-A056-A6DA7F9E100E}" type="slidenum">
              <a:rPr lang="en-US" altLang="en-US"/>
              <a:pPr/>
              <a:t>‹#›</a:t>
            </a:fld>
            <a:endParaRPr lang="en-US" altLang="en-US"/>
          </a:p>
        </p:txBody>
      </p:sp>
    </p:spTree>
    <p:extLst>
      <p:ext uri="{BB962C8B-B14F-4D97-AF65-F5344CB8AC3E}">
        <p14:creationId xmlns:p14="http://schemas.microsoft.com/office/powerpoint/2010/main" val="254936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B44C03C-96F3-4926-996F-10C71DC01E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Logo&#10;&#10;Description automatically generated">
            <a:extLst>
              <a:ext uri="{FF2B5EF4-FFF2-40B4-BE49-F238E27FC236}">
                <a16:creationId xmlns:a16="http://schemas.microsoft.com/office/drawing/2014/main" id="{95F4688D-E559-40F0-892A-91A7CC7584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50" y="6396038"/>
            <a:ext cx="8429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AF2EC375-B7AC-40B7-8630-5D555A00E029}"/>
              </a:ext>
            </a:extLst>
          </p:cNvPr>
          <p:cNvSpPr>
            <a:spLocks noGrp="1"/>
          </p:cNvSpPr>
          <p:nvPr>
            <p:ph type="dt" sz="half" idx="10"/>
          </p:nvPr>
        </p:nvSpPr>
        <p:spPr/>
        <p:txBody>
          <a:bodyPr/>
          <a:lstStyle>
            <a:lvl1pPr>
              <a:defRPr/>
            </a:lvl1pPr>
          </a:lstStyle>
          <a:p>
            <a:pPr>
              <a:defRPr/>
            </a:pPr>
            <a:fld id="{7DD0030D-0087-4BAE-ABA2-428B62EFEFA1}" type="datetime1">
              <a:rPr lang="en-US"/>
              <a:pPr>
                <a:defRPr/>
              </a:pPr>
              <a:t>10/17/2022</a:t>
            </a:fld>
            <a:endParaRPr lang="en-US"/>
          </a:p>
        </p:txBody>
      </p:sp>
      <p:sp>
        <p:nvSpPr>
          <p:cNvPr id="5" name="Footer Placeholder 2">
            <a:extLst>
              <a:ext uri="{FF2B5EF4-FFF2-40B4-BE49-F238E27FC236}">
                <a16:creationId xmlns:a16="http://schemas.microsoft.com/office/drawing/2014/main" id="{0533119C-4446-4D87-8194-C5F906B3B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B8D29342-D7D2-460E-82FC-6045D62AB40F}"/>
              </a:ext>
            </a:extLst>
          </p:cNvPr>
          <p:cNvSpPr>
            <a:spLocks noGrp="1"/>
          </p:cNvSpPr>
          <p:nvPr>
            <p:ph type="sldNum" sz="quarter" idx="12"/>
          </p:nvPr>
        </p:nvSpPr>
        <p:spPr/>
        <p:txBody>
          <a:bodyPr/>
          <a:lstStyle>
            <a:lvl1pPr>
              <a:defRPr/>
            </a:lvl1pPr>
          </a:lstStyle>
          <a:p>
            <a:fld id="{98B4037B-0860-4686-A8EA-4FD7C4F9EC6C}" type="slidenum">
              <a:rPr lang="en-US" altLang="en-US"/>
              <a:pPr/>
              <a:t>‹#›</a:t>
            </a:fld>
            <a:endParaRPr lang="en-US" altLang="en-US"/>
          </a:p>
        </p:txBody>
      </p:sp>
    </p:spTree>
    <p:extLst>
      <p:ext uri="{BB962C8B-B14F-4D97-AF65-F5344CB8AC3E}">
        <p14:creationId xmlns:p14="http://schemas.microsoft.com/office/powerpoint/2010/main" val="407900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199B153-A8CF-40E5-BAE2-0608B4CA147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D0BCDDA-B070-4E0C-9FDD-E4C6AA6F3E3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968016E-00E6-4E96-A643-15B796FF5072}"/>
              </a:ext>
            </a:extLst>
          </p:cNvPr>
          <p:cNvSpPr>
            <a:spLocks noGrp="1"/>
          </p:cNvSpPr>
          <p:nvPr>
            <p:ph type="dt" sz="half" idx="2"/>
          </p:nvPr>
        </p:nvSpPr>
        <p:spPr>
          <a:xfrm>
            <a:off x="2133600" y="6356350"/>
            <a:ext cx="1447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33BCF51-0D2E-4617-94DD-A0AFD9F7DDE7}" type="datetime1">
              <a:rPr lang="en-US"/>
              <a:pPr>
                <a:defRPr/>
              </a:pPr>
              <a:t>10/17/2022</a:t>
            </a:fld>
            <a:endParaRPr lang="en-US"/>
          </a:p>
        </p:txBody>
      </p:sp>
      <p:sp>
        <p:nvSpPr>
          <p:cNvPr id="5" name="Footer Placeholder 4">
            <a:extLst>
              <a:ext uri="{FF2B5EF4-FFF2-40B4-BE49-F238E27FC236}">
                <a16:creationId xmlns:a16="http://schemas.microsoft.com/office/drawing/2014/main" id="{F7F95B40-BBC9-4485-8DDA-0D7672888E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419D03D-DDCB-47A3-9072-8950775F7520}"/>
              </a:ext>
            </a:extLst>
          </p:cNvPr>
          <p:cNvSpPr>
            <a:spLocks noGrp="1"/>
          </p:cNvSpPr>
          <p:nvPr>
            <p:ph type="sldNum" sz="quarter" idx="4"/>
          </p:nvPr>
        </p:nvSpPr>
        <p:spPr>
          <a:xfrm>
            <a:off x="10793413" y="6356350"/>
            <a:ext cx="11985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929D"/>
                </a:solidFill>
              </a:defRPr>
            </a:lvl1pPr>
          </a:lstStyle>
          <a:p>
            <a:fld id="{E529F9E2-88ED-4AA6-8445-FDF9911AA0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97" r:id="rId12"/>
    <p:sldLayoutId id="2147483698" r:id="rId13"/>
    <p:sldLayoutId id="2147483724" r:id="rId14"/>
    <p:sldLayoutId id="2147483725" r:id="rId15"/>
    <p:sldLayoutId id="2147483726" r:id="rId16"/>
  </p:sldLayoutIdLst>
  <p:hf hdr="0" ftr="0" dt="0"/>
  <p:txStyles>
    <p:titleStyle>
      <a:lvl1pPr algn="ctr"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a:buNone/>
              <a:defRPr sz="4400" b="0" i="0" u="none" strike="noStrike" cap="non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7376302"/>
      </p:ext>
    </p:extLst>
  </p:cSld>
  <p:clrMap bg1="lt1" tx1="dk1" bg2="dk2" tx2="lt2" accent1="accent1" accent2="accent2" accent3="accent3" accent4="accent4" accent5="accent5" accent6="accent6" hlink="hlink" folHlink="folHlink"/>
  <p:sldLayoutIdLst>
    <p:sldLayoutId id="2147483764" r:id="rId1"/>
    <p:sldLayoutId id="2147483728" r:id="rId2"/>
    <p:sldLayoutId id="2147483729" r:id="rId3"/>
    <p:sldLayoutId id="2147483730" r:id="rId4"/>
    <p:sldLayoutId id="2147483731" r:id="rId5"/>
    <p:sldLayoutId id="2147483766" r:id="rId6"/>
    <p:sldLayoutId id="21474837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9A_32B469C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19C_3BF4AC57.xm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18/10/relationships/comments" Target="../comments/modernComment_19B_61BB5E9B.xml"/><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Title 6">
            <a:extLst>
              <a:ext uri="{FF2B5EF4-FFF2-40B4-BE49-F238E27FC236}">
                <a16:creationId xmlns:a16="http://schemas.microsoft.com/office/drawing/2014/main" id="{810A9DE4-28C5-4FA1-90A5-EF0D864AEB72}"/>
              </a:ext>
            </a:extLst>
          </p:cNvPr>
          <p:cNvSpPr>
            <a:spLocks noGrp="1"/>
          </p:cNvSpPr>
          <p:nvPr>
            <p:ph type="ctrTitle"/>
          </p:nvPr>
        </p:nvSpPr>
        <p:spPr>
          <a:xfrm>
            <a:off x="688975" y="2709863"/>
            <a:ext cx="7464425" cy="2387600"/>
          </a:xfrm>
        </p:spPr>
        <p:txBody>
          <a:bodyPr/>
          <a:lstStyle/>
          <a:p>
            <a:r>
              <a:rPr lang="en-US" altLang="en-US" dirty="0"/>
              <a:t>Midwest Heat Pump Water Heater Market Landscape</a:t>
            </a:r>
            <a:endParaRPr lang="en-US" dirty="0"/>
          </a:p>
        </p:txBody>
      </p:sp>
      <p:sp>
        <p:nvSpPr>
          <p:cNvPr id="15363" name="Subtitle 7">
            <a:extLst>
              <a:ext uri="{FF2B5EF4-FFF2-40B4-BE49-F238E27FC236}">
                <a16:creationId xmlns:a16="http://schemas.microsoft.com/office/drawing/2014/main" id="{0944AB3E-C0A2-48C2-9452-22930E720AEA}"/>
              </a:ext>
            </a:extLst>
          </p:cNvPr>
          <p:cNvSpPr>
            <a:spLocks noGrp="1"/>
          </p:cNvSpPr>
          <p:nvPr>
            <p:ph type="subTitle" idx="1"/>
          </p:nvPr>
        </p:nvSpPr>
        <p:spPr>
          <a:xfrm>
            <a:off x="688975" y="5189538"/>
            <a:ext cx="7464425" cy="1655762"/>
          </a:xfrm>
        </p:spPr>
        <p:txBody>
          <a:bodyPr/>
          <a:lstStyle/>
          <a:p>
            <a:endParaRPr lang="en-US" altLang="en-US"/>
          </a:p>
        </p:txBody>
      </p:sp>
      <p:sp>
        <p:nvSpPr>
          <p:cNvPr id="15364" name="Slide Number Placeholder 17">
            <a:extLst>
              <a:ext uri="{FF2B5EF4-FFF2-40B4-BE49-F238E27FC236}">
                <a16:creationId xmlns:a16="http://schemas.microsoft.com/office/drawing/2014/main" id="{D1118375-DB2D-4350-91C7-61F5E3F0BF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fld id="{3B5F37B6-FD42-49AF-B885-D1C45FBB9BE0}" type="slidenum">
              <a:rPr lang="en-US" altLang="en-US" sz="1200">
                <a:solidFill>
                  <a:schemeClr val="bg1"/>
                </a:solidFill>
              </a:rPr>
              <a:pPr>
                <a:lnSpc>
                  <a:spcPct val="100000"/>
                </a:lnSpc>
                <a:spcBef>
                  <a:spcPct val="0"/>
                </a:spcBef>
                <a:buFontTx/>
                <a:buNone/>
              </a:pPr>
              <a:t>1</a:t>
            </a:fld>
            <a:endParaRPr lang="en-US" altLang="en-US" sz="12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1111054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Midwest Opportunities</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195911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7F2D939-FB63-4F81-81F5-2280DEAB5D43}"/>
              </a:ext>
            </a:extLst>
          </p:cNvPr>
          <p:cNvSpPr>
            <a:spLocks noGrp="1"/>
          </p:cNvSpPr>
          <p:nvPr>
            <p:ph type="title"/>
          </p:nvPr>
        </p:nvSpPr>
        <p:spPr/>
        <p:txBody>
          <a:bodyPr/>
          <a:lstStyle/>
          <a:p>
            <a:r>
              <a:rPr lang="en-US" altLang="en-US"/>
              <a:t>Water Heating Equipment Fuel Type</a:t>
            </a:r>
          </a:p>
        </p:txBody>
      </p:sp>
      <p:graphicFrame>
        <p:nvGraphicFramePr>
          <p:cNvPr id="3" name="Chart 2">
            <a:extLst>
              <a:ext uri="{FF2B5EF4-FFF2-40B4-BE49-F238E27FC236}">
                <a16:creationId xmlns:a16="http://schemas.microsoft.com/office/drawing/2014/main" id="{E9A24042-C736-47BA-99F4-4400DE5F5C0E}"/>
              </a:ext>
            </a:extLst>
          </p:cNvPr>
          <p:cNvGraphicFramePr>
            <a:graphicFrameLocks/>
          </p:cNvGraphicFramePr>
          <p:nvPr>
            <p:extLst>
              <p:ext uri="{D42A27DB-BD31-4B8C-83A1-F6EECF244321}">
                <p14:modId xmlns:p14="http://schemas.microsoft.com/office/powerpoint/2010/main" val="1569102210"/>
              </p:ext>
            </p:extLst>
          </p:nvPr>
        </p:nvGraphicFramePr>
        <p:xfrm>
          <a:off x="1489784" y="1377732"/>
          <a:ext cx="9207062" cy="4980866"/>
        </p:xfrm>
        <a:graphic>
          <a:graphicData uri="http://schemas.openxmlformats.org/drawingml/2006/chart">
            <c:chart xmlns:c="http://schemas.openxmlformats.org/drawingml/2006/chart" xmlns:r="http://schemas.openxmlformats.org/officeDocument/2006/relationships" r:id="rId3"/>
          </a:graphicData>
        </a:graphic>
      </p:graphicFrame>
      <p:sp>
        <p:nvSpPr>
          <p:cNvPr id="19460" name="Slide Number Placeholder 3">
            <a:extLst>
              <a:ext uri="{FF2B5EF4-FFF2-40B4-BE49-F238E27FC236}">
                <a16:creationId xmlns:a16="http://schemas.microsoft.com/office/drawing/2014/main" id="{514DEF2F-C1CE-4519-BAFC-21D7FDF732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fld id="{07F99207-0CA4-41A2-8CA0-B3B30BB1A85F}" type="slidenum">
              <a:rPr lang="en-US" altLang="en-US" sz="1200">
                <a:solidFill>
                  <a:srgbClr val="89929D"/>
                </a:solidFill>
              </a:rPr>
              <a:pPr>
                <a:lnSpc>
                  <a:spcPct val="100000"/>
                </a:lnSpc>
                <a:spcBef>
                  <a:spcPct val="0"/>
                </a:spcBef>
                <a:buFontTx/>
                <a:buNone/>
              </a:pPr>
              <a:t>11</a:t>
            </a:fld>
            <a:endParaRPr lang="en-US" altLang="en-US" sz="1200">
              <a:solidFill>
                <a:srgbClr val="89929D"/>
              </a:solidFill>
            </a:endParaRPr>
          </a:p>
        </p:txBody>
      </p:sp>
      <p:sp>
        <p:nvSpPr>
          <p:cNvPr id="5" name="Rectangle 4">
            <a:extLst>
              <a:ext uri="{FF2B5EF4-FFF2-40B4-BE49-F238E27FC236}">
                <a16:creationId xmlns:a16="http://schemas.microsoft.com/office/drawing/2014/main" id="{BC206096-554C-49CA-843D-99029ED85495}"/>
              </a:ext>
            </a:extLst>
          </p:cNvPr>
          <p:cNvSpPr/>
          <p:nvPr/>
        </p:nvSpPr>
        <p:spPr>
          <a:xfrm>
            <a:off x="3478893" y="6448425"/>
            <a:ext cx="6488113" cy="400110"/>
          </a:xfrm>
          <a:prstGeom prst="rect">
            <a:avLst/>
          </a:prstGeom>
        </p:spPr>
        <p:txBody>
          <a:bodyPr>
            <a:spAutoFit/>
          </a:bodyPr>
          <a:lstStyle/>
          <a:p>
            <a:pPr defTabSz="457200" eaLnBrk="1" fontAlgn="auto" hangingPunct="1">
              <a:spcBef>
                <a:spcPts val="0"/>
              </a:spcBef>
              <a:spcAft>
                <a:spcPts val="0"/>
              </a:spcAft>
              <a:defRPr/>
            </a:pPr>
            <a:r>
              <a:rPr lang="en-US" sz="1000">
                <a:solidFill>
                  <a:srgbClr val="44546A"/>
                </a:solidFill>
                <a:latin typeface="+mj-lt"/>
                <a:ea typeface="Calibri" panose="020F0502020204030204" pitchFamily="34" charset="0"/>
                <a:cs typeface="Calibri" panose="020F0502020204030204" pitchFamily="34" charset="0"/>
              </a:rPr>
              <a:t>NBI estimates in 2020 are based on data from CA Residential Appliance Saturation Study 2009 and 2015 RECS</a:t>
            </a:r>
          </a:p>
          <a:p>
            <a:pPr defTabSz="457200" eaLnBrk="1" fontAlgn="auto" hangingPunct="1">
              <a:spcBef>
                <a:spcPts val="0"/>
              </a:spcBef>
              <a:spcAft>
                <a:spcPts val="0"/>
              </a:spcAft>
              <a:defRPr/>
            </a:pPr>
            <a:endParaRPr lang="en-US" sz="1000">
              <a:solidFill>
                <a:prstClr val="black"/>
              </a:solidFill>
              <a:latin typeface="+mj-lt"/>
            </a:endParaRPr>
          </a:p>
        </p:txBody>
      </p:sp>
    </p:spTree>
    <p:extLst>
      <p:ext uri="{BB962C8B-B14F-4D97-AF65-F5344CB8AC3E}">
        <p14:creationId xmlns:p14="http://schemas.microsoft.com/office/powerpoint/2010/main" val="185957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1A6810-B467-2BCC-8F03-58B0428B23A6}"/>
              </a:ext>
            </a:extLst>
          </p:cNvPr>
          <p:cNvPicPr>
            <a:picLocks noChangeAspect="1"/>
          </p:cNvPicPr>
          <p:nvPr/>
        </p:nvPicPr>
        <p:blipFill>
          <a:blip r:embed="rId3"/>
          <a:stretch>
            <a:fillRect/>
          </a:stretch>
        </p:blipFill>
        <p:spPr>
          <a:xfrm>
            <a:off x="2448767" y="2056972"/>
            <a:ext cx="7294465" cy="4801028"/>
          </a:xfrm>
          <a:prstGeom prst="rect">
            <a:avLst/>
          </a:prstGeom>
        </p:spPr>
      </p:pic>
      <p:sp>
        <p:nvSpPr>
          <p:cNvPr id="11" name="Title 1">
            <a:extLst>
              <a:ext uri="{FF2B5EF4-FFF2-40B4-BE49-F238E27FC236}">
                <a16:creationId xmlns:a16="http://schemas.microsoft.com/office/drawing/2014/main" id="{58A54302-4961-CE7B-7806-A10622D2F37C}"/>
              </a:ext>
            </a:extLst>
          </p:cNvPr>
          <p:cNvSpPr>
            <a:spLocks noGrp="1"/>
          </p:cNvSpPr>
          <p:nvPr>
            <p:ph type="title"/>
          </p:nvPr>
        </p:nvSpPr>
        <p:spPr>
          <a:xfrm>
            <a:off x="281353" y="365125"/>
            <a:ext cx="11710621" cy="959583"/>
          </a:xfrm>
        </p:spPr>
        <p:txBody>
          <a:bodyPr/>
          <a:lstStyle/>
          <a:p>
            <a:pPr algn="l"/>
            <a:r>
              <a:rPr lang="en-US"/>
              <a:t>Number of Water Heaters by State and Type</a:t>
            </a:r>
          </a:p>
        </p:txBody>
      </p:sp>
      <p:sp>
        <p:nvSpPr>
          <p:cNvPr id="5" name="Slide Number Placeholder 4">
            <a:extLst>
              <a:ext uri="{FF2B5EF4-FFF2-40B4-BE49-F238E27FC236}">
                <a16:creationId xmlns:a16="http://schemas.microsoft.com/office/drawing/2014/main" id="{A269D6BD-5C4F-1FF2-15C9-3900CBDD8CA3}"/>
              </a:ext>
            </a:extLst>
          </p:cNvPr>
          <p:cNvSpPr>
            <a:spLocks noGrp="1"/>
          </p:cNvSpPr>
          <p:nvPr>
            <p:ph type="sldNum" sz="quarter" idx="12"/>
          </p:nvPr>
        </p:nvSpPr>
        <p:spPr>
          <a:xfrm>
            <a:off x="10793413" y="6356350"/>
            <a:ext cx="1198562" cy="365125"/>
          </a:xfrm>
        </p:spPr>
        <p:txBody>
          <a:bodyPr wrap="square" anchor="ctr">
            <a:normAutofit/>
          </a:bodyPr>
          <a:lstStyle/>
          <a:p>
            <a:pPr>
              <a:spcAft>
                <a:spcPts val="600"/>
              </a:spcAft>
            </a:pPr>
            <a:fld id="{1C5254B1-B042-47E3-8EF6-12BAD6C407D1}" type="slidenum">
              <a:rPr lang="en-US" altLang="en-US"/>
              <a:pPr>
                <a:spcAft>
                  <a:spcPts val="600"/>
                </a:spcAft>
              </a:pPr>
              <a:t>12</a:t>
            </a:fld>
            <a:endParaRPr lang="en-US" altLang="en-US"/>
          </a:p>
        </p:txBody>
      </p:sp>
      <p:sp>
        <p:nvSpPr>
          <p:cNvPr id="4" name="Content Placeholder 3">
            <a:extLst>
              <a:ext uri="{FF2B5EF4-FFF2-40B4-BE49-F238E27FC236}">
                <a16:creationId xmlns:a16="http://schemas.microsoft.com/office/drawing/2014/main" id="{287E4DD7-5C7B-222B-59C5-E31717ED8FB3}"/>
              </a:ext>
            </a:extLst>
          </p:cNvPr>
          <p:cNvSpPr txBox="1">
            <a:spLocks/>
          </p:cNvSpPr>
          <p:nvPr/>
        </p:nvSpPr>
        <p:spPr bwMode="auto">
          <a:xfrm>
            <a:off x="281353" y="1272049"/>
            <a:ext cx="11405278" cy="78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cs typeface="Arial"/>
              </a:rPr>
              <a:t>Number of households as well as percentage of existing electric resistance water heaters can generally quantify total water heating market potential</a:t>
            </a:r>
          </a:p>
        </p:txBody>
      </p:sp>
      <p:sp>
        <p:nvSpPr>
          <p:cNvPr id="3" name="TextBox 1">
            <a:extLst>
              <a:ext uri="{FF2B5EF4-FFF2-40B4-BE49-F238E27FC236}">
                <a16:creationId xmlns:a16="http://schemas.microsoft.com/office/drawing/2014/main" id="{B1BC1018-B471-24C2-C158-30E88F99C709}"/>
              </a:ext>
            </a:extLst>
          </p:cNvPr>
          <p:cNvSpPr txBox="1">
            <a:spLocks noChangeArrowheads="1"/>
          </p:cNvSpPr>
          <p:nvPr/>
        </p:nvSpPr>
        <p:spPr bwMode="auto">
          <a:xfrm>
            <a:off x="2559586" y="6465734"/>
            <a:ext cx="4976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r>
              <a:rPr lang="en-US" altLang="en-US" sz="1200" b="1">
                <a:solidFill>
                  <a:schemeClr val="tx1"/>
                </a:solidFill>
                <a:latin typeface="Arial"/>
                <a:cs typeface="Arial"/>
              </a:rPr>
              <a:t>Source: </a:t>
            </a:r>
            <a:r>
              <a:rPr lang="en-US" altLang="en-US" sz="1200">
                <a:solidFill>
                  <a:schemeClr val="tx1"/>
                </a:solidFill>
                <a:latin typeface="Arial"/>
                <a:cs typeface="Arial"/>
              </a:rPr>
              <a:t>2020 RECS</a:t>
            </a:r>
          </a:p>
        </p:txBody>
      </p:sp>
    </p:spTree>
    <p:extLst>
      <p:ext uri="{BB962C8B-B14F-4D97-AF65-F5344CB8AC3E}">
        <p14:creationId xmlns:p14="http://schemas.microsoft.com/office/powerpoint/2010/main" val="96673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A54302-4961-CE7B-7806-A10622D2F37C}"/>
              </a:ext>
            </a:extLst>
          </p:cNvPr>
          <p:cNvSpPr>
            <a:spLocks noGrp="1"/>
          </p:cNvSpPr>
          <p:nvPr>
            <p:ph type="title"/>
          </p:nvPr>
        </p:nvSpPr>
        <p:spPr>
          <a:xfrm>
            <a:off x="432411" y="1321956"/>
            <a:ext cx="5184937" cy="4365295"/>
          </a:xfrm>
        </p:spPr>
        <p:txBody>
          <a:bodyPr/>
          <a:lstStyle/>
          <a:p>
            <a:pPr algn="l"/>
            <a:r>
              <a:rPr lang="en-US" dirty="0"/>
              <a:t>In the Midwest, more than 6 million single-family homes could save around $300 a year by replacing their electric resistance water heater with a heat pump water heater. </a:t>
            </a:r>
          </a:p>
        </p:txBody>
      </p:sp>
      <p:pic>
        <p:nvPicPr>
          <p:cNvPr id="6" name="Picture 6" descr="Map&#10;&#10;Description automatically generated">
            <a:extLst>
              <a:ext uri="{FF2B5EF4-FFF2-40B4-BE49-F238E27FC236}">
                <a16:creationId xmlns:a16="http://schemas.microsoft.com/office/drawing/2014/main" id="{5544AD1D-373B-C1FE-D5BA-FAD6B0F6D327}"/>
              </a:ext>
            </a:extLst>
          </p:cNvPr>
          <p:cNvPicPr>
            <a:picLocks noGrp="1" noChangeAspect="1"/>
          </p:cNvPicPr>
          <p:nvPr>
            <p:ph sz="half" idx="2"/>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839074" y="308054"/>
            <a:ext cx="5777768" cy="6117431"/>
          </a:xfrm>
          <a:noFill/>
        </p:spPr>
      </p:pic>
      <p:sp>
        <p:nvSpPr>
          <p:cNvPr id="5" name="Slide Number Placeholder 4">
            <a:extLst>
              <a:ext uri="{FF2B5EF4-FFF2-40B4-BE49-F238E27FC236}">
                <a16:creationId xmlns:a16="http://schemas.microsoft.com/office/drawing/2014/main" id="{A269D6BD-5C4F-1FF2-15C9-3900CBDD8CA3}"/>
              </a:ext>
            </a:extLst>
          </p:cNvPr>
          <p:cNvSpPr>
            <a:spLocks noGrp="1"/>
          </p:cNvSpPr>
          <p:nvPr>
            <p:ph type="sldNum" sz="quarter" idx="12"/>
          </p:nvPr>
        </p:nvSpPr>
        <p:spPr>
          <a:xfrm>
            <a:off x="10793413" y="6356350"/>
            <a:ext cx="1198562" cy="365125"/>
          </a:xfrm>
        </p:spPr>
        <p:txBody>
          <a:bodyPr wrap="square" anchor="ctr">
            <a:normAutofit/>
          </a:bodyPr>
          <a:lstStyle/>
          <a:p>
            <a:pPr>
              <a:spcAft>
                <a:spcPts val="600"/>
              </a:spcAft>
            </a:pPr>
            <a:fld id="{1C5254B1-B042-47E3-8EF6-12BAD6C407D1}" type="slidenum">
              <a:rPr lang="en-US" altLang="en-US"/>
              <a:pPr>
                <a:spcAft>
                  <a:spcPts val="600"/>
                </a:spcAft>
              </a:pPr>
              <a:t>13</a:t>
            </a:fld>
            <a:endParaRPr lang="en-US" altLang="en-US"/>
          </a:p>
        </p:txBody>
      </p:sp>
      <p:sp>
        <p:nvSpPr>
          <p:cNvPr id="2" name="Content Placeholder 1">
            <a:extLst>
              <a:ext uri="{FF2B5EF4-FFF2-40B4-BE49-F238E27FC236}">
                <a16:creationId xmlns:a16="http://schemas.microsoft.com/office/drawing/2014/main" id="{F05FCEE6-4F9B-D94E-B23E-3A482444C98F}"/>
              </a:ext>
            </a:extLst>
          </p:cNvPr>
          <p:cNvSpPr>
            <a:spLocks noGrp="1"/>
          </p:cNvSpPr>
          <p:nvPr>
            <p:ph sz="half" idx="1"/>
          </p:nvPr>
        </p:nvSpPr>
        <p:spPr>
          <a:xfrm>
            <a:off x="7846409" y="4171692"/>
            <a:ext cx="1510353" cy="545970"/>
          </a:xfrm>
        </p:spPr>
        <p:txBody>
          <a:bodyPr/>
          <a:lstStyle/>
          <a:p>
            <a:pPr marL="0" indent="0" algn="ctr">
              <a:buNone/>
            </a:pPr>
            <a:r>
              <a:rPr lang="en-US" sz="2200" b="1" dirty="0"/>
              <a:t>718,000</a:t>
            </a:r>
          </a:p>
        </p:txBody>
      </p:sp>
      <p:sp>
        <p:nvSpPr>
          <p:cNvPr id="7" name="Content Placeholder 1">
            <a:extLst>
              <a:ext uri="{FF2B5EF4-FFF2-40B4-BE49-F238E27FC236}">
                <a16:creationId xmlns:a16="http://schemas.microsoft.com/office/drawing/2014/main" id="{DD9BC131-2947-67C6-43C1-FA4AAEEEA591}"/>
              </a:ext>
            </a:extLst>
          </p:cNvPr>
          <p:cNvSpPr txBox="1">
            <a:spLocks/>
          </p:cNvSpPr>
          <p:nvPr/>
        </p:nvSpPr>
        <p:spPr bwMode="auto">
          <a:xfrm>
            <a:off x="9098323" y="4509599"/>
            <a:ext cx="1269537" cy="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900,000</a:t>
            </a:r>
          </a:p>
        </p:txBody>
      </p:sp>
      <p:sp>
        <p:nvSpPr>
          <p:cNvPr id="8" name="Content Placeholder 1">
            <a:extLst>
              <a:ext uri="{FF2B5EF4-FFF2-40B4-BE49-F238E27FC236}">
                <a16:creationId xmlns:a16="http://schemas.microsoft.com/office/drawing/2014/main" id="{CEE4DEE0-91BF-2841-F78C-24AA550CD645}"/>
              </a:ext>
            </a:extLst>
          </p:cNvPr>
          <p:cNvSpPr txBox="1">
            <a:spLocks/>
          </p:cNvSpPr>
          <p:nvPr/>
        </p:nvSpPr>
        <p:spPr bwMode="auto">
          <a:xfrm>
            <a:off x="10012491" y="4033239"/>
            <a:ext cx="1704857" cy="5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1,300,000</a:t>
            </a:r>
          </a:p>
        </p:txBody>
      </p:sp>
      <p:sp>
        <p:nvSpPr>
          <p:cNvPr id="9" name="Content Placeholder 1">
            <a:extLst>
              <a:ext uri="{FF2B5EF4-FFF2-40B4-BE49-F238E27FC236}">
                <a16:creationId xmlns:a16="http://schemas.microsoft.com/office/drawing/2014/main" id="{D92EFF8D-8D36-7131-B6FF-9A7C9C47F1A8}"/>
              </a:ext>
            </a:extLst>
          </p:cNvPr>
          <p:cNvSpPr txBox="1">
            <a:spLocks/>
          </p:cNvSpPr>
          <p:nvPr/>
        </p:nvSpPr>
        <p:spPr bwMode="auto">
          <a:xfrm>
            <a:off x="9434013" y="2883030"/>
            <a:ext cx="1381138" cy="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t>842,000</a:t>
            </a:r>
          </a:p>
        </p:txBody>
      </p:sp>
      <p:sp>
        <p:nvSpPr>
          <p:cNvPr id="10" name="Content Placeholder 1">
            <a:extLst>
              <a:ext uri="{FF2B5EF4-FFF2-40B4-BE49-F238E27FC236}">
                <a16:creationId xmlns:a16="http://schemas.microsoft.com/office/drawing/2014/main" id="{41AC6406-87AC-FE76-1D1B-CD1D5396A03B}"/>
              </a:ext>
            </a:extLst>
          </p:cNvPr>
          <p:cNvSpPr txBox="1">
            <a:spLocks/>
          </p:cNvSpPr>
          <p:nvPr/>
        </p:nvSpPr>
        <p:spPr bwMode="auto">
          <a:xfrm>
            <a:off x="7458421" y="2097638"/>
            <a:ext cx="1269537" cy="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t>636,000</a:t>
            </a:r>
          </a:p>
        </p:txBody>
      </p:sp>
      <p:sp>
        <p:nvSpPr>
          <p:cNvPr id="12" name="Content Placeholder 1">
            <a:extLst>
              <a:ext uri="{FF2B5EF4-FFF2-40B4-BE49-F238E27FC236}">
                <a16:creationId xmlns:a16="http://schemas.microsoft.com/office/drawing/2014/main" id="{71BD63EC-88C8-B0E9-A236-3E3C42BCEAF7}"/>
              </a:ext>
            </a:extLst>
          </p:cNvPr>
          <p:cNvSpPr txBox="1">
            <a:spLocks/>
          </p:cNvSpPr>
          <p:nvPr/>
        </p:nvSpPr>
        <p:spPr bwMode="auto">
          <a:xfrm>
            <a:off x="6037961" y="1142774"/>
            <a:ext cx="1421358" cy="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650,000</a:t>
            </a:r>
          </a:p>
        </p:txBody>
      </p:sp>
      <p:sp>
        <p:nvSpPr>
          <p:cNvPr id="14" name="Content Placeholder 1">
            <a:extLst>
              <a:ext uri="{FF2B5EF4-FFF2-40B4-BE49-F238E27FC236}">
                <a16:creationId xmlns:a16="http://schemas.microsoft.com/office/drawing/2014/main" id="{2CCD4424-C71C-AE12-D34E-E8C59C1CACDE}"/>
              </a:ext>
            </a:extLst>
          </p:cNvPr>
          <p:cNvSpPr txBox="1">
            <a:spLocks/>
          </p:cNvSpPr>
          <p:nvPr/>
        </p:nvSpPr>
        <p:spPr bwMode="auto">
          <a:xfrm>
            <a:off x="6502278" y="3487269"/>
            <a:ext cx="1269537" cy="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350,000</a:t>
            </a:r>
          </a:p>
        </p:txBody>
      </p:sp>
      <p:sp>
        <p:nvSpPr>
          <p:cNvPr id="15" name="Content Placeholder 1">
            <a:extLst>
              <a:ext uri="{FF2B5EF4-FFF2-40B4-BE49-F238E27FC236}">
                <a16:creationId xmlns:a16="http://schemas.microsoft.com/office/drawing/2014/main" id="{461560A5-3BE7-7B66-B9D9-8AE9A5D8354A}"/>
              </a:ext>
            </a:extLst>
          </p:cNvPr>
          <p:cNvSpPr txBox="1">
            <a:spLocks/>
          </p:cNvSpPr>
          <p:nvPr/>
        </p:nvSpPr>
        <p:spPr bwMode="auto">
          <a:xfrm>
            <a:off x="6813166" y="5442241"/>
            <a:ext cx="1470983" cy="5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944,000</a:t>
            </a:r>
            <a:endParaRPr lang="en-US" sz="2200" b="1" dirty="0">
              <a:cs typeface="Arial"/>
            </a:endParaRPr>
          </a:p>
        </p:txBody>
      </p:sp>
      <p:sp>
        <p:nvSpPr>
          <p:cNvPr id="16" name="Content Placeholder 5">
            <a:extLst>
              <a:ext uri="{FF2B5EF4-FFF2-40B4-BE49-F238E27FC236}">
                <a16:creationId xmlns:a16="http://schemas.microsoft.com/office/drawing/2014/main" id="{6C1C4FCF-74D3-1252-C582-26629B12E486}"/>
              </a:ext>
            </a:extLst>
          </p:cNvPr>
          <p:cNvSpPr txBox="1">
            <a:spLocks/>
          </p:cNvSpPr>
          <p:nvPr/>
        </p:nvSpPr>
        <p:spPr>
          <a:xfrm>
            <a:off x="281353" y="4276491"/>
            <a:ext cx="5463727" cy="1900351"/>
          </a:xfrm>
          <a:prstGeom prst="rect">
            <a:avLst/>
          </a:prstGeom>
        </p:spPr>
        <p:txBody>
          <a:bodyPr lIns="91440" tIns="45720" rIns="91440" bIns="45720" anchor="t"/>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a:p>
        </p:txBody>
      </p:sp>
      <p:sp>
        <p:nvSpPr>
          <p:cNvPr id="4" name="TextBox 3">
            <a:extLst>
              <a:ext uri="{FF2B5EF4-FFF2-40B4-BE49-F238E27FC236}">
                <a16:creationId xmlns:a16="http://schemas.microsoft.com/office/drawing/2014/main" id="{BD0E59D5-D6B0-4808-F971-87037EB05CF5}"/>
              </a:ext>
            </a:extLst>
          </p:cNvPr>
          <p:cNvSpPr txBox="1">
            <a:spLocks noChangeArrowheads="1"/>
          </p:cNvSpPr>
          <p:nvPr/>
        </p:nvSpPr>
        <p:spPr bwMode="auto">
          <a:xfrm>
            <a:off x="6500957" y="6578641"/>
            <a:ext cx="4976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r>
              <a:rPr lang="en-US" altLang="en-US" sz="1200" b="1">
                <a:solidFill>
                  <a:schemeClr val="tx1"/>
                </a:solidFill>
                <a:latin typeface="Arial"/>
                <a:cs typeface="Arial"/>
              </a:rPr>
              <a:t>Source: </a:t>
            </a:r>
            <a:r>
              <a:rPr lang="en-US" altLang="en-US" sz="1200">
                <a:solidFill>
                  <a:schemeClr val="tx1"/>
                </a:solidFill>
                <a:latin typeface="Arial"/>
                <a:cs typeface="Arial"/>
              </a:rPr>
              <a:t>2020 RECS</a:t>
            </a:r>
          </a:p>
        </p:txBody>
      </p:sp>
      <p:sp>
        <p:nvSpPr>
          <p:cNvPr id="3" name="TextBox 2">
            <a:extLst>
              <a:ext uri="{FF2B5EF4-FFF2-40B4-BE49-F238E27FC236}">
                <a16:creationId xmlns:a16="http://schemas.microsoft.com/office/drawing/2014/main" id="{DE96E214-9CB2-33F2-9A94-0F949271E611}"/>
              </a:ext>
            </a:extLst>
          </p:cNvPr>
          <p:cNvSpPr txBox="1"/>
          <p:nvPr/>
        </p:nvSpPr>
        <p:spPr>
          <a:xfrm>
            <a:off x="8605987" y="365305"/>
            <a:ext cx="3187503" cy="1631216"/>
          </a:xfrm>
          <a:prstGeom prst="rect">
            <a:avLst/>
          </a:prstGeom>
          <a:noFill/>
        </p:spPr>
        <p:txBody>
          <a:bodyPr wrap="square" lIns="91440" tIns="45720" rIns="91440" bIns="45720" rtlCol="0" anchor="t">
            <a:spAutoFit/>
          </a:bodyPr>
          <a:lstStyle/>
          <a:p>
            <a:pPr algn="r"/>
            <a:r>
              <a:rPr lang="en-US" sz="2000" dirty="0">
                <a:latin typeface="Arial"/>
                <a:cs typeface="Arial"/>
              </a:rPr>
              <a:t>Estimated number of single-family homes with electric resistance water heaters in</a:t>
            </a:r>
          </a:p>
          <a:p>
            <a:pPr algn="r"/>
            <a:r>
              <a:rPr lang="en-US" sz="2000" dirty="0">
                <a:latin typeface="Arial"/>
                <a:cs typeface="Arial"/>
              </a:rPr>
              <a:t> each state </a:t>
            </a:r>
          </a:p>
        </p:txBody>
      </p:sp>
    </p:spTree>
    <p:extLst>
      <p:ext uri="{BB962C8B-B14F-4D97-AF65-F5344CB8AC3E}">
        <p14:creationId xmlns:p14="http://schemas.microsoft.com/office/powerpoint/2010/main" val="93489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08521-36B9-80D3-A67C-A6CE5765A20F}"/>
              </a:ext>
            </a:extLst>
          </p:cNvPr>
          <p:cNvSpPr>
            <a:spLocks noGrp="1"/>
          </p:cNvSpPr>
          <p:nvPr>
            <p:ph type="title"/>
          </p:nvPr>
        </p:nvSpPr>
        <p:spPr/>
        <p:txBody>
          <a:bodyPr/>
          <a:lstStyle/>
          <a:p>
            <a:r>
              <a:rPr lang="en-US" dirty="0">
                <a:cs typeface="Arial"/>
              </a:rPr>
              <a:t>Iowa Water Heater Estimates</a:t>
            </a:r>
            <a:endParaRPr lang="en-US" dirty="0"/>
          </a:p>
        </p:txBody>
      </p:sp>
      <p:sp>
        <p:nvSpPr>
          <p:cNvPr id="3" name="Content Placeholder 2">
            <a:extLst>
              <a:ext uri="{FF2B5EF4-FFF2-40B4-BE49-F238E27FC236}">
                <a16:creationId xmlns:a16="http://schemas.microsoft.com/office/drawing/2014/main" id="{CAFF52F5-B201-715B-302E-E7C5225883A3}"/>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FBB3301-1EAE-7002-043E-34028A8FA701}"/>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1B8011C-28DE-9035-C6A5-A565CEB91093}"/>
              </a:ext>
            </a:extLst>
          </p:cNvPr>
          <p:cNvSpPr>
            <a:spLocks noGrp="1"/>
          </p:cNvSpPr>
          <p:nvPr>
            <p:ph type="sldNum" sz="quarter" idx="12"/>
          </p:nvPr>
        </p:nvSpPr>
        <p:spPr/>
        <p:txBody>
          <a:bodyPr/>
          <a:lstStyle/>
          <a:p>
            <a:fld id="{1C5254B1-B042-47E3-8EF6-12BAD6C407D1}" type="slidenum">
              <a:rPr lang="en-US" altLang="en-US" smtClean="0"/>
              <a:pPr/>
              <a:t>14</a:t>
            </a:fld>
            <a:endParaRPr lang="en-US" altLang="en-US"/>
          </a:p>
        </p:txBody>
      </p:sp>
      <p:pic>
        <p:nvPicPr>
          <p:cNvPr id="8" name="Picture 7">
            <a:extLst>
              <a:ext uri="{FF2B5EF4-FFF2-40B4-BE49-F238E27FC236}">
                <a16:creationId xmlns:a16="http://schemas.microsoft.com/office/drawing/2014/main" id="{848D399B-678C-DC34-1926-6D9399E7BD51}"/>
              </a:ext>
            </a:extLst>
          </p:cNvPr>
          <p:cNvPicPr>
            <a:picLocks noChangeAspect="1"/>
          </p:cNvPicPr>
          <p:nvPr/>
        </p:nvPicPr>
        <p:blipFill>
          <a:blip r:embed="rId2"/>
          <a:stretch>
            <a:fillRect/>
          </a:stretch>
        </p:blipFill>
        <p:spPr>
          <a:xfrm>
            <a:off x="2120762" y="1481777"/>
            <a:ext cx="8102876" cy="5118405"/>
          </a:xfrm>
          <a:prstGeom prst="rect">
            <a:avLst/>
          </a:prstGeom>
        </p:spPr>
      </p:pic>
      <p:sp>
        <p:nvSpPr>
          <p:cNvPr id="10" name="TextBox 9">
            <a:extLst>
              <a:ext uri="{FF2B5EF4-FFF2-40B4-BE49-F238E27FC236}">
                <a16:creationId xmlns:a16="http://schemas.microsoft.com/office/drawing/2014/main" id="{4F86EFEC-5905-52BB-5A60-724259CC68CE}"/>
              </a:ext>
            </a:extLst>
          </p:cNvPr>
          <p:cNvSpPr txBox="1">
            <a:spLocks noChangeArrowheads="1"/>
          </p:cNvSpPr>
          <p:nvPr/>
        </p:nvSpPr>
        <p:spPr bwMode="auto">
          <a:xfrm>
            <a:off x="1213620" y="6538912"/>
            <a:ext cx="49768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r>
              <a:rPr lang="en-US" altLang="en-US" sz="1200" b="1" dirty="0">
                <a:solidFill>
                  <a:schemeClr val="tx1"/>
                </a:solidFill>
                <a:latin typeface="Arial"/>
                <a:cs typeface="Arial"/>
              </a:rPr>
              <a:t>Source: </a:t>
            </a:r>
            <a:r>
              <a:rPr lang="en-US" altLang="en-US" sz="1200" dirty="0">
                <a:solidFill>
                  <a:schemeClr val="tx1"/>
                </a:solidFill>
                <a:latin typeface="Arial"/>
                <a:cs typeface="Arial"/>
              </a:rPr>
              <a:t>2020 RECS</a:t>
            </a:r>
          </a:p>
        </p:txBody>
      </p:sp>
    </p:spTree>
    <p:extLst>
      <p:ext uri="{BB962C8B-B14F-4D97-AF65-F5344CB8AC3E}">
        <p14:creationId xmlns:p14="http://schemas.microsoft.com/office/powerpoint/2010/main" val="24644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28F7-28C4-4B11-B939-1833518F57E5}"/>
              </a:ext>
            </a:extLst>
          </p:cNvPr>
          <p:cNvSpPr>
            <a:spLocks noGrp="1"/>
          </p:cNvSpPr>
          <p:nvPr>
            <p:ph type="title"/>
          </p:nvPr>
        </p:nvSpPr>
        <p:spPr>
          <a:xfrm>
            <a:off x="839788" y="278040"/>
            <a:ext cx="10515600" cy="1325563"/>
          </a:xfrm>
        </p:spPr>
        <p:txBody>
          <a:bodyPr/>
          <a:lstStyle/>
          <a:p>
            <a:r>
              <a:rPr lang="en-US" dirty="0"/>
              <a:t>Electric Resistance to Heat Pump</a:t>
            </a:r>
            <a:br>
              <a:rPr lang="en-US" dirty="0"/>
            </a:br>
            <a:r>
              <a:rPr lang="en-US" dirty="0"/>
              <a:t> Water Heater Retrofit</a:t>
            </a:r>
          </a:p>
        </p:txBody>
      </p:sp>
      <p:pic>
        <p:nvPicPr>
          <p:cNvPr id="5" name="Picture 9" descr="Icon&#10;&#10;Description automatically generated">
            <a:extLst>
              <a:ext uri="{FF2B5EF4-FFF2-40B4-BE49-F238E27FC236}">
                <a16:creationId xmlns:a16="http://schemas.microsoft.com/office/drawing/2014/main" id="{F7A8AC1C-566D-9B8E-5E91-3F5ABA217500}"/>
              </a:ext>
            </a:extLst>
          </p:cNvPr>
          <p:cNvPicPr>
            <a:picLocks noGrp="1" noChangeAspect="1"/>
          </p:cNvPicPr>
          <p:nvPr>
            <p:ph sz="quarter" idx="4"/>
          </p:nvPr>
        </p:nvPicPr>
        <p:blipFill>
          <a:blip r:embed="rId3"/>
          <a:stretch>
            <a:fillRect/>
          </a:stretch>
        </p:blipFill>
        <p:spPr>
          <a:xfrm>
            <a:off x="615560" y="2582635"/>
            <a:ext cx="1672120" cy="2917055"/>
          </a:xfrm>
        </p:spPr>
      </p:pic>
      <p:sp>
        <p:nvSpPr>
          <p:cNvPr id="3" name="Slide Number Placeholder 2">
            <a:extLst>
              <a:ext uri="{FF2B5EF4-FFF2-40B4-BE49-F238E27FC236}">
                <a16:creationId xmlns:a16="http://schemas.microsoft.com/office/drawing/2014/main" id="{2C71682C-E0C5-4DCF-90C5-CB1C668A6F56}"/>
              </a:ext>
            </a:extLst>
          </p:cNvPr>
          <p:cNvSpPr>
            <a:spLocks noGrp="1"/>
          </p:cNvSpPr>
          <p:nvPr>
            <p:ph type="sldNum" sz="quarter" idx="12"/>
          </p:nvPr>
        </p:nvSpPr>
        <p:spPr/>
        <p:txBody>
          <a:bodyPr/>
          <a:lstStyle/>
          <a:p>
            <a:fld id="{E9658B0A-E50D-4182-BE4B-D88B1DA1C420}" type="slidenum">
              <a:rPr lang="en-US" altLang="en-US" smtClean="0"/>
              <a:pPr/>
              <a:t>15</a:t>
            </a:fld>
            <a:endParaRPr lang="en-US" altLang="en-US"/>
          </a:p>
        </p:txBody>
      </p:sp>
      <p:pic>
        <p:nvPicPr>
          <p:cNvPr id="21" name="Picture 3" descr="A picture containing night sky&#10;&#10;Description automatically generated">
            <a:extLst>
              <a:ext uri="{FF2B5EF4-FFF2-40B4-BE49-F238E27FC236}">
                <a16:creationId xmlns:a16="http://schemas.microsoft.com/office/drawing/2014/main" id="{03883F71-4B5D-E08A-95F0-7D2AC6BA10CE}"/>
              </a:ext>
            </a:extLst>
          </p:cNvPr>
          <p:cNvPicPr>
            <a:picLocks noChangeAspect="1"/>
          </p:cNvPicPr>
          <p:nvPr/>
        </p:nvPicPr>
        <p:blipFill>
          <a:blip r:embed="rId4"/>
          <a:stretch>
            <a:fillRect/>
          </a:stretch>
        </p:blipFill>
        <p:spPr>
          <a:xfrm>
            <a:off x="2932349" y="2173608"/>
            <a:ext cx="3615626" cy="2917056"/>
          </a:xfrm>
          <a:prstGeom prst="rect">
            <a:avLst/>
          </a:prstGeom>
        </p:spPr>
      </p:pic>
      <p:sp>
        <p:nvSpPr>
          <p:cNvPr id="12" name="Text Placeholder 5">
            <a:extLst>
              <a:ext uri="{FF2B5EF4-FFF2-40B4-BE49-F238E27FC236}">
                <a16:creationId xmlns:a16="http://schemas.microsoft.com/office/drawing/2014/main" id="{7EE2D728-1B7E-40CD-AE00-802A722DC7D6}"/>
              </a:ext>
            </a:extLst>
          </p:cNvPr>
          <p:cNvSpPr txBox="1">
            <a:spLocks/>
          </p:cNvSpPr>
          <p:nvPr/>
        </p:nvSpPr>
        <p:spPr bwMode="auto">
          <a:xfrm>
            <a:off x="6595131" y="4309427"/>
            <a:ext cx="51577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2400" b="1" kern="1200">
                <a:solidFill>
                  <a:schemeClr val="tx2"/>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000" b="1" kern="1200">
                <a:solidFill>
                  <a:schemeClr val="tx2"/>
                </a:solidFill>
                <a:latin typeface="+mn-lt"/>
                <a:ea typeface="+mn-ea"/>
                <a:cs typeface="+mn-cs"/>
              </a:defRPr>
            </a:lvl2pPr>
            <a:lvl3pPr marL="914400" indent="0" algn="l" rtl="0" eaLnBrk="1" fontAlgn="base" hangingPunct="1">
              <a:lnSpc>
                <a:spcPct val="90000"/>
              </a:lnSpc>
              <a:spcBef>
                <a:spcPts val="500"/>
              </a:spcBef>
              <a:spcAft>
                <a:spcPct val="0"/>
              </a:spcAft>
              <a:buFont typeface="Arial" panose="020B0604020202020204" pitchFamily="34" charset="0"/>
              <a:buNone/>
              <a:defRPr sz="1800" b="1" kern="1200">
                <a:solidFill>
                  <a:schemeClr val="tx2"/>
                </a:solidFill>
                <a:latin typeface="+mn-lt"/>
                <a:ea typeface="+mn-ea"/>
                <a:cs typeface="+mn-cs"/>
              </a:defRPr>
            </a:lvl3pPr>
            <a:lvl4pPr marL="13716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2"/>
                </a:solidFill>
                <a:latin typeface="+mn-lt"/>
                <a:ea typeface="+mn-ea"/>
                <a:cs typeface="+mn-cs"/>
              </a:defRPr>
            </a:lvl4pPr>
            <a:lvl5pPr marL="1828800" indent="0" algn="l" rtl="0" eaLnBrk="1" fontAlgn="base" hangingPunct="1">
              <a:lnSpc>
                <a:spcPct val="90000"/>
              </a:lnSpc>
              <a:spcBef>
                <a:spcPts val="500"/>
              </a:spcBef>
              <a:spcAft>
                <a:spcPct val="0"/>
              </a:spcAft>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800" dirty="0"/>
              <a:t>Annual energy savings of </a:t>
            </a:r>
            <a:r>
              <a:rPr lang="en-US" sz="4800" dirty="0">
                <a:solidFill>
                  <a:schemeClr val="accent3"/>
                </a:solidFill>
              </a:rPr>
              <a:t>72%</a:t>
            </a:r>
          </a:p>
          <a:p>
            <a:pPr algn="ctr"/>
            <a:r>
              <a:rPr lang="en-US" sz="4800" dirty="0"/>
              <a:t>Annual cost savings </a:t>
            </a:r>
            <a:r>
              <a:rPr lang="en-US" sz="4800" dirty="0">
                <a:solidFill>
                  <a:schemeClr val="accent2"/>
                </a:solidFill>
              </a:rPr>
              <a:t>$310</a:t>
            </a:r>
            <a:endParaRPr lang="en-US" sz="4800" dirty="0">
              <a:solidFill>
                <a:schemeClr val="accent2"/>
              </a:solidFill>
              <a:cs typeface="Arial"/>
            </a:endParaRPr>
          </a:p>
        </p:txBody>
      </p:sp>
      <p:cxnSp>
        <p:nvCxnSpPr>
          <p:cNvPr id="11" name="Straight Connector 10">
            <a:extLst>
              <a:ext uri="{FF2B5EF4-FFF2-40B4-BE49-F238E27FC236}">
                <a16:creationId xmlns:a16="http://schemas.microsoft.com/office/drawing/2014/main" id="{BD8E01FC-0F57-46EC-BF0D-9AF119D013AA}"/>
              </a:ext>
            </a:extLst>
          </p:cNvPr>
          <p:cNvCxnSpPr>
            <a:cxnSpLocks/>
          </p:cNvCxnSpPr>
          <p:nvPr/>
        </p:nvCxnSpPr>
        <p:spPr>
          <a:xfrm flipH="1">
            <a:off x="6094212" y="1953087"/>
            <a:ext cx="3577" cy="366109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EB3AAFB-B8E3-E6A9-412B-BEBB882087CE}"/>
              </a:ext>
            </a:extLst>
          </p:cNvPr>
          <p:cNvSpPr/>
          <p:nvPr/>
        </p:nvSpPr>
        <p:spPr>
          <a:xfrm>
            <a:off x="3478893" y="6448425"/>
            <a:ext cx="7459048" cy="400110"/>
          </a:xfrm>
          <a:prstGeom prst="rect">
            <a:avLst/>
          </a:prstGeom>
        </p:spPr>
        <p:txBody>
          <a:bodyPr wrap="square" lIns="91440" tIns="45720" rIns="91440" bIns="45720" anchor="t">
            <a:spAutoFit/>
          </a:bodyPr>
          <a:lstStyle/>
          <a:p>
            <a:pPr defTabSz="457200">
              <a:spcBef>
                <a:spcPts val="0"/>
              </a:spcBef>
              <a:spcAft>
                <a:spcPts val="0"/>
              </a:spcAft>
              <a:defRPr/>
            </a:pPr>
            <a:r>
              <a:rPr lang="en-US" sz="1000">
                <a:solidFill>
                  <a:srgbClr val="44546A"/>
                </a:solidFill>
                <a:latin typeface="+mj-lt"/>
                <a:cs typeface="Calibri"/>
              </a:rPr>
              <a:t>Source USDOE Energy Guide comparison of </a:t>
            </a:r>
            <a:r>
              <a:rPr lang="en-US" sz="1000" err="1">
                <a:solidFill>
                  <a:srgbClr val="44546A"/>
                </a:solidFill>
                <a:latin typeface="+mj-lt"/>
                <a:cs typeface="Calibri"/>
              </a:rPr>
              <a:t>Rheem</a:t>
            </a:r>
            <a:r>
              <a:rPr lang="en-US" sz="1000">
                <a:solidFill>
                  <a:srgbClr val="44546A"/>
                </a:solidFill>
                <a:latin typeface="+mj-lt"/>
                <a:cs typeface="Calibri"/>
              </a:rPr>
              <a:t> 50-gallon HPWH, electric resistance water heater and gas water heater</a:t>
            </a:r>
            <a:endParaRPr lang="en-US"/>
          </a:p>
          <a:p>
            <a:pPr defTabSz="457200" eaLnBrk="1" fontAlgn="auto" hangingPunct="1">
              <a:spcBef>
                <a:spcPts val="0"/>
              </a:spcBef>
              <a:spcAft>
                <a:spcPts val="0"/>
              </a:spcAft>
              <a:defRPr/>
            </a:pPr>
            <a:endParaRPr lang="en-US" sz="1000">
              <a:solidFill>
                <a:prstClr val="black"/>
              </a:solidFill>
              <a:latin typeface="+mj-lt"/>
            </a:endParaRPr>
          </a:p>
        </p:txBody>
      </p:sp>
      <p:sp>
        <p:nvSpPr>
          <p:cNvPr id="16" name="Arrow: Chevron 15">
            <a:extLst>
              <a:ext uri="{FF2B5EF4-FFF2-40B4-BE49-F238E27FC236}">
                <a16:creationId xmlns:a16="http://schemas.microsoft.com/office/drawing/2014/main" id="{60DF74AB-3B6A-1145-4576-E729C58D1918}"/>
              </a:ext>
            </a:extLst>
          </p:cNvPr>
          <p:cNvSpPr/>
          <p:nvPr/>
        </p:nvSpPr>
        <p:spPr>
          <a:xfrm>
            <a:off x="2932349" y="3126017"/>
            <a:ext cx="674858" cy="1315233"/>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80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a:extLst>
              <a:ext uri="{FF2B5EF4-FFF2-40B4-BE49-F238E27FC236}">
                <a16:creationId xmlns:a16="http://schemas.microsoft.com/office/drawing/2014/main" id="{EE7202B9-ED6B-45F9-8107-6BDD95C8C74B}"/>
              </a:ext>
            </a:extLst>
          </p:cNvPr>
          <p:cNvSpPr>
            <a:spLocks noGrp="1"/>
          </p:cNvSpPr>
          <p:nvPr>
            <p:ph type="title"/>
          </p:nvPr>
        </p:nvSpPr>
        <p:spPr>
          <a:xfrm>
            <a:off x="406880" y="315021"/>
            <a:ext cx="11110450" cy="1339940"/>
          </a:xfrm>
        </p:spPr>
        <p:txBody>
          <a:bodyPr/>
          <a:lstStyle/>
          <a:p>
            <a:r>
              <a:rPr lang="en-US" altLang="en-US"/>
              <a:t>Solar panels required to power </a:t>
            </a:r>
            <a:r>
              <a:rPr lang="en-US" altLang="en-US">
                <a:solidFill>
                  <a:schemeClr val="accent3"/>
                </a:solidFill>
                <a:latin typeface="+mn-lt"/>
                <a:ea typeface="+mn-ea"/>
                <a:cs typeface="+mn-cs"/>
              </a:rPr>
              <a:t>electric resistance</a:t>
            </a:r>
            <a:r>
              <a:rPr lang="en-US" altLang="en-US"/>
              <a:t> and </a:t>
            </a:r>
            <a:r>
              <a:rPr lang="en-US" altLang="en-US">
                <a:solidFill>
                  <a:schemeClr val="accent1"/>
                </a:solidFill>
                <a:latin typeface="Arial"/>
                <a:ea typeface="+mn-ea"/>
                <a:cs typeface="Arial"/>
              </a:rPr>
              <a:t>heat pump</a:t>
            </a:r>
            <a:r>
              <a:rPr lang="en-US" altLang="en-US" sz="2800">
                <a:solidFill>
                  <a:schemeClr val="accent1"/>
                </a:solidFill>
                <a:latin typeface="Arial"/>
                <a:ea typeface="+mn-ea"/>
                <a:cs typeface="Arial"/>
              </a:rPr>
              <a:t> </a:t>
            </a:r>
            <a:r>
              <a:rPr lang="en-US" altLang="en-US"/>
              <a:t>water heater for one year</a:t>
            </a:r>
          </a:p>
        </p:txBody>
      </p:sp>
      <p:sp>
        <p:nvSpPr>
          <p:cNvPr id="7" name="TextBox 6">
            <a:extLst>
              <a:ext uri="{FF2B5EF4-FFF2-40B4-BE49-F238E27FC236}">
                <a16:creationId xmlns:a16="http://schemas.microsoft.com/office/drawing/2014/main" id="{8B8FBE43-7F62-4D38-975A-762F91196387}"/>
              </a:ext>
            </a:extLst>
          </p:cNvPr>
          <p:cNvSpPr txBox="1"/>
          <p:nvPr/>
        </p:nvSpPr>
        <p:spPr>
          <a:xfrm>
            <a:off x="704380" y="2075283"/>
            <a:ext cx="5500539" cy="1938992"/>
          </a:xfrm>
          <a:prstGeom prst="rect">
            <a:avLst/>
          </a:prstGeom>
          <a:noFill/>
        </p:spPr>
        <p:txBody>
          <a:bodyPr wrap="square" lIns="91440" tIns="45720" rIns="91440" bIns="45720" anchor="t">
            <a:spAutoFit/>
          </a:bodyPr>
          <a:lstStyle/>
          <a:p>
            <a:pPr algn="ctr" eaLnBrk="1" fontAlgn="auto" hangingPunct="1">
              <a:spcBef>
                <a:spcPts val="0"/>
              </a:spcBef>
              <a:spcAft>
                <a:spcPts val="0"/>
              </a:spcAft>
              <a:defRPr/>
            </a:pPr>
            <a:r>
              <a:rPr lang="en-US" sz="2800">
                <a:solidFill>
                  <a:schemeClr val="tx2"/>
                </a:solidFill>
                <a:latin typeface="+mn-lt"/>
              </a:rPr>
              <a:t>An electric resistance water heater requires </a:t>
            </a:r>
            <a:endParaRPr lang="en-US" sz="2800">
              <a:solidFill>
                <a:schemeClr val="tx2"/>
              </a:solidFill>
              <a:latin typeface="+mn-lt"/>
              <a:cs typeface="Arial"/>
            </a:endParaRPr>
          </a:p>
          <a:p>
            <a:pPr algn="ctr" eaLnBrk="1" fontAlgn="auto" hangingPunct="1">
              <a:spcBef>
                <a:spcPts val="0"/>
              </a:spcBef>
              <a:spcAft>
                <a:spcPts val="0"/>
              </a:spcAft>
              <a:defRPr/>
            </a:pPr>
            <a:r>
              <a:rPr lang="en-US" sz="3600" b="1">
                <a:solidFill>
                  <a:schemeClr val="accent3"/>
                </a:solidFill>
                <a:latin typeface="+mn-lt"/>
              </a:rPr>
              <a:t>8 solar panels </a:t>
            </a:r>
            <a:r>
              <a:rPr lang="en-US" sz="2800">
                <a:solidFill>
                  <a:schemeClr val="tx2"/>
                </a:solidFill>
                <a:latin typeface="+mn-lt"/>
              </a:rPr>
              <a:t>to power it for a year</a:t>
            </a:r>
            <a:endParaRPr lang="en-US" sz="2800">
              <a:solidFill>
                <a:schemeClr val="tx2"/>
              </a:solidFill>
              <a:latin typeface="+mn-lt"/>
              <a:cs typeface="Arial"/>
            </a:endParaRPr>
          </a:p>
        </p:txBody>
      </p:sp>
      <p:sp>
        <p:nvSpPr>
          <p:cNvPr id="21508" name="TextBox 8">
            <a:extLst>
              <a:ext uri="{FF2B5EF4-FFF2-40B4-BE49-F238E27FC236}">
                <a16:creationId xmlns:a16="http://schemas.microsoft.com/office/drawing/2014/main" id="{1CCA543F-2FEC-4338-B80B-9816BB340F71}"/>
              </a:ext>
            </a:extLst>
          </p:cNvPr>
          <p:cNvSpPr txBox="1">
            <a:spLocks noChangeArrowheads="1"/>
          </p:cNvSpPr>
          <p:nvPr/>
        </p:nvSpPr>
        <p:spPr bwMode="auto">
          <a:xfrm>
            <a:off x="539520" y="4451917"/>
            <a:ext cx="591721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gn="ctr" eaLnBrk="1" hangingPunct="1">
              <a:lnSpc>
                <a:spcPct val="100000"/>
              </a:lnSpc>
              <a:spcBef>
                <a:spcPct val="0"/>
              </a:spcBef>
              <a:buNone/>
            </a:pPr>
            <a:r>
              <a:rPr lang="en-US" altLang="en-US">
                <a:latin typeface="Arial"/>
                <a:cs typeface="Arial"/>
              </a:rPr>
              <a:t> A heat pump water heater requires</a:t>
            </a:r>
            <a:r>
              <a:rPr lang="en-US" altLang="en-US">
                <a:solidFill>
                  <a:srgbClr val="4D4D4F"/>
                </a:solidFill>
                <a:latin typeface="Arial"/>
                <a:cs typeface="Arial"/>
              </a:rPr>
              <a:t> </a:t>
            </a:r>
            <a:r>
              <a:rPr lang="en-US" altLang="en-US" sz="3600" b="1">
                <a:solidFill>
                  <a:schemeClr val="accent1"/>
                </a:solidFill>
                <a:latin typeface="Arial"/>
                <a:cs typeface="Arial"/>
              </a:rPr>
              <a:t>2 solar panels</a:t>
            </a:r>
            <a:r>
              <a:rPr lang="en-US" altLang="en-US">
                <a:latin typeface="Arial"/>
                <a:cs typeface="Arial"/>
              </a:rPr>
              <a:t> to power it for a year</a:t>
            </a:r>
          </a:p>
        </p:txBody>
      </p:sp>
      <p:sp>
        <p:nvSpPr>
          <p:cNvPr id="21516" name="Slide Number Placeholder 18">
            <a:extLst>
              <a:ext uri="{FF2B5EF4-FFF2-40B4-BE49-F238E27FC236}">
                <a16:creationId xmlns:a16="http://schemas.microsoft.com/office/drawing/2014/main" id="{123856E9-1AAF-405B-93C4-4DCE0ECFAC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fld id="{451357C7-27DA-4DE0-B8E1-35E66A404E2A}" type="slidenum">
              <a:rPr lang="en-US" altLang="en-US" sz="1200">
                <a:solidFill>
                  <a:srgbClr val="89929D"/>
                </a:solidFill>
              </a:rPr>
              <a:pPr>
                <a:lnSpc>
                  <a:spcPct val="100000"/>
                </a:lnSpc>
                <a:spcBef>
                  <a:spcPct val="0"/>
                </a:spcBef>
                <a:buFontTx/>
                <a:buNone/>
              </a:pPr>
              <a:t>16</a:t>
            </a:fld>
            <a:endParaRPr lang="en-US" altLang="en-US" sz="1200">
              <a:solidFill>
                <a:srgbClr val="89929D"/>
              </a:solidFill>
            </a:endParaRPr>
          </a:p>
        </p:txBody>
      </p:sp>
      <p:pic>
        <p:nvPicPr>
          <p:cNvPr id="16" name="Picture 2" descr="solar panel Icon - Download solar panel Icon 63012 | Noun Project">
            <a:extLst>
              <a:ext uri="{FF2B5EF4-FFF2-40B4-BE49-F238E27FC236}">
                <a16:creationId xmlns:a16="http://schemas.microsoft.com/office/drawing/2014/main" id="{A25E9425-A1DD-49A1-AC5F-45B50B2F9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584" y="3023153"/>
            <a:ext cx="1081149" cy="11386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lar panel Icon - Download solar panel Icon 63012 | Noun Project">
            <a:extLst>
              <a:ext uri="{FF2B5EF4-FFF2-40B4-BE49-F238E27FC236}">
                <a16:creationId xmlns:a16="http://schemas.microsoft.com/office/drawing/2014/main" id="{63F04F0C-0E61-4AAF-AB11-67FD591C4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294" y="3049259"/>
            <a:ext cx="1109902" cy="10955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lar panel Icon - Download solar panel Icon 63012 | Noun Project">
            <a:extLst>
              <a:ext uri="{FF2B5EF4-FFF2-40B4-BE49-F238E27FC236}">
                <a16:creationId xmlns:a16="http://schemas.microsoft.com/office/drawing/2014/main" id="{A3826DD3-7A7D-4D60-A44C-59FE777CB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7839" y="3037202"/>
            <a:ext cx="1131515" cy="11209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lar panel Icon - Download solar panel Icon 63012 | Noun Project">
            <a:extLst>
              <a:ext uri="{FF2B5EF4-FFF2-40B4-BE49-F238E27FC236}">
                <a16:creationId xmlns:a16="http://schemas.microsoft.com/office/drawing/2014/main" id="{7028148F-0C33-4A89-BE83-462E57137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875" y="1955003"/>
            <a:ext cx="1095525" cy="10667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lar panel Icon - Download solar panel Icon 63012 | Noun Project">
            <a:extLst>
              <a:ext uri="{FF2B5EF4-FFF2-40B4-BE49-F238E27FC236}">
                <a16:creationId xmlns:a16="http://schemas.microsoft.com/office/drawing/2014/main" id="{B8DEBCEB-FD81-4655-97C9-B7115D193F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770" y="1954934"/>
            <a:ext cx="1066772" cy="10811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lar panel Icon - Download solar panel Icon 63012 | Noun Project">
            <a:extLst>
              <a:ext uri="{FF2B5EF4-FFF2-40B4-BE49-F238E27FC236}">
                <a16:creationId xmlns:a16="http://schemas.microsoft.com/office/drawing/2014/main" id="{1DFB18CC-7E03-4B97-9799-1E0DF1798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886" y="1954933"/>
            <a:ext cx="1138657" cy="1124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olar panel Icon - Download solar panel Icon 63012 | Noun Project">
            <a:extLst>
              <a:ext uri="{FF2B5EF4-FFF2-40B4-BE49-F238E27FC236}">
                <a16:creationId xmlns:a16="http://schemas.microsoft.com/office/drawing/2014/main" id="{6BF86709-6770-ECD6-01B9-078D2B4FE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879" y="1940555"/>
            <a:ext cx="1138657" cy="11242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lar panel Icon - Download solar panel Icon 63012 | Noun Project">
            <a:extLst>
              <a:ext uri="{FF2B5EF4-FFF2-40B4-BE49-F238E27FC236}">
                <a16:creationId xmlns:a16="http://schemas.microsoft.com/office/drawing/2014/main" id="{4CE9812B-5D01-D976-8679-F37B76757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879" y="3047612"/>
            <a:ext cx="1138657" cy="1124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lar panel Icon - Download solar panel Icon 63012 | Noun Project">
            <a:extLst>
              <a:ext uri="{FF2B5EF4-FFF2-40B4-BE49-F238E27FC236}">
                <a16:creationId xmlns:a16="http://schemas.microsoft.com/office/drawing/2014/main" id="{598E35F5-F39D-ECC8-494E-87E863717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60" y="4382762"/>
            <a:ext cx="1138657" cy="1124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olar panel Icon - Download solar panel Icon 63012 | Noun Project">
            <a:extLst>
              <a:ext uri="{FF2B5EF4-FFF2-40B4-BE49-F238E27FC236}">
                <a16:creationId xmlns:a16="http://schemas.microsoft.com/office/drawing/2014/main" id="{FC1B31D8-4726-C5E2-A83E-2527B6A37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875" y="5505773"/>
            <a:ext cx="1138657" cy="112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84354"/>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1111054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Challenges</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421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D103-A5B8-A432-AF4F-9713B37F839B}"/>
              </a:ext>
            </a:extLst>
          </p:cNvPr>
          <p:cNvSpPr>
            <a:spLocks noGrp="1"/>
          </p:cNvSpPr>
          <p:nvPr>
            <p:ph type="title"/>
          </p:nvPr>
        </p:nvSpPr>
        <p:spPr/>
        <p:txBody>
          <a:bodyPr/>
          <a:lstStyle/>
          <a:p>
            <a:r>
              <a:rPr lang="en-US" dirty="0"/>
              <a:t>Technical Challenges</a:t>
            </a:r>
          </a:p>
        </p:txBody>
      </p:sp>
      <p:sp>
        <p:nvSpPr>
          <p:cNvPr id="3" name="Content Placeholder 2">
            <a:extLst>
              <a:ext uri="{FF2B5EF4-FFF2-40B4-BE49-F238E27FC236}">
                <a16:creationId xmlns:a16="http://schemas.microsoft.com/office/drawing/2014/main" id="{DDB7F101-7DFD-1674-9316-9F9247F88159}"/>
              </a:ext>
            </a:extLst>
          </p:cNvPr>
          <p:cNvSpPr>
            <a:spLocks noGrp="1"/>
          </p:cNvSpPr>
          <p:nvPr>
            <p:ph sz="half" idx="1"/>
          </p:nvPr>
        </p:nvSpPr>
        <p:spPr>
          <a:xfrm>
            <a:off x="838200" y="1904999"/>
            <a:ext cx="6372224" cy="4271963"/>
          </a:xfrm>
        </p:spPr>
        <p:txBody>
          <a:bodyPr/>
          <a:lstStyle/>
          <a:p>
            <a:r>
              <a:rPr lang="en-US" b="1" dirty="0">
                <a:solidFill>
                  <a:schemeClr val="accent3"/>
                </a:solidFill>
              </a:rPr>
              <a:t>Electrical panel</a:t>
            </a:r>
            <a:r>
              <a:rPr lang="en-US" dirty="0"/>
              <a:t> may not have room for additional load </a:t>
            </a:r>
          </a:p>
          <a:p>
            <a:endParaRPr lang="en-US" dirty="0"/>
          </a:p>
          <a:p>
            <a:r>
              <a:rPr lang="en-US" dirty="0"/>
              <a:t>No </a:t>
            </a:r>
            <a:r>
              <a:rPr lang="en-US" b="1" dirty="0">
                <a:solidFill>
                  <a:schemeClr val="accent1"/>
                </a:solidFill>
              </a:rPr>
              <a:t>240 Volt plug </a:t>
            </a:r>
            <a:r>
              <a:rPr lang="en-US" dirty="0"/>
              <a:t>nearby </a:t>
            </a:r>
          </a:p>
          <a:p>
            <a:endParaRPr lang="en-US" dirty="0"/>
          </a:p>
          <a:p>
            <a:r>
              <a:rPr lang="en-US" dirty="0"/>
              <a:t>Replace gas powered water heaters with HPWH costs more today due to these </a:t>
            </a:r>
            <a:r>
              <a:rPr lang="en-US" b="1" dirty="0"/>
              <a:t>added infrastructure costs</a:t>
            </a:r>
            <a:endParaRPr lang="en-US" b="1" dirty="0">
              <a:cs typeface="Arial"/>
            </a:endParaRPr>
          </a:p>
          <a:p>
            <a:endParaRPr lang="en-US" dirty="0"/>
          </a:p>
        </p:txBody>
      </p:sp>
      <p:sp>
        <p:nvSpPr>
          <p:cNvPr id="4" name="Slide Number Placeholder 3">
            <a:extLst>
              <a:ext uri="{FF2B5EF4-FFF2-40B4-BE49-F238E27FC236}">
                <a16:creationId xmlns:a16="http://schemas.microsoft.com/office/drawing/2014/main" id="{4089C9CE-7C9A-C817-C9F6-FA5D499351E0}"/>
              </a:ext>
            </a:extLst>
          </p:cNvPr>
          <p:cNvSpPr>
            <a:spLocks noGrp="1"/>
          </p:cNvSpPr>
          <p:nvPr>
            <p:ph type="sldNum" sz="quarter" idx="12"/>
          </p:nvPr>
        </p:nvSpPr>
        <p:spPr/>
        <p:txBody>
          <a:bodyPr/>
          <a:lstStyle/>
          <a:p>
            <a:fld id="{8414052A-7086-4B6C-9761-641A8CD724A8}" type="slidenum">
              <a:rPr lang="en-US" altLang="en-US" smtClean="0"/>
              <a:pPr/>
              <a:t>18</a:t>
            </a:fld>
            <a:endParaRPr lang="en-US" altLang="en-US"/>
          </a:p>
        </p:txBody>
      </p:sp>
      <p:pic>
        <p:nvPicPr>
          <p:cNvPr id="8" name="Picture 8">
            <a:extLst>
              <a:ext uri="{FF2B5EF4-FFF2-40B4-BE49-F238E27FC236}">
                <a16:creationId xmlns:a16="http://schemas.microsoft.com/office/drawing/2014/main" id="{F14B4569-6313-91CD-2037-904388F2FB08}"/>
              </a:ext>
            </a:extLst>
          </p:cNvPr>
          <p:cNvPicPr>
            <a:picLocks noChangeAspect="1"/>
          </p:cNvPicPr>
          <p:nvPr/>
        </p:nvPicPr>
        <p:blipFill>
          <a:blip r:embed="rId3"/>
          <a:stretch>
            <a:fillRect/>
          </a:stretch>
        </p:blipFill>
        <p:spPr>
          <a:xfrm>
            <a:off x="8453438" y="1750219"/>
            <a:ext cx="1381126" cy="1381126"/>
          </a:xfrm>
          <a:prstGeom prst="rect">
            <a:avLst/>
          </a:prstGeom>
        </p:spPr>
      </p:pic>
      <p:pic>
        <p:nvPicPr>
          <p:cNvPr id="9" name="Picture 9" descr="Icon&#10;&#10;Description automatically generated">
            <a:extLst>
              <a:ext uri="{FF2B5EF4-FFF2-40B4-BE49-F238E27FC236}">
                <a16:creationId xmlns:a16="http://schemas.microsoft.com/office/drawing/2014/main" id="{81922B3C-A288-7F2D-EB31-E396C5BB5F0E}"/>
              </a:ext>
            </a:extLst>
          </p:cNvPr>
          <p:cNvPicPr>
            <a:picLocks noChangeAspect="1"/>
          </p:cNvPicPr>
          <p:nvPr/>
        </p:nvPicPr>
        <p:blipFill>
          <a:blip r:embed="rId4"/>
          <a:stretch>
            <a:fillRect/>
          </a:stretch>
        </p:blipFill>
        <p:spPr>
          <a:xfrm>
            <a:off x="8534399" y="3652163"/>
            <a:ext cx="1219202" cy="1219202"/>
          </a:xfrm>
          <a:prstGeom prst="rect">
            <a:avLst/>
          </a:prstGeom>
        </p:spPr>
      </p:pic>
    </p:spTree>
    <p:extLst>
      <p:ext uri="{BB962C8B-B14F-4D97-AF65-F5344CB8AC3E}">
        <p14:creationId xmlns:p14="http://schemas.microsoft.com/office/powerpoint/2010/main" val="135831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D6A7025F-93A1-422F-E800-FF7F4B2D1B48}"/>
              </a:ext>
            </a:extLst>
          </p:cNvPr>
          <p:cNvSpPr>
            <a:spLocks noGrp="1"/>
          </p:cNvSpPr>
          <p:nvPr>
            <p:ph type="sldNum" sz="quarter" idx="12"/>
          </p:nvPr>
        </p:nvSpPr>
        <p:spPr/>
        <p:txBody>
          <a:bodyPr/>
          <a:lstStyle/>
          <a:p>
            <a:pPr>
              <a:spcAft>
                <a:spcPts val="600"/>
              </a:spcAft>
            </a:pPr>
            <a:fld id="{1C5254B1-B042-47E3-8EF6-12BAD6C407D1}" type="slidenum">
              <a:rPr lang="en-US" altLang="en-US"/>
              <a:pPr>
                <a:spcAft>
                  <a:spcPts val="600"/>
                </a:spcAft>
              </a:pPr>
              <a:t>19</a:t>
            </a:fld>
            <a:endParaRPr lang="en-US" altLang="en-US"/>
          </a:p>
        </p:txBody>
      </p:sp>
      <p:sp>
        <p:nvSpPr>
          <p:cNvPr id="14" name="Title 1">
            <a:extLst>
              <a:ext uri="{FF2B5EF4-FFF2-40B4-BE49-F238E27FC236}">
                <a16:creationId xmlns:a16="http://schemas.microsoft.com/office/drawing/2014/main" id="{F4C84EF7-A2DB-F539-B6D9-D8BFCA2CC6AE}"/>
              </a:ext>
            </a:extLst>
          </p:cNvPr>
          <p:cNvSpPr>
            <a:spLocks noGrp="1"/>
          </p:cNvSpPr>
          <p:nvPr>
            <p:ph type="title"/>
          </p:nvPr>
        </p:nvSpPr>
        <p:spPr>
          <a:xfrm>
            <a:off x="840868" y="580726"/>
            <a:ext cx="10515600" cy="1325563"/>
          </a:xfrm>
        </p:spPr>
        <p:txBody>
          <a:bodyPr/>
          <a:lstStyle/>
          <a:p>
            <a:r>
              <a:rPr lang="en-US">
                <a:ea typeface="+mj-lt"/>
                <a:cs typeface="+mj-lt"/>
              </a:rPr>
              <a:t>Challenges and Potential Solutions</a:t>
            </a:r>
            <a:endParaRPr lang="en-US"/>
          </a:p>
        </p:txBody>
      </p:sp>
      <p:pic>
        <p:nvPicPr>
          <p:cNvPr id="2" name="Picture 2" descr="Logo, company name&#10;&#10;Description automatically generated">
            <a:extLst>
              <a:ext uri="{FF2B5EF4-FFF2-40B4-BE49-F238E27FC236}">
                <a16:creationId xmlns:a16="http://schemas.microsoft.com/office/drawing/2014/main" id="{8C04AAE6-BCCB-13CC-2129-EA8A99C1A3BE}"/>
              </a:ext>
            </a:extLst>
          </p:cNvPr>
          <p:cNvPicPr>
            <a:picLocks noChangeAspect="1"/>
          </p:cNvPicPr>
          <p:nvPr/>
        </p:nvPicPr>
        <p:blipFill>
          <a:blip r:embed="rId4"/>
          <a:stretch>
            <a:fillRect/>
          </a:stretch>
        </p:blipFill>
        <p:spPr>
          <a:xfrm>
            <a:off x="6190187" y="2967622"/>
            <a:ext cx="1262964" cy="1225692"/>
          </a:xfrm>
          <a:prstGeom prst="rect">
            <a:avLst/>
          </a:prstGeom>
        </p:spPr>
      </p:pic>
      <p:pic>
        <p:nvPicPr>
          <p:cNvPr id="3" name="Picture 3" descr="A picture containing text, beverage&#10;&#10;Description automatically generated">
            <a:extLst>
              <a:ext uri="{FF2B5EF4-FFF2-40B4-BE49-F238E27FC236}">
                <a16:creationId xmlns:a16="http://schemas.microsoft.com/office/drawing/2014/main" id="{6E19EAEB-8C78-54F0-BE2D-C8E167C25CB3}"/>
              </a:ext>
            </a:extLst>
          </p:cNvPr>
          <p:cNvPicPr>
            <a:picLocks noChangeAspect="1"/>
          </p:cNvPicPr>
          <p:nvPr/>
        </p:nvPicPr>
        <p:blipFill>
          <a:blip r:embed="rId5"/>
          <a:stretch>
            <a:fillRect/>
          </a:stretch>
        </p:blipFill>
        <p:spPr>
          <a:xfrm>
            <a:off x="7948993" y="2963584"/>
            <a:ext cx="3084019" cy="1092812"/>
          </a:xfrm>
          <a:prstGeom prst="rect">
            <a:avLst/>
          </a:prstGeom>
        </p:spPr>
      </p:pic>
      <p:pic>
        <p:nvPicPr>
          <p:cNvPr id="4" name="Picture 7">
            <a:extLst>
              <a:ext uri="{FF2B5EF4-FFF2-40B4-BE49-F238E27FC236}">
                <a16:creationId xmlns:a16="http://schemas.microsoft.com/office/drawing/2014/main" id="{93340657-236A-9EEF-CD86-44FD6EAB6124}"/>
              </a:ext>
            </a:extLst>
          </p:cNvPr>
          <p:cNvPicPr>
            <a:picLocks noChangeAspect="1"/>
          </p:cNvPicPr>
          <p:nvPr/>
        </p:nvPicPr>
        <p:blipFill>
          <a:blip r:embed="rId6"/>
          <a:stretch>
            <a:fillRect/>
          </a:stretch>
        </p:blipFill>
        <p:spPr>
          <a:xfrm>
            <a:off x="2794000" y="2971800"/>
            <a:ext cx="914400" cy="914400"/>
          </a:xfrm>
          <a:prstGeom prst="rect">
            <a:avLst/>
          </a:prstGeom>
        </p:spPr>
      </p:pic>
      <p:sp>
        <p:nvSpPr>
          <p:cNvPr id="8" name="TextBox 7">
            <a:extLst>
              <a:ext uri="{FF2B5EF4-FFF2-40B4-BE49-F238E27FC236}">
                <a16:creationId xmlns:a16="http://schemas.microsoft.com/office/drawing/2014/main" id="{FA968E0E-FC38-6E9B-A9AE-3003C6A2AE1F}"/>
              </a:ext>
            </a:extLst>
          </p:cNvPr>
          <p:cNvSpPr txBox="1"/>
          <p:nvPr/>
        </p:nvSpPr>
        <p:spPr>
          <a:xfrm>
            <a:off x="2413000" y="2527300"/>
            <a:ext cx="1676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Upfront Cost</a:t>
            </a:r>
            <a:endParaRPr lang="en-US">
              <a:cs typeface="Arial"/>
            </a:endParaRPr>
          </a:p>
        </p:txBody>
      </p:sp>
      <p:sp>
        <p:nvSpPr>
          <p:cNvPr id="10" name="TextBox 9">
            <a:extLst>
              <a:ext uri="{FF2B5EF4-FFF2-40B4-BE49-F238E27FC236}">
                <a16:creationId xmlns:a16="http://schemas.microsoft.com/office/drawing/2014/main" id="{EA7BF347-80AC-1711-2641-8AD46D10AF4A}"/>
              </a:ext>
            </a:extLst>
          </p:cNvPr>
          <p:cNvSpPr txBox="1"/>
          <p:nvPr/>
        </p:nvSpPr>
        <p:spPr>
          <a:xfrm>
            <a:off x="2133600" y="4584699"/>
            <a:ext cx="2387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Finding an installer</a:t>
            </a:r>
            <a:endParaRPr lang="en-US">
              <a:cs typeface="Arial"/>
            </a:endParaRPr>
          </a:p>
        </p:txBody>
      </p:sp>
      <p:sp>
        <p:nvSpPr>
          <p:cNvPr id="11" name="TextBox 10">
            <a:extLst>
              <a:ext uri="{FF2B5EF4-FFF2-40B4-BE49-F238E27FC236}">
                <a16:creationId xmlns:a16="http://schemas.microsoft.com/office/drawing/2014/main" id="{7AC8E49D-A702-59F8-8368-9DBD1665A05B}"/>
              </a:ext>
            </a:extLst>
          </p:cNvPr>
          <p:cNvSpPr txBox="1"/>
          <p:nvPr/>
        </p:nvSpPr>
        <p:spPr>
          <a:xfrm>
            <a:off x="6882580" y="2527300"/>
            <a:ext cx="39214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Programs / Rebates / Financing</a:t>
            </a:r>
            <a:endParaRPr lang="en-US">
              <a:cs typeface="Arial"/>
            </a:endParaRPr>
          </a:p>
        </p:txBody>
      </p:sp>
      <p:sp>
        <p:nvSpPr>
          <p:cNvPr id="7" name="TextBox 6">
            <a:extLst>
              <a:ext uri="{FF2B5EF4-FFF2-40B4-BE49-F238E27FC236}">
                <a16:creationId xmlns:a16="http://schemas.microsoft.com/office/drawing/2014/main" id="{8B3A54F5-307E-982D-C3BD-6EB2B34456A8}"/>
              </a:ext>
            </a:extLst>
          </p:cNvPr>
          <p:cNvSpPr txBox="1"/>
          <p:nvPr/>
        </p:nvSpPr>
        <p:spPr>
          <a:xfrm>
            <a:off x="6134100" y="4584698"/>
            <a:ext cx="38227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Installer Finder / Workforce training</a:t>
            </a:r>
            <a:endParaRPr lang="en-US"/>
          </a:p>
        </p:txBody>
      </p:sp>
      <p:pic>
        <p:nvPicPr>
          <p:cNvPr id="9" name="Picture 11" descr="Logo, company name&#10;&#10;Description automatically generated">
            <a:extLst>
              <a:ext uri="{FF2B5EF4-FFF2-40B4-BE49-F238E27FC236}">
                <a16:creationId xmlns:a16="http://schemas.microsoft.com/office/drawing/2014/main" id="{0F73A9F2-2960-C786-0695-17A35EC8187F}"/>
              </a:ext>
            </a:extLst>
          </p:cNvPr>
          <p:cNvPicPr>
            <a:picLocks noChangeAspect="1"/>
          </p:cNvPicPr>
          <p:nvPr/>
        </p:nvPicPr>
        <p:blipFill>
          <a:blip r:embed="rId7"/>
          <a:stretch>
            <a:fillRect/>
          </a:stretch>
        </p:blipFill>
        <p:spPr>
          <a:xfrm>
            <a:off x="8399972" y="5135396"/>
            <a:ext cx="1242221" cy="1296530"/>
          </a:xfrm>
          <a:prstGeom prst="rect">
            <a:avLst/>
          </a:prstGeom>
        </p:spPr>
      </p:pic>
      <p:pic>
        <p:nvPicPr>
          <p:cNvPr id="12" name="Picture 2" descr="Logo, company name&#10;&#10;Description automatically generated">
            <a:extLst>
              <a:ext uri="{FF2B5EF4-FFF2-40B4-BE49-F238E27FC236}">
                <a16:creationId xmlns:a16="http://schemas.microsoft.com/office/drawing/2014/main" id="{2B5345FE-4D81-3A99-D3D1-C8A951BFFA72}"/>
              </a:ext>
            </a:extLst>
          </p:cNvPr>
          <p:cNvPicPr>
            <a:picLocks noChangeAspect="1"/>
          </p:cNvPicPr>
          <p:nvPr/>
        </p:nvPicPr>
        <p:blipFill>
          <a:blip r:embed="rId4"/>
          <a:stretch>
            <a:fillRect/>
          </a:stretch>
        </p:blipFill>
        <p:spPr>
          <a:xfrm>
            <a:off x="6678849" y="5135396"/>
            <a:ext cx="1349228" cy="1297579"/>
          </a:xfrm>
          <a:prstGeom prst="rect">
            <a:avLst/>
          </a:prstGeom>
        </p:spPr>
      </p:pic>
      <p:pic>
        <p:nvPicPr>
          <p:cNvPr id="13" name="Picture 14" descr="Shape, icon, arrow&#10;&#10;Description automatically generated">
            <a:extLst>
              <a:ext uri="{FF2B5EF4-FFF2-40B4-BE49-F238E27FC236}">
                <a16:creationId xmlns:a16="http://schemas.microsoft.com/office/drawing/2014/main" id="{2DCD17BD-0F9B-6A3A-1F90-90033A4B8984}"/>
              </a:ext>
            </a:extLst>
          </p:cNvPr>
          <p:cNvPicPr>
            <a:picLocks noChangeAspect="1"/>
          </p:cNvPicPr>
          <p:nvPr/>
        </p:nvPicPr>
        <p:blipFill>
          <a:blip r:embed="rId8"/>
          <a:stretch>
            <a:fillRect/>
          </a:stretch>
        </p:blipFill>
        <p:spPr>
          <a:xfrm>
            <a:off x="2573338" y="5240338"/>
            <a:ext cx="873125" cy="923925"/>
          </a:xfrm>
          <a:prstGeom prst="rect">
            <a:avLst/>
          </a:prstGeom>
        </p:spPr>
      </p:pic>
      <p:sp>
        <p:nvSpPr>
          <p:cNvPr id="15" name="TextBox 14">
            <a:extLst>
              <a:ext uri="{FF2B5EF4-FFF2-40B4-BE49-F238E27FC236}">
                <a16:creationId xmlns:a16="http://schemas.microsoft.com/office/drawing/2014/main" id="{2EE1CD75-6726-EEF7-78EF-E04FE15000F9}"/>
              </a:ext>
            </a:extLst>
          </p:cNvPr>
          <p:cNvSpPr txBox="1"/>
          <p:nvPr/>
        </p:nvSpPr>
        <p:spPr>
          <a:xfrm>
            <a:off x="2311400" y="1803400"/>
            <a:ext cx="2260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a:cs typeface="Arial"/>
              </a:rPr>
              <a:t>Challenge</a:t>
            </a:r>
            <a:endParaRPr lang="en-US" sz="2800" b="1">
              <a:cs typeface="Arial"/>
            </a:endParaRPr>
          </a:p>
        </p:txBody>
      </p:sp>
      <p:sp>
        <p:nvSpPr>
          <p:cNvPr id="16" name="TextBox 15">
            <a:extLst>
              <a:ext uri="{FF2B5EF4-FFF2-40B4-BE49-F238E27FC236}">
                <a16:creationId xmlns:a16="http://schemas.microsoft.com/office/drawing/2014/main" id="{EDA6D8D6-D499-7CAA-C686-352299DE01DF}"/>
              </a:ext>
            </a:extLst>
          </p:cNvPr>
          <p:cNvSpPr txBox="1"/>
          <p:nvPr/>
        </p:nvSpPr>
        <p:spPr>
          <a:xfrm>
            <a:off x="6896100" y="1803399"/>
            <a:ext cx="16764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a:cs typeface="Arial"/>
              </a:rPr>
              <a:t>Solution</a:t>
            </a:r>
            <a:endParaRPr lang="en-US" sz="2800" b="1">
              <a:cs typeface="Arial"/>
            </a:endParaRPr>
          </a:p>
        </p:txBody>
      </p:sp>
      <p:sp>
        <p:nvSpPr>
          <p:cNvPr id="6" name="TextBox 5">
            <a:extLst>
              <a:ext uri="{FF2B5EF4-FFF2-40B4-BE49-F238E27FC236}">
                <a16:creationId xmlns:a16="http://schemas.microsoft.com/office/drawing/2014/main" id="{804598A2-A0F8-C74A-474F-7237966CEAA7}"/>
              </a:ext>
            </a:extLst>
          </p:cNvPr>
          <p:cNvSpPr txBox="1"/>
          <p:nvPr/>
        </p:nvSpPr>
        <p:spPr>
          <a:xfrm>
            <a:off x="9398000" y="3136605"/>
            <a:ext cx="2436037" cy="646331"/>
          </a:xfrm>
          <a:prstGeom prst="rect">
            <a:avLst/>
          </a:prstGeom>
          <a:solidFill>
            <a:schemeClr val="bg1"/>
          </a:solidFill>
        </p:spPr>
        <p:txBody>
          <a:bodyPr wrap="square" rtlCol="0">
            <a:spAutoFit/>
          </a:bodyPr>
          <a:lstStyle/>
          <a:p>
            <a:r>
              <a:rPr lang="en-US" b="1"/>
              <a:t>Programs and Rebates</a:t>
            </a:r>
          </a:p>
        </p:txBody>
      </p:sp>
    </p:spTree>
    <p:extLst>
      <p:ext uri="{BB962C8B-B14F-4D97-AF65-F5344CB8AC3E}">
        <p14:creationId xmlns:p14="http://schemas.microsoft.com/office/powerpoint/2010/main" val="100589064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4C8C-3D44-4536-B192-471D55364F67}"/>
              </a:ext>
            </a:extLst>
          </p:cNvPr>
          <p:cNvSpPr>
            <a:spLocks noGrp="1"/>
          </p:cNvSpPr>
          <p:nvPr>
            <p:ph type="title"/>
          </p:nvPr>
        </p:nvSpPr>
        <p:spPr>
          <a:xfrm>
            <a:off x="-57873" y="1159267"/>
            <a:ext cx="6319777" cy="3474722"/>
          </a:xfrm>
        </p:spPr>
        <p:txBody>
          <a:bodyPr vert="horz" lIns="91440" tIns="45720" rIns="91440" bIns="45720" rtlCol="0" anchor="b">
            <a:noAutofit/>
          </a:bodyPr>
          <a:lstStyle/>
          <a:p>
            <a:pPr algn="ctr">
              <a:spcAft>
                <a:spcPts val="800"/>
              </a:spcAft>
            </a:pPr>
            <a:r>
              <a:rPr lang="en-US" sz="5400" dirty="0"/>
              <a:t>Jacob Serfling</a:t>
            </a:r>
            <a:br>
              <a:rPr lang="en-US" dirty="0"/>
            </a:br>
            <a:r>
              <a:rPr lang="en-US" sz="2800" dirty="0"/>
              <a:t>Co-Director</a:t>
            </a:r>
            <a:br>
              <a:rPr lang="en-US" sz="2800" dirty="0"/>
            </a:br>
            <a:r>
              <a:rPr lang="en-US" sz="2800" dirty="0"/>
              <a:t>Policy &amp; Building Technology</a:t>
            </a:r>
            <a:br>
              <a:rPr lang="en-US" sz="2800" dirty="0"/>
            </a:br>
            <a:r>
              <a:rPr lang="en-US" sz="2800" dirty="0"/>
              <a:t>Midwest Building Decarbonization Coalition</a:t>
            </a:r>
          </a:p>
        </p:txBody>
      </p:sp>
      <p:pic>
        <p:nvPicPr>
          <p:cNvPr id="1026" name="Picture 2">
            <a:extLst>
              <a:ext uri="{FF2B5EF4-FFF2-40B4-BE49-F238E27FC236}">
                <a16:creationId xmlns:a16="http://schemas.microsoft.com/office/drawing/2014/main" id="{E0BEF2B6-6193-C317-9A8B-62D364F95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65" r="5765"/>
          <a:stretch/>
        </p:blipFill>
        <p:spPr bwMode="auto">
          <a:xfrm>
            <a:off x="6261904" y="155016"/>
            <a:ext cx="5930096" cy="6702973"/>
          </a:xfrm>
          <a:custGeom>
            <a:avLst/>
            <a:gdLst/>
            <a:ahLst/>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book&#10;&#10;Description automatically generated">
            <a:extLst>
              <a:ext uri="{FF2B5EF4-FFF2-40B4-BE49-F238E27FC236}">
                <a16:creationId xmlns:a16="http://schemas.microsoft.com/office/drawing/2014/main" id="{149A95F9-98C9-5A03-F3F0-B6BA52575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7358"/>
            <a:ext cx="1722892" cy="826413"/>
          </a:xfrm>
          <a:prstGeom prst="rect">
            <a:avLst/>
          </a:prstGeom>
          <a:solidFill>
            <a:schemeClr val="bg1"/>
          </a:solidFill>
        </p:spPr>
      </p:pic>
    </p:spTree>
    <p:extLst>
      <p:ext uri="{BB962C8B-B14F-4D97-AF65-F5344CB8AC3E}">
        <p14:creationId xmlns:p14="http://schemas.microsoft.com/office/powerpoint/2010/main" val="24170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BFB572-D6FA-4DEF-9462-EB20B7EDD5A1}"/>
              </a:ext>
            </a:extLst>
          </p:cNvPr>
          <p:cNvSpPr>
            <a:spLocks noGrp="1"/>
          </p:cNvSpPr>
          <p:nvPr>
            <p:ph sz="half" idx="2"/>
          </p:nvPr>
        </p:nvSpPr>
        <p:spPr>
          <a:xfrm>
            <a:off x="839788" y="1600337"/>
            <a:ext cx="5265736" cy="4398980"/>
          </a:xfrm>
        </p:spPr>
        <p:txBody>
          <a:bodyPr/>
          <a:lstStyle/>
          <a:p>
            <a:pPr marL="514350" indent="-514350">
              <a:lnSpc>
                <a:spcPct val="100000"/>
              </a:lnSpc>
              <a:spcAft>
                <a:spcPts val="600"/>
              </a:spcAft>
              <a:buAutoNum type="arabicPeriod"/>
            </a:pPr>
            <a:r>
              <a:rPr lang="en-US">
                <a:solidFill>
                  <a:schemeClr val="accent5"/>
                </a:solidFill>
                <a:ea typeface="+mn-lt"/>
                <a:cs typeface="+mn-lt"/>
              </a:rPr>
              <a:t>Where to install a HPWH?</a:t>
            </a:r>
          </a:p>
          <a:p>
            <a:pPr marL="514350" indent="-514350">
              <a:lnSpc>
                <a:spcPct val="100000"/>
              </a:lnSpc>
              <a:spcAft>
                <a:spcPts val="600"/>
              </a:spcAft>
              <a:buAutoNum type="arabicPeriod"/>
            </a:pPr>
            <a:r>
              <a:rPr lang="en-US">
                <a:solidFill>
                  <a:schemeClr val="accent5"/>
                </a:solidFill>
                <a:ea typeface="+mn-lt"/>
                <a:cs typeface="+mn-lt"/>
              </a:rPr>
              <a:t>How much air do they need?</a:t>
            </a:r>
            <a:endParaRPr lang="en-US">
              <a:solidFill>
                <a:schemeClr val="accent5"/>
              </a:solidFill>
              <a:cs typeface="Arial"/>
            </a:endParaRPr>
          </a:p>
          <a:p>
            <a:pPr marL="514350" indent="-514350">
              <a:lnSpc>
                <a:spcPct val="100000"/>
              </a:lnSpc>
              <a:spcAft>
                <a:spcPts val="600"/>
              </a:spcAft>
              <a:buAutoNum type="arabicPeriod"/>
            </a:pPr>
            <a:r>
              <a:rPr lang="en-US">
                <a:solidFill>
                  <a:schemeClr val="accent5"/>
                </a:solidFill>
                <a:ea typeface="+mn-lt"/>
                <a:cs typeface="+mn-lt"/>
              </a:rPr>
              <a:t>Do they cool a space?</a:t>
            </a:r>
          </a:p>
          <a:p>
            <a:pPr marL="514350" indent="-514350">
              <a:lnSpc>
                <a:spcPct val="100000"/>
              </a:lnSpc>
              <a:spcAft>
                <a:spcPts val="600"/>
              </a:spcAft>
              <a:buAutoNum type="arabicPeriod"/>
            </a:pPr>
            <a:r>
              <a:rPr lang="en-US">
                <a:solidFill>
                  <a:schemeClr val="accent5"/>
                </a:solidFill>
                <a:ea typeface="+mn-lt"/>
                <a:cs typeface="+mn-lt"/>
              </a:rPr>
              <a:t>Are they hard to install?</a:t>
            </a:r>
          </a:p>
          <a:p>
            <a:pPr marL="514350" indent="-514350">
              <a:lnSpc>
                <a:spcPct val="100000"/>
              </a:lnSpc>
              <a:spcAft>
                <a:spcPts val="600"/>
              </a:spcAft>
              <a:buAutoNum type="arabicPeriod"/>
            </a:pPr>
            <a:r>
              <a:rPr lang="en-US">
                <a:solidFill>
                  <a:schemeClr val="accent5"/>
                </a:solidFill>
                <a:ea typeface="+mn-lt"/>
                <a:cs typeface="+mn-lt"/>
              </a:rPr>
              <a:t>Do they make a lot of noise?</a:t>
            </a:r>
          </a:p>
          <a:p>
            <a:pPr marL="514350" indent="-514350">
              <a:lnSpc>
                <a:spcPct val="100000"/>
              </a:lnSpc>
              <a:spcAft>
                <a:spcPts val="600"/>
              </a:spcAft>
              <a:buAutoNum type="arabicPeriod"/>
            </a:pPr>
            <a:r>
              <a:rPr lang="en-US">
                <a:solidFill>
                  <a:schemeClr val="accent5"/>
                </a:solidFill>
                <a:cs typeface="Arial"/>
              </a:rPr>
              <a:t>Do they work in cold climates?</a:t>
            </a:r>
          </a:p>
          <a:p>
            <a:pPr marL="514350" indent="-514350">
              <a:lnSpc>
                <a:spcPct val="100000"/>
              </a:lnSpc>
              <a:spcAft>
                <a:spcPts val="600"/>
              </a:spcAft>
              <a:buAutoNum type="arabicPeriod"/>
            </a:pPr>
            <a:endParaRPr lang="en-US">
              <a:solidFill>
                <a:schemeClr val="accent2"/>
              </a:solidFill>
              <a:cs typeface="Arial"/>
            </a:endParaRPr>
          </a:p>
        </p:txBody>
      </p:sp>
      <p:sp>
        <p:nvSpPr>
          <p:cNvPr id="3" name="Slide Number Placeholder 2">
            <a:extLst>
              <a:ext uri="{FF2B5EF4-FFF2-40B4-BE49-F238E27FC236}">
                <a16:creationId xmlns:a16="http://schemas.microsoft.com/office/drawing/2014/main" id="{2C71682C-E0C5-4DCF-90C5-CB1C668A6F56}"/>
              </a:ext>
            </a:extLst>
          </p:cNvPr>
          <p:cNvSpPr>
            <a:spLocks noGrp="1"/>
          </p:cNvSpPr>
          <p:nvPr>
            <p:ph type="sldNum" sz="quarter" idx="12"/>
          </p:nvPr>
        </p:nvSpPr>
        <p:spPr/>
        <p:txBody>
          <a:bodyPr/>
          <a:lstStyle/>
          <a:p>
            <a:fld id="{E9658B0A-E50D-4182-BE4B-D88B1DA1C420}" type="slidenum">
              <a:rPr lang="en-US" altLang="en-US" smtClean="0"/>
              <a:pPr/>
              <a:t>20</a:t>
            </a:fld>
            <a:endParaRPr lang="en-US" altLang="en-US"/>
          </a:p>
        </p:txBody>
      </p:sp>
      <p:sp>
        <p:nvSpPr>
          <p:cNvPr id="2" name="Title 1">
            <a:extLst>
              <a:ext uri="{FF2B5EF4-FFF2-40B4-BE49-F238E27FC236}">
                <a16:creationId xmlns:a16="http://schemas.microsoft.com/office/drawing/2014/main" id="{9AFF28F7-28C4-4B11-B939-1833518F57E5}"/>
              </a:ext>
            </a:extLst>
          </p:cNvPr>
          <p:cNvSpPr>
            <a:spLocks noGrp="1"/>
          </p:cNvSpPr>
          <p:nvPr>
            <p:ph type="title"/>
          </p:nvPr>
        </p:nvSpPr>
        <p:spPr>
          <a:xfrm>
            <a:off x="-1466851" y="370264"/>
            <a:ext cx="10515600" cy="1325563"/>
          </a:xfrm>
        </p:spPr>
        <p:txBody>
          <a:bodyPr/>
          <a:lstStyle/>
          <a:p>
            <a:r>
              <a:rPr lang="en-US">
                <a:ea typeface="+mj-lt"/>
                <a:cs typeface="+mj-lt"/>
              </a:rPr>
              <a:t>Questions and Myth Busting</a:t>
            </a:r>
            <a:endParaRPr lang="en-US"/>
          </a:p>
        </p:txBody>
      </p:sp>
      <p:pic>
        <p:nvPicPr>
          <p:cNvPr id="5" name="Picture 6" descr="A picture containing window, table, console table&#10;&#10;Description automatically generated">
            <a:extLst>
              <a:ext uri="{FF2B5EF4-FFF2-40B4-BE49-F238E27FC236}">
                <a16:creationId xmlns:a16="http://schemas.microsoft.com/office/drawing/2014/main" id="{29D2B302-0AE2-6643-3F66-88EE670A45FE}"/>
              </a:ext>
            </a:extLst>
          </p:cNvPr>
          <p:cNvPicPr>
            <a:picLocks noChangeAspect="1"/>
          </p:cNvPicPr>
          <p:nvPr/>
        </p:nvPicPr>
        <p:blipFill>
          <a:blip r:embed="rId4"/>
          <a:stretch>
            <a:fillRect/>
          </a:stretch>
        </p:blipFill>
        <p:spPr>
          <a:xfrm>
            <a:off x="8273716" y="731554"/>
            <a:ext cx="3467100" cy="2499291"/>
          </a:xfrm>
          <a:prstGeom prst="rect">
            <a:avLst/>
          </a:prstGeom>
        </p:spPr>
      </p:pic>
      <p:pic>
        <p:nvPicPr>
          <p:cNvPr id="7" name="Picture 7">
            <a:extLst>
              <a:ext uri="{FF2B5EF4-FFF2-40B4-BE49-F238E27FC236}">
                <a16:creationId xmlns:a16="http://schemas.microsoft.com/office/drawing/2014/main" id="{C1481D3F-6376-901C-2246-701AEC5336AC}"/>
              </a:ext>
            </a:extLst>
          </p:cNvPr>
          <p:cNvPicPr>
            <a:picLocks noChangeAspect="1"/>
          </p:cNvPicPr>
          <p:nvPr/>
        </p:nvPicPr>
        <p:blipFill>
          <a:blip r:embed="rId5"/>
          <a:stretch>
            <a:fillRect/>
          </a:stretch>
        </p:blipFill>
        <p:spPr>
          <a:xfrm>
            <a:off x="9053513" y="2246313"/>
            <a:ext cx="155575" cy="384175"/>
          </a:xfrm>
          <a:prstGeom prst="rect">
            <a:avLst/>
          </a:prstGeom>
        </p:spPr>
      </p:pic>
      <p:pic>
        <p:nvPicPr>
          <p:cNvPr id="9" name="Picture 9" descr="A picture containing text, stationary&#10;&#10;Description automatically generated">
            <a:extLst>
              <a:ext uri="{FF2B5EF4-FFF2-40B4-BE49-F238E27FC236}">
                <a16:creationId xmlns:a16="http://schemas.microsoft.com/office/drawing/2014/main" id="{24C18027-39DB-6A3C-E750-0D7F6D0FB381}"/>
              </a:ext>
            </a:extLst>
          </p:cNvPr>
          <p:cNvPicPr>
            <a:picLocks noChangeAspect="1"/>
          </p:cNvPicPr>
          <p:nvPr/>
        </p:nvPicPr>
        <p:blipFill>
          <a:blip r:embed="rId6"/>
          <a:stretch>
            <a:fillRect/>
          </a:stretch>
        </p:blipFill>
        <p:spPr>
          <a:xfrm>
            <a:off x="7077075" y="3800624"/>
            <a:ext cx="1422400" cy="2088852"/>
          </a:xfrm>
          <a:prstGeom prst="rect">
            <a:avLst/>
          </a:prstGeom>
        </p:spPr>
      </p:pic>
      <p:pic>
        <p:nvPicPr>
          <p:cNvPr id="11" name="Picture 11">
            <a:extLst>
              <a:ext uri="{FF2B5EF4-FFF2-40B4-BE49-F238E27FC236}">
                <a16:creationId xmlns:a16="http://schemas.microsoft.com/office/drawing/2014/main" id="{767DFA24-1685-1263-B671-9944C50232AF}"/>
              </a:ext>
            </a:extLst>
          </p:cNvPr>
          <p:cNvPicPr>
            <a:picLocks noChangeAspect="1"/>
          </p:cNvPicPr>
          <p:nvPr/>
        </p:nvPicPr>
        <p:blipFill>
          <a:blip r:embed="rId7"/>
          <a:stretch>
            <a:fillRect/>
          </a:stretch>
        </p:blipFill>
        <p:spPr>
          <a:xfrm>
            <a:off x="10336212" y="3801364"/>
            <a:ext cx="1422400" cy="2087372"/>
          </a:xfrm>
          <a:prstGeom prst="rect">
            <a:avLst/>
          </a:prstGeom>
        </p:spPr>
      </p:pic>
      <p:pic>
        <p:nvPicPr>
          <p:cNvPr id="12" name="Picture 12" descr="Diagram&#10;&#10;Description automatically generated">
            <a:extLst>
              <a:ext uri="{FF2B5EF4-FFF2-40B4-BE49-F238E27FC236}">
                <a16:creationId xmlns:a16="http://schemas.microsoft.com/office/drawing/2014/main" id="{27A01C46-F7A1-7074-5BE5-16BA4CD41AA8}"/>
              </a:ext>
            </a:extLst>
          </p:cNvPr>
          <p:cNvPicPr>
            <a:picLocks noChangeAspect="1"/>
          </p:cNvPicPr>
          <p:nvPr/>
        </p:nvPicPr>
        <p:blipFill>
          <a:blip r:embed="rId8"/>
          <a:stretch>
            <a:fillRect/>
          </a:stretch>
        </p:blipFill>
        <p:spPr>
          <a:xfrm>
            <a:off x="8652669" y="3671887"/>
            <a:ext cx="1619250" cy="2444750"/>
          </a:xfrm>
          <a:prstGeom prst="rect">
            <a:avLst/>
          </a:prstGeom>
        </p:spPr>
      </p:pic>
      <p:pic>
        <p:nvPicPr>
          <p:cNvPr id="13" name="Picture 7">
            <a:extLst>
              <a:ext uri="{FF2B5EF4-FFF2-40B4-BE49-F238E27FC236}">
                <a16:creationId xmlns:a16="http://schemas.microsoft.com/office/drawing/2014/main" id="{7428E4B4-02AB-101D-28B6-4BB85B2844BA}"/>
              </a:ext>
            </a:extLst>
          </p:cNvPr>
          <p:cNvPicPr>
            <a:picLocks noChangeAspect="1"/>
          </p:cNvPicPr>
          <p:nvPr/>
        </p:nvPicPr>
        <p:blipFill>
          <a:blip r:embed="rId5"/>
          <a:stretch>
            <a:fillRect/>
          </a:stretch>
        </p:blipFill>
        <p:spPr>
          <a:xfrm>
            <a:off x="10031413" y="2576513"/>
            <a:ext cx="155575" cy="384175"/>
          </a:xfrm>
          <a:prstGeom prst="rect">
            <a:avLst/>
          </a:prstGeom>
        </p:spPr>
      </p:pic>
    </p:spTree>
    <p:extLst>
      <p:ext uri="{BB962C8B-B14F-4D97-AF65-F5344CB8AC3E}">
        <p14:creationId xmlns:p14="http://schemas.microsoft.com/office/powerpoint/2010/main" val="1639669403"/>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4" y="2709863"/>
            <a:ext cx="11096626"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Heat pump water heater program design models</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427799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3" name="Rectangle 2">
            <a:extLst>
              <a:ext uri="{FF2B5EF4-FFF2-40B4-BE49-F238E27FC236}">
                <a16:creationId xmlns:a16="http://schemas.microsoft.com/office/drawing/2014/main" id="{5B547275-40E2-49D5-A115-84C24CAA0AB9}"/>
              </a:ext>
            </a:extLst>
          </p:cNvPr>
          <p:cNvSpPr/>
          <p:nvPr/>
        </p:nvSpPr>
        <p:spPr>
          <a:xfrm>
            <a:off x="260139" y="406270"/>
            <a:ext cx="11225372" cy="70788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000" b="1" dirty="0">
                <a:solidFill>
                  <a:srgbClr val="292F33"/>
                </a:solidFill>
                <a:latin typeface="+mj-lt"/>
                <a:ea typeface="Cambria" panose="02040503050406030204" pitchFamily="18" charset="0"/>
                <a:cs typeface="Arial" panose="020B0604020202020204" pitchFamily="34" charset="0"/>
              </a:rPr>
              <a:t>Steering Committee Concerns</a:t>
            </a:r>
          </a:p>
        </p:txBody>
      </p:sp>
      <p:sp>
        <p:nvSpPr>
          <p:cNvPr id="4" name="Rectangle 3">
            <a:extLst>
              <a:ext uri="{FF2B5EF4-FFF2-40B4-BE49-F238E27FC236}">
                <a16:creationId xmlns:a16="http://schemas.microsoft.com/office/drawing/2014/main" id="{5D7673AF-E436-49BA-B58B-2F6A5D1A5886}"/>
              </a:ext>
            </a:extLst>
          </p:cNvPr>
          <p:cNvSpPr/>
          <p:nvPr/>
        </p:nvSpPr>
        <p:spPr>
          <a:xfrm>
            <a:off x="2" y="409812"/>
            <a:ext cx="225631" cy="707885"/>
          </a:xfrm>
          <a:prstGeom prst="rect">
            <a:avLst/>
          </a:prstGeom>
          <a:solidFill>
            <a:srgbClr val="3B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a:p>
        </p:txBody>
      </p:sp>
      <p:pic>
        <p:nvPicPr>
          <p:cNvPr id="7" name="Picture 6">
            <a:extLst>
              <a:ext uri="{FF2B5EF4-FFF2-40B4-BE49-F238E27FC236}">
                <a16:creationId xmlns:a16="http://schemas.microsoft.com/office/drawing/2014/main" id="{120CEA0A-9E85-4DD6-B8E6-B384B26F1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0000">
            <a:off x="7426997" y="-354920"/>
            <a:ext cx="4779424" cy="7025670"/>
          </a:xfrm>
          <a:prstGeom prst="rect">
            <a:avLst/>
          </a:prstGeom>
        </p:spPr>
      </p:pic>
      <p:sp>
        <p:nvSpPr>
          <p:cNvPr id="8" name="Google Shape;194;p2">
            <a:extLst>
              <a:ext uri="{FF2B5EF4-FFF2-40B4-BE49-F238E27FC236}">
                <a16:creationId xmlns:a16="http://schemas.microsoft.com/office/drawing/2014/main" id="{B30A2ACA-8BC7-4F7E-BE01-978E4A026AC4}"/>
              </a:ext>
            </a:extLst>
          </p:cNvPr>
          <p:cNvSpPr txBox="1"/>
          <p:nvPr/>
        </p:nvSpPr>
        <p:spPr>
          <a:xfrm>
            <a:off x="397503" y="1398327"/>
            <a:ext cx="6580345" cy="489360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ea typeface="Calibri"/>
                <a:cs typeface="Calibri"/>
                <a:sym typeface="Calibri"/>
              </a:rPr>
              <a:t>Renters</a:t>
            </a:r>
          </a:p>
          <a:p>
            <a:pPr marL="742950" lvl="1" indent="-285750">
              <a:buClr>
                <a:schemeClr val="dk1"/>
              </a:buClr>
              <a:buSzPts val="1800"/>
              <a:buFont typeface="Arial"/>
              <a:buChar char="•"/>
            </a:pPr>
            <a:r>
              <a:rPr lang="en-US" sz="2400" dirty="0">
                <a:solidFill>
                  <a:schemeClr val="dk1"/>
                </a:solidFill>
                <a:latin typeface="Calibri"/>
                <a:ea typeface="Calibri"/>
                <a:cs typeface="Calibri"/>
                <a:sym typeface="Calibri"/>
              </a:rPr>
              <a:t>Lack of decision-making power</a:t>
            </a:r>
          </a:p>
          <a:p>
            <a:pPr marL="742950" lvl="1" indent="-285750">
              <a:buClr>
                <a:schemeClr val="dk1"/>
              </a:buClr>
              <a:buSzPts val="1800"/>
              <a:buFont typeface="Arial"/>
              <a:buChar char="•"/>
            </a:pPr>
            <a:r>
              <a:rPr lang="en-US" sz="2400" dirty="0">
                <a:solidFill>
                  <a:schemeClr val="dk1"/>
                </a:solidFill>
                <a:latin typeface="Calibri"/>
                <a:ea typeface="Calibri"/>
                <a:cs typeface="Calibri"/>
                <a:sym typeface="Calibri"/>
              </a:rPr>
              <a:t>Ability to access existing incentives</a:t>
            </a:r>
          </a:p>
          <a:p>
            <a:pPr marR="0" lvl="0" algn="l" rtl="0">
              <a:spcBef>
                <a:spcPts val="0"/>
              </a:spcBef>
              <a:spcAft>
                <a:spcPts val="0"/>
              </a:spcAft>
              <a:buClr>
                <a:schemeClr val="dk1"/>
              </a:buClr>
              <a:buSzPts val="1800"/>
            </a:pPr>
            <a:endParaRPr lang="en-US" sz="24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cs typeface="Calibri"/>
                <a:sym typeface="Calibri"/>
              </a:rPr>
              <a:t>Jobs and Business Development</a:t>
            </a:r>
          </a:p>
          <a:p>
            <a:pPr marL="742950" lvl="1" indent="-285750">
              <a:buClr>
                <a:schemeClr val="dk1"/>
              </a:buClr>
              <a:buSzPts val="1800"/>
              <a:buFont typeface="Arial"/>
              <a:buChar char="•"/>
            </a:pPr>
            <a:r>
              <a:rPr lang="en-US" sz="2400" dirty="0">
                <a:solidFill>
                  <a:schemeClr val="dk1"/>
                </a:solidFill>
                <a:latin typeface="Calibri"/>
                <a:cs typeface="Calibri"/>
                <a:sym typeface="Calibri"/>
              </a:rPr>
              <a:t>Added assistance to underrepresented groups </a:t>
            </a:r>
          </a:p>
          <a:p>
            <a:pPr marL="742950" lvl="1" indent="-285750">
              <a:buClr>
                <a:schemeClr val="dk1"/>
              </a:buClr>
              <a:buSzPts val="1800"/>
              <a:buFont typeface="Arial"/>
              <a:buChar char="•"/>
            </a:pPr>
            <a:r>
              <a:rPr lang="en-US" sz="2400" dirty="0">
                <a:solidFill>
                  <a:schemeClr val="dk1"/>
                </a:solidFill>
                <a:latin typeface="Calibri"/>
                <a:cs typeface="Calibri"/>
                <a:sym typeface="Calibri"/>
              </a:rPr>
              <a:t>Keeping economic AND emission benefits in target communities</a:t>
            </a:r>
          </a:p>
          <a:p>
            <a:pPr marR="0" lvl="0" algn="l" rtl="0">
              <a:spcBef>
                <a:spcPts val="0"/>
              </a:spcBef>
              <a:spcAft>
                <a:spcPts val="0"/>
              </a:spcAft>
              <a:buClr>
                <a:schemeClr val="dk1"/>
              </a:buClr>
              <a:buSzPts val="1800"/>
            </a:pPr>
            <a:endParaRPr lang="en-US" sz="2400" dirty="0">
              <a:solidFill>
                <a:schemeClr val="dk1"/>
              </a:solidFill>
              <a:latin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2400" dirty="0">
                <a:solidFill>
                  <a:schemeClr val="dk1"/>
                </a:solidFill>
                <a:latin typeface="Calibri"/>
                <a:cs typeface="Calibri"/>
                <a:sym typeface="Calibri"/>
              </a:rPr>
              <a:t>Affordability	</a:t>
            </a:r>
          </a:p>
          <a:p>
            <a:pPr marL="742950" lvl="1" indent="-285750">
              <a:buClr>
                <a:schemeClr val="dk1"/>
              </a:buClr>
              <a:buSzPts val="1800"/>
              <a:buFont typeface="Arial"/>
              <a:buChar char="•"/>
            </a:pPr>
            <a:r>
              <a:rPr lang="en-US" sz="2400" dirty="0">
                <a:solidFill>
                  <a:schemeClr val="dk1"/>
                </a:solidFill>
                <a:latin typeface="Calibri"/>
                <a:cs typeface="Calibri"/>
                <a:sym typeface="Calibri"/>
              </a:rPr>
              <a:t>Equipment and ancillary Costs</a:t>
            </a:r>
          </a:p>
          <a:p>
            <a:pPr marL="742950" lvl="1" indent="-285750">
              <a:buClr>
                <a:schemeClr val="dk1"/>
              </a:buClr>
              <a:buSzPts val="1800"/>
              <a:buFont typeface="Arial"/>
              <a:buChar char="•"/>
            </a:pPr>
            <a:r>
              <a:rPr lang="en-US" sz="2400" dirty="0">
                <a:solidFill>
                  <a:schemeClr val="dk1"/>
                </a:solidFill>
                <a:latin typeface="Calibri"/>
                <a:cs typeface="Calibri"/>
                <a:sym typeface="Calibri"/>
              </a:rPr>
              <a:t>Protection against higher utility bill</a:t>
            </a:r>
          </a:p>
        </p:txBody>
      </p:sp>
      <p:sp>
        <p:nvSpPr>
          <p:cNvPr id="9" name="Rectangle 8">
            <a:extLst>
              <a:ext uri="{FF2B5EF4-FFF2-40B4-BE49-F238E27FC236}">
                <a16:creationId xmlns:a16="http://schemas.microsoft.com/office/drawing/2014/main" id="{308347ED-FFB6-4F37-BD5A-86A17759AB05}"/>
              </a:ext>
            </a:extLst>
          </p:cNvPr>
          <p:cNvSpPr/>
          <p:nvPr/>
        </p:nvSpPr>
        <p:spPr>
          <a:xfrm>
            <a:off x="-5804" y="6473072"/>
            <a:ext cx="12203607" cy="429900"/>
          </a:xfrm>
          <a:prstGeom prst="rect">
            <a:avLst/>
          </a:prstGeom>
          <a:solidFill>
            <a:srgbClr val="FF7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Franklin Gothic Book" panose="020B0503020102020204" pitchFamily="34" charset="0"/>
              </a:rPr>
              <a:t>midwestdecarb.org</a:t>
            </a:r>
          </a:p>
        </p:txBody>
      </p:sp>
      <p:pic>
        <p:nvPicPr>
          <p:cNvPr id="5" name="Picture 4" descr="A picture containing text, book&#10;&#10;Description automatically generated">
            <a:extLst>
              <a:ext uri="{FF2B5EF4-FFF2-40B4-BE49-F238E27FC236}">
                <a16:creationId xmlns:a16="http://schemas.microsoft.com/office/drawing/2014/main" id="{B38FC030-4A37-414A-855D-C16ED4A2B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111" y="303237"/>
            <a:ext cx="1905391" cy="913952"/>
          </a:xfrm>
          <a:prstGeom prst="rect">
            <a:avLst/>
          </a:prstGeom>
        </p:spPr>
      </p:pic>
    </p:spTree>
    <p:extLst>
      <p:ext uri="{BB962C8B-B14F-4D97-AF65-F5344CB8AC3E}">
        <p14:creationId xmlns:p14="http://schemas.microsoft.com/office/powerpoint/2010/main" val="4267012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8219-F50B-3FC5-9B15-1FF37E0FDB29}"/>
              </a:ext>
            </a:extLst>
          </p:cNvPr>
          <p:cNvSpPr>
            <a:spLocks noGrp="1"/>
          </p:cNvSpPr>
          <p:nvPr>
            <p:ph type="title"/>
          </p:nvPr>
        </p:nvSpPr>
        <p:spPr/>
        <p:txBody>
          <a:bodyPr/>
          <a:lstStyle/>
          <a:p>
            <a:r>
              <a:rPr lang="en-US">
                <a:cs typeface="Arial"/>
              </a:rPr>
              <a:t>Efficiency Maine HPWH Program</a:t>
            </a:r>
            <a:endParaRPr lang="en-US"/>
          </a:p>
        </p:txBody>
      </p:sp>
      <p:sp>
        <p:nvSpPr>
          <p:cNvPr id="4" name="Content Placeholder 3">
            <a:extLst>
              <a:ext uri="{FF2B5EF4-FFF2-40B4-BE49-F238E27FC236}">
                <a16:creationId xmlns:a16="http://schemas.microsoft.com/office/drawing/2014/main" id="{EBFD3092-0574-E908-8321-AB766A5F3120}"/>
              </a:ext>
            </a:extLst>
          </p:cNvPr>
          <p:cNvSpPr>
            <a:spLocks noGrp="1"/>
          </p:cNvSpPr>
          <p:nvPr>
            <p:ph sz="half" idx="2"/>
          </p:nvPr>
        </p:nvSpPr>
        <p:spPr>
          <a:xfrm>
            <a:off x="4085492" y="1647091"/>
            <a:ext cx="7186246" cy="4271963"/>
          </a:xfrm>
        </p:spPr>
        <p:txBody>
          <a:bodyPr/>
          <a:lstStyle/>
          <a:p>
            <a:r>
              <a:rPr lang="en-US">
                <a:cs typeface="Arial"/>
              </a:rPr>
              <a:t>Maine averages </a:t>
            </a:r>
            <a:r>
              <a:rPr lang="en-US" b="1">
                <a:solidFill>
                  <a:schemeClr val="accent3"/>
                </a:solidFill>
                <a:cs typeface="Arial"/>
              </a:rPr>
              <a:t>10,000 installs</a:t>
            </a:r>
            <a:r>
              <a:rPr lang="en-US">
                <a:cs typeface="Arial"/>
              </a:rPr>
              <a:t> annually </a:t>
            </a:r>
            <a:endParaRPr lang="en-US">
              <a:ea typeface="+mn-lt"/>
              <a:cs typeface="+mn-lt"/>
            </a:endParaRPr>
          </a:p>
          <a:p>
            <a:r>
              <a:rPr lang="en-US">
                <a:cs typeface="Arial"/>
              </a:rPr>
              <a:t>Mainers save 3x in operating costs over other water heaters</a:t>
            </a:r>
            <a:endParaRPr lang="en-US">
              <a:ea typeface="+mn-lt"/>
              <a:cs typeface="+mn-lt"/>
            </a:endParaRPr>
          </a:p>
          <a:p>
            <a:r>
              <a:rPr lang="en-US" b="1">
                <a:solidFill>
                  <a:schemeClr val="accent1"/>
                </a:solidFill>
                <a:cs typeface="Arial"/>
              </a:rPr>
              <a:t>60% market share</a:t>
            </a:r>
            <a:r>
              <a:rPr lang="en-US">
                <a:cs typeface="Arial"/>
              </a:rPr>
              <a:t> for heat pump water heaters </a:t>
            </a:r>
            <a:endParaRPr lang="en-US">
              <a:ea typeface="+mn-lt"/>
              <a:cs typeface="+mn-lt"/>
            </a:endParaRPr>
          </a:p>
          <a:p>
            <a:r>
              <a:rPr lang="en-US">
                <a:cs typeface="Arial"/>
              </a:rPr>
              <a:t>$850 instant discount at box stores or mail-in rebate</a:t>
            </a:r>
            <a:endParaRPr lang="en-US">
              <a:ea typeface="+mn-lt"/>
              <a:cs typeface="+mn-lt"/>
            </a:endParaRPr>
          </a:p>
          <a:p>
            <a:r>
              <a:rPr lang="en-US">
                <a:cs typeface="Arial"/>
              </a:rPr>
              <a:t>Any installer (including self-install)</a:t>
            </a:r>
            <a:endParaRPr lang="en-US">
              <a:ea typeface="+mn-lt"/>
              <a:cs typeface="+mn-lt"/>
            </a:endParaRPr>
          </a:p>
          <a:p>
            <a:r>
              <a:rPr lang="en-US">
                <a:cs typeface="Arial"/>
              </a:rPr>
              <a:t>Distributor program</a:t>
            </a:r>
            <a:endParaRPr lang="en-US">
              <a:ea typeface="+mn-lt"/>
              <a:cs typeface="+mn-lt"/>
            </a:endParaRPr>
          </a:p>
          <a:p>
            <a:pPr lvl="1"/>
            <a:r>
              <a:rPr lang="en-US">
                <a:cs typeface="Arial"/>
              </a:rPr>
              <a:t>$50 to distributors for administrative work</a:t>
            </a:r>
            <a:endParaRPr lang="en-US">
              <a:ea typeface="+mn-lt"/>
              <a:cs typeface="+mn-lt"/>
            </a:endParaRPr>
          </a:p>
          <a:p>
            <a:pPr lvl="1"/>
            <a:r>
              <a:rPr lang="en-US">
                <a:cs typeface="Arial"/>
              </a:rPr>
              <a:t>Distributors provide data to Efficiency Maine</a:t>
            </a:r>
            <a:endParaRPr lang="en-US"/>
          </a:p>
        </p:txBody>
      </p:sp>
      <p:sp>
        <p:nvSpPr>
          <p:cNvPr id="5" name="Slide Number Placeholder 4">
            <a:extLst>
              <a:ext uri="{FF2B5EF4-FFF2-40B4-BE49-F238E27FC236}">
                <a16:creationId xmlns:a16="http://schemas.microsoft.com/office/drawing/2014/main" id="{6E7D060B-F8D4-ED47-D02F-2C30590B4DF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5254B1-B042-47E3-8EF6-12BAD6C407D1}" type="slidenum">
              <a:rPr kumimoji="0" lang="en-US" altLang="en-US" sz="1200" b="0" i="0" u="none" strike="noStrike" kern="1200" cap="none" spc="0" normalizeH="0" baseline="0" noProof="0">
                <a:ln>
                  <a:noFill/>
                </a:ln>
                <a:solidFill>
                  <a:srgbClr val="89929D"/>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89929D"/>
              </a:solidFill>
              <a:effectLst/>
              <a:uLnTx/>
              <a:uFillTx/>
              <a:latin typeface="Arial" panose="020B0604020202020204" pitchFamily="34" charset="0"/>
              <a:ea typeface="+mn-ea"/>
              <a:cs typeface="+mn-cs"/>
            </a:endParaRPr>
          </a:p>
        </p:txBody>
      </p:sp>
      <p:pic>
        <p:nvPicPr>
          <p:cNvPr id="7" name="Picture 2">
            <a:extLst>
              <a:ext uri="{FF2B5EF4-FFF2-40B4-BE49-F238E27FC236}">
                <a16:creationId xmlns:a16="http://schemas.microsoft.com/office/drawing/2014/main" id="{D8F315FB-EB42-9ED1-B863-08DB7A8175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18" y="1644783"/>
            <a:ext cx="4076433" cy="407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95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40FD-8292-9BD0-3B1B-3807026BA0CB}"/>
              </a:ext>
            </a:extLst>
          </p:cNvPr>
          <p:cNvSpPr>
            <a:spLocks noGrp="1"/>
          </p:cNvSpPr>
          <p:nvPr>
            <p:ph type="title"/>
          </p:nvPr>
        </p:nvSpPr>
        <p:spPr/>
        <p:txBody>
          <a:bodyPr/>
          <a:lstStyle/>
          <a:p>
            <a:r>
              <a:rPr lang="en-US">
                <a:cs typeface="Arial"/>
              </a:rPr>
              <a:t>Efficiency Maine – Low Income Program</a:t>
            </a:r>
            <a:endParaRPr lang="en-US"/>
          </a:p>
        </p:txBody>
      </p:sp>
      <p:sp>
        <p:nvSpPr>
          <p:cNvPr id="3" name="Content Placeholder 2">
            <a:extLst>
              <a:ext uri="{FF2B5EF4-FFF2-40B4-BE49-F238E27FC236}">
                <a16:creationId xmlns:a16="http://schemas.microsoft.com/office/drawing/2014/main" id="{401C612E-7BE8-E6DE-068C-D786650360EA}"/>
              </a:ext>
            </a:extLst>
          </p:cNvPr>
          <p:cNvSpPr>
            <a:spLocks noGrp="1"/>
          </p:cNvSpPr>
          <p:nvPr>
            <p:ph sz="half" idx="1"/>
          </p:nvPr>
        </p:nvSpPr>
        <p:spPr>
          <a:xfrm>
            <a:off x="838200" y="1798052"/>
            <a:ext cx="9861469" cy="4271963"/>
          </a:xfrm>
        </p:spPr>
        <p:txBody>
          <a:bodyPr/>
          <a:lstStyle/>
          <a:p>
            <a:pPr marL="285750" indent="-285750">
              <a:spcAft>
                <a:spcPts val="0"/>
              </a:spcAft>
              <a:buFont typeface="Arial,Sans-Serif"/>
              <a:buChar char="•"/>
            </a:pPr>
            <a:r>
              <a:rPr lang="en-US">
                <a:ea typeface="+mn-lt"/>
                <a:cs typeface="+mn-lt"/>
              </a:rPr>
              <a:t>Identify and prescreen eligible candidates</a:t>
            </a:r>
            <a:r>
              <a:rPr lang="en-US" sz="2400">
                <a:ea typeface="+mn-lt"/>
                <a:cs typeface="+mn-lt"/>
              </a:rPr>
              <a:t> </a:t>
            </a:r>
            <a:endParaRPr lang="en-US" sz="1600">
              <a:ea typeface="+mn-lt"/>
              <a:cs typeface="+mn-lt"/>
            </a:endParaRPr>
          </a:p>
          <a:p>
            <a:pPr marL="0" indent="0">
              <a:spcAft>
                <a:spcPts val="0"/>
              </a:spcAft>
              <a:buNone/>
            </a:pPr>
            <a:endParaRPr lang="en-US">
              <a:ea typeface="+mn-lt"/>
              <a:cs typeface="+mn-lt"/>
            </a:endParaRPr>
          </a:p>
          <a:p>
            <a:pPr marL="285750" indent="-285750">
              <a:spcAft>
                <a:spcPts val="0"/>
              </a:spcAft>
              <a:buFont typeface="Arial,Sans-Serif"/>
              <a:buChar char="•"/>
            </a:pPr>
            <a:r>
              <a:rPr lang="en-US" b="1">
                <a:solidFill>
                  <a:schemeClr val="accent1"/>
                </a:solidFill>
                <a:ea typeface="+mn-lt"/>
                <a:cs typeface="+mn-lt"/>
              </a:rPr>
              <a:t>19 participating installers</a:t>
            </a:r>
            <a:r>
              <a:rPr lang="en-US">
                <a:ea typeface="+mn-lt"/>
                <a:cs typeface="+mn-lt"/>
              </a:rPr>
              <a:t> throughout the state</a:t>
            </a:r>
          </a:p>
          <a:p>
            <a:pPr marL="742950" lvl="1" indent="-285750">
              <a:spcAft>
                <a:spcPts val="0"/>
              </a:spcAft>
              <a:buFont typeface="Arial,Sans-Serif"/>
              <a:buChar char="•"/>
            </a:pPr>
            <a:r>
              <a:rPr lang="en-US" sz="2000">
                <a:ea typeface="+mn-lt"/>
                <a:cs typeface="+mn-lt"/>
              </a:rPr>
              <a:t>Plus many distributors</a:t>
            </a:r>
          </a:p>
          <a:p>
            <a:pPr marL="285750" indent="-285750">
              <a:spcAft>
                <a:spcPts val="0"/>
              </a:spcAft>
              <a:buFont typeface="Arial,Sans-Serif"/>
              <a:buChar char="•"/>
            </a:pPr>
            <a:endParaRPr lang="en-US" sz="2000">
              <a:ea typeface="+mn-lt"/>
              <a:cs typeface="+mn-lt"/>
            </a:endParaRPr>
          </a:p>
          <a:p>
            <a:pPr marL="285750" indent="-285750">
              <a:spcAft>
                <a:spcPts val="0"/>
              </a:spcAft>
              <a:buFont typeface="Arial,Sans-Serif"/>
              <a:buChar char="•"/>
            </a:pPr>
            <a:r>
              <a:rPr lang="en-US">
                <a:ea typeface="+mn-lt"/>
                <a:cs typeface="+mn-lt"/>
              </a:rPr>
              <a:t>Replaces all fuel types (including oil + propane)</a:t>
            </a:r>
          </a:p>
          <a:p>
            <a:pPr marL="742950" lvl="1" indent="-285750">
              <a:spcAft>
                <a:spcPts val="0"/>
              </a:spcAft>
              <a:buFont typeface="Arial,Sans-Serif"/>
              <a:buChar char="•"/>
            </a:pPr>
            <a:r>
              <a:rPr lang="en-US" sz="2000">
                <a:ea typeface="+mn-lt"/>
                <a:cs typeface="+mn-lt"/>
              </a:rPr>
              <a:t>And other efficiency measures like LEDs and showerheads</a:t>
            </a:r>
            <a:endParaRPr lang="en-US" sz="2000">
              <a:cs typeface="Arial"/>
            </a:endParaRPr>
          </a:p>
          <a:p>
            <a:pPr marL="285750" indent="-285750">
              <a:spcAft>
                <a:spcPts val="0"/>
              </a:spcAft>
              <a:buFont typeface="Arial,Sans-Serif"/>
              <a:buChar char="•"/>
            </a:pPr>
            <a:endParaRPr lang="en-US" sz="2000">
              <a:ea typeface="+mn-lt"/>
              <a:cs typeface="+mn-lt"/>
            </a:endParaRPr>
          </a:p>
          <a:p>
            <a:pPr marL="285750" indent="-285750">
              <a:spcAft>
                <a:spcPts val="0"/>
              </a:spcAft>
              <a:buFont typeface="Arial,Sans-Serif"/>
              <a:buChar char="•"/>
            </a:pPr>
            <a:r>
              <a:rPr lang="en-US" b="1">
                <a:solidFill>
                  <a:schemeClr val="accent3"/>
                </a:solidFill>
                <a:ea typeface="+mn-lt"/>
                <a:cs typeface="+mn-lt"/>
              </a:rPr>
              <a:t>Free to customer </a:t>
            </a:r>
          </a:p>
          <a:p>
            <a:pPr marL="742950" lvl="1">
              <a:spcAft>
                <a:spcPts val="0"/>
              </a:spcAft>
              <a:buFont typeface="Arial,Sans-Serif"/>
              <a:buChar char="•"/>
            </a:pPr>
            <a:r>
              <a:rPr lang="en-US" sz="2000">
                <a:ea typeface="+mn-lt"/>
                <a:cs typeface="+mn-lt"/>
              </a:rPr>
              <a:t>Efficiency Maine pays $1350 per water heater </a:t>
            </a:r>
          </a:p>
          <a:p>
            <a:pPr marL="742950" lvl="1">
              <a:spcAft>
                <a:spcPts val="0"/>
              </a:spcAft>
              <a:buFont typeface="Arial,Sans-Serif"/>
              <a:buChar char="•"/>
            </a:pPr>
            <a:r>
              <a:rPr lang="en-US" sz="2000">
                <a:ea typeface="+mn-lt"/>
                <a:cs typeface="+mn-lt"/>
              </a:rPr>
              <a:t>Installer agrees to fixed price of </a:t>
            </a:r>
            <a:r>
              <a:rPr lang="en-US" sz="2000" i="1">
                <a:ea typeface="+mn-lt"/>
                <a:cs typeface="+mn-lt"/>
              </a:rPr>
              <a:t>$2,500 </a:t>
            </a:r>
            <a:r>
              <a:rPr lang="en-US" sz="2000">
                <a:ea typeface="+mn-lt"/>
                <a:cs typeface="+mn-lt"/>
              </a:rPr>
              <a:t>all in</a:t>
            </a:r>
            <a:r>
              <a:rPr lang="en-US">
                <a:ea typeface="+mn-lt"/>
                <a:cs typeface="+mn-lt"/>
              </a:rPr>
              <a:t>                                         </a:t>
            </a:r>
            <a:endParaRPr lang="en-US">
              <a:cs typeface="Arial"/>
            </a:endParaRPr>
          </a:p>
        </p:txBody>
      </p:sp>
      <p:sp>
        <p:nvSpPr>
          <p:cNvPr id="5" name="Slide Number Placeholder 4">
            <a:extLst>
              <a:ext uri="{FF2B5EF4-FFF2-40B4-BE49-F238E27FC236}">
                <a16:creationId xmlns:a16="http://schemas.microsoft.com/office/drawing/2014/main" id="{162A13CE-4414-EA8C-5A2E-54E0BC61DCF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5254B1-B042-47E3-8EF6-12BAD6C407D1}" type="slidenum">
              <a:rPr kumimoji="0" lang="en-US" altLang="en-US" sz="1200" b="0" i="0" u="none" strike="noStrike" kern="1200" cap="none" spc="0" normalizeH="0" baseline="0" noProof="0">
                <a:ln>
                  <a:noFill/>
                </a:ln>
                <a:solidFill>
                  <a:srgbClr val="89929D"/>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929D"/>
              </a:solidFill>
              <a:effectLst/>
              <a:uLnTx/>
              <a:uFillTx/>
              <a:latin typeface="Arial" panose="020B0604020202020204" pitchFamily="34" charset="0"/>
              <a:ea typeface="+mn-ea"/>
              <a:cs typeface="+mn-cs"/>
            </a:endParaRPr>
          </a:p>
        </p:txBody>
      </p:sp>
      <p:pic>
        <p:nvPicPr>
          <p:cNvPr id="6" name="Picture 17" descr="Icon&#10;&#10;Description automatically generated">
            <a:extLst>
              <a:ext uri="{FF2B5EF4-FFF2-40B4-BE49-F238E27FC236}">
                <a16:creationId xmlns:a16="http://schemas.microsoft.com/office/drawing/2014/main" id="{491B8A5D-ACDE-C0EC-2845-703F6FDE0BE3}"/>
              </a:ext>
            </a:extLst>
          </p:cNvPr>
          <p:cNvPicPr>
            <a:picLocks noChangeAspect="1"/>
          </p:cNvPicPr>
          <p:nvPr/>
        </p:nvPicPr>
        <p:blipFill rotWithShape="1">
          <a:blip r:embed="rId3"/>
          <a:srcRect r="-461" b="14379"/>
          <a:stretch/>
        </p:blipFill>
        <p:spPr>
          <a:xfrm>
            <a:off x="10039513" y="1544352"/>
            <a:ext cx="1049448" cy="923997"/>
          </a:xfrm>
          <a:prstGeom prst="rect">
            <a:avLst/>
          </a:prstGeom>
        </p:spPr>
      </p:pic>
      <p:pic>
        <p:nvPicPr>
          <p:cNvPr id="4" name="Picture 6">
            <a:extLst>
              <a:ext uri="{FF2B5EF4-FFF2-40B4-BE49-F238E27FC236}">
                <a16:creationId xmlns:a16="http://schemas.microsoft.com/office/drawing/2014/main" id="{82B3EAAC-1556-C61C-3DAD-0AC7AE1FFB27}"/>
              </a:ext>
            </a:extLst>
          </p:cNvPr>
          <p:cNvPicPr>
            <a:picLocks noChangeAspect="1"/>
          </p:cNvPicPr>
          <p:nvPr/>
        </p:nvPicPr>
        <p:blipFill>
          <a:blip r:embed="rId4"/>
          <a:stretch>
            <a:fillRect/>
          </a:stretch>
        </p:blipFill>
        <p:spPr>
          <a:xfrm>
            <a:off x="10096121" y="2646001"/>
            <a:ext cx="797945" cy="812321"/>
          </a:xfrm>
          <a:prstGeom prst="rect">
            <a:avLst/>
          </a:prstGeom>
        </p:spPr>
      </p:pic>
      <p:pic>
        <p:nvPicPr>
          <p:cNvPr id="7" name="Picture 7" descr="Icon&#10;&#10;Description automatically generated">
            <a:extLst>
              <a:ext uri="{FF2B5EF4-FFF2-40B4-BE49-F238E27FC236}">
                <a16:creationId xmlns:a16="http://schemas.microsoft.com/office/drawing/2014/main" id="{D8E6DED8-617F-A00C-BCF6-974A11F7FA96}"/>
              </a:ext>
            </a:extLst>
          </p:cNvPr>
          <p:cNvPicPr>
            <a:picLocks noChangeAspect="1"/>
          </p:cNvPicPr>
          <p:nvPr/>
        </p:nvPicPr>
        <p:blipFill>
          <a:blip r:embed="rId5"/>
          <a:stretch>
            <a:fillRect/>
          </a:stretch>
        </p:blipFill>
        <p:spPr>
          <a:xfrm>
            <a:off x="10078709" y="4040598"/>
            <a:ext cx="849164" cy="921052"/>
          </a:xfrm>
          <a:prstGeom prst="rect">
            <a:avLst/>
          </a:prstGeom>
        </p:spPr>
      </p:pic>
      <p:pic>
        <p:nvPicPr>
          <p:cNvPr id="9" name="Picture 7" descr="Icon&#10;&#10;Description automatically generated">
            <a:extLst>
              <a:ext uri="{FF2B5EF4-FFF2-40B4-BE49-F238E27FC236}">
                <a16:creationId xmlns:a16="http://schemas.microsoft.com/office/drawing/2014/main" id="{579AC346-861A-0C49-2D81-88F2D6FF7E6B}"/>
              </a:ext>
            </a:extLst>
          </p:cNvPr>
          <p:cNvPicPr>
            <a:picLocks noChangeAspect="1"/>
          </p:cNvPicPr>
          <p:nvPr/>
        </p:nvPicPr>
        <p:blipFill>
          <a:blip r:embed="rId6"/>
          <a:stretch>
            <a:fillRect/>
          </a:stretch>
        </p:blipFill>
        <p:spPr>
          <a:xfrm>
            <a:off x="9965082" y="5252967"/>
            <a:ext cx="1051823" cy="1063196"/>
          </a:xfrm>
          <a:prstGeom prst="rect">
            <a:avLst/>
          </a:prstGeom>
        </p:spPr>
      </p:pic>
    </p:spTree>
    <p:extLst>
      <p:ext uri="{BB962C8B-B14F-4D97-AF65-F5344CB8AC3E}">
        <p14:creationId xmlns:p14="http://schemas.microsoft.com/office/powerpoint/2010/main" val="152854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2DF5-9F12-4887-BF51-ACB1B80FEB3D}"/>
              </a:ext>
            </a:extLst>
          </p:cNvPr>
          <p:cNvSpPr>
            <a:spLocks noGrp="1"/>
          </p:cNvSpPr>
          <p:nvPr>
            <p:ph type="title"/>
          </p:nvPr>
        </p:nvSpPr>
        <p:spPr/>
        <p:txBody>
          <a:bodyPr/>
          <a:lstStyle/>
          <a:p>
            <a:r>
              <a:rPr lang="en-US">
                <a:cs typeface="Arial"/>
              </a:rPr>
              <a:t>San Joaquin Valley, California </a:t>
            </a:r>
            <a:br>
              <a:rPr lang="en-US">
                <a:cs typeface="Arial"/>
              </a:rPr>
            </a:br>
            <a:r>
              <a:rPr lang="en-US">
                <a:cs typeface="Arial"/>
              </a:rPr>
              <a:t>DAC Pilot Projects</a:t>
            </a:r>
          </a:p>
        </p:txBody>
      </p:sp>
      <p:sp>
        <p:nvSpPr>
          <p:cNvPr id="3" name="Content Placeholder 2">
            <a:extLst>
              <a:ext uri="{FF2B5EF4-FFF2-40B4-BE49-F238E27FC236}">
                <a16:creationId xmlns:a16="http://schemas.microsoft.com/office/drawing/2014/main" id="{1384447B-8E49-448A-ABB7-FFBD4F9E8FFA}"/>
              </a:ext>
            </a:extLst>
          </p:cNvPr>
          <p:cNvSpPr>
            <a:spLocks noGrp="1"/>
          </p:cNvSpPr>
          <p:nvPr>
            <p:ph sz="half" idx="1"/>
          </p:nvPr>
        </p:nvSpPr>
        <p:spPr/>
        <p:txBody>
          <a:bodyPr/>
          <a:lstStyle/>
          <a:p>
            <a:r>
              <a:rPr lang="en-US">
                <a:ea typeface="+mn-lt"/>
                <a:cs typeface="+mn-lt"/>
              </a:rPr>
              <a:t>11 communities</a:t>
            </a:r>
          </a:p>
          <a:p>
            <a:r>
              <a:rPr lang="en-US">
                <a:ea typeface="+mn-lt"/>
                <a:cs typeface="+mn-lt"/>
              </a:rPr>
              <a:t>250 projects are complete</a:t>
            </a:r>
          </a:p>
          <a:p>
            <a:r>
              <a:rPr lang="en-US">
                <a:ea typeface="+mn-lt"/>
                <a:cs typeface="+mn-lt"/>
              </a:rPr>
              <a:t>Free electrification measures </a:t>
            </a:r>
          </a:p>
          <a:p>
            <a:r>
              <a:rPr lang="en-US">
                <a:ea typeface="+mn-lt"/>
                <a:cs typeface="+mn-lt"/>
              </a:rPr>
              <a:t>Program includes induction stove/ HPWH/ heat pumps/ electric dryer  </a:t>
            </a:r>
          </a:p>
          <a:p>
            <a:r>
              <a:rPr lang="en-US">
                <a:ea typeface="+mn-lt"/>
                <a:cs typeface="+mn-lt"/>
              </a:rPr>
              <a:t>Extensive community outreach</a:t>
            </a:r>
            <a:endParaRPr lang="en-US">
              <a:cs typeface="Arial"/>
            </a:endParaRPr>
          </a:p>
        </p:txBody>
      </p:sp>
      <p:pic>
        <p:nvPicPr>
          <p:cNvPr id="7" name="Picture 7" descr="A group of people posing for a photo&#10;&#10;Description automatically generated">
            <a:extLst>
              <a:ext uri="{FF2B5EF4-FFF2-40B4-BE49-F238E27FC236}">
                <a16:creationId xmlns:a16="http://schemas.microsoft.com/office/drawing/2014/main" id="{4078B275-C81F-A1EA-3E74-EBF0A69254EC}"/>
              </a:ext>
            </a:extLst>
          </p:cNvPr>
          <p:cNvPicPr>
            <a:picLocks noGrp="1" noChangeAspect="1"/>
          </p:cNvPicPr>
          <p:nvPr>
            <p:ph sz="half" idx="2"/>
          </p:nvPr>
        </p:nvPicPr>
        <p:blipFill>
          <a:blip r:embed="rId3"/>
          <a:stretch>
            <a:fillRect/>
          </a:stretch>
        </p:blipFill>
        <p:spPr>
          <a:xfrm>
            <a:off x="6820311" y="1714499"/>
            <a:ext cx="3456751" cy="4271963"/>
          </a:xfrm>
        </p:spPr>
      </p:pic>
      <p:sp>
        <p:nvSpPr>
          <p:cNvPr id="5" name="Slide Number Placeholder 4">
            <a:extLst>
              <a:ext uri="{FF2B5EF4-FFF2-40B4-BE49-F238E27FC236}">
                <a16:creationId xmlns:a16="http://schemas.microsoft.com/office/drawing/2014/main" id="{8D6056FB-336B-4609-AA55-2708FCB04C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5254B1-B042-47E3-8EF6-12BAD6C407D1}" type="slidenum">
              <a:rPr kumimoji="0" lang="en-US" altLang="en-US" sz="1200" b="0" i="0" u="none" strike="noStrike" kern="1200" cap="none" spc="0" normalizeH="0" baseline="0" noProof="0" smtClean="0">
                <a:ln>
                  <a:noFill/>
                </a:ln>
                <a:solidFill>
                  <a:srgbClr val="89929D"/>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929D"/>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1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423E-8A29-F26C-0621-124EA34E5651}"/>
              </a:ext>
            </a:extLst>
          </p:cNvPr>
          <p:cNvSpPr>
            <a:spLocks noGrp="1"/>
          </p:cNvSpPr>
          <p:nvPr>
            <p:ph type="title"/>
          </p:nvPr>
        </p:nvSpPr>
        <p:spPr/>
        <p:txBody>
          <a:bodyPr/>
          <a:lstStyle/>
          <a:p>
            <a:r>
              <a:rPr lang="en-US"/>
              <a:t>North Carolina</a:t>
            </a:r>
          </a:p>
        </p:txBody>
      </p:sp>
      <p:sp>
        <p:nvSpPr>
          <p:cNvPr id="3" name="Content Placeholder 2">
            <a:extLst>
              <a:ext uri="{FF2B5EF4-FFF2-40B4-BE49-F238E27FC236}">
                <a16:creationId xmlns:a16="http://schemas.microsoft.com/office/drawing/2014/main" id="{86F5CA67-4435-FE9B-F6EE-4519AEA1CF63}"/>
              </a:ext>
            </a:extLst>
          </p:cNvPr>
          <p:cNvSpPr>
            <a:spLocks noGrp="1"/>
          </p:cNvSpPr>
          <p:nvPr>
            <p:ph sz="half" idx="1"/>
          </p:nvPr>
        </p:nvSpPr>
        <p:spPr/>
        <p:txBody>
          <a:bodyPr/>
          <a:lstStyle/>
          <a:p>
            <a:r>
              <a:rPr lang="en-US" dirty="0">
                <a:cs typeface="Arial"/>
              </a:rPr>
              <a:t>Incorporating HPWH into Weatherization Programs</a:t>
            </a:r>
            <a:endParaRPr lang="en-US" dirty="0"/>
          </a:p>
          <a:p>
            <a:r>
              <a:rPr lang="en-US" dirty="0">
                <a:ea typeface="+mn-lt"/>
                <a:cs typeface="+mn-lt"/>
              </a:rPr>
              <a:t>Streamlining of administrative burden by sharing applications across agencies</a:t>
            </a:r>
            <a:endParaRPr lang="en-US" dirty="0">
              <a:cs typeface="Arial"/>
            </a:endParaRPr>
          </a:p>
          <a:p>
            <a:r>
              <a:rPr lang="en-US" dirty="0">
                <a:cs typeface="Arial"/>
              </a:rPr>
              <a:t>Looking into:</a:t>
            </a:r>
          </a:p>
          <a:p>
            <a:pPr lvl="1"/>
            <a:r>
              <a:rPr lang="en-US" sz="2800" dirty="0">
                <a:cs typeface="Arial"/>
              </a:rPr>
              <a:t>Bulk purchases</a:t>
            </a:r>
          </a:p>
          <a:p>
            <a:pPr lvl="1"/>
            <a:r>
              <a:rPr lang="en-US" sz="2800" dirty="0">
                <a:cs typeface="Arial"/>
              </a:rPr>
              <a:t>On bill financing </a:t>
            </a:r>
          </a:p>
        </p:txBody>
      </p:sp>
      <p:sp>
        <p:nvSpPr>
          <p:cNvPr id="5" name="Slide Number Placeholder 4">
            <a:extLst>
              <a:ext uri="{FF2B5EF4-FFF2-40B4-BE49-F238E27FC236}">
                <a16:creationId xmlns:a16="http://schemas.microsoft.com/office/drawing/2014/main" id="{D14F0AB9-E460-1269-7DDB-CC56F156194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5254B1-B042-47E3-8EF6-12BAD6C407D1}" type="slidenum">
              <a:rPr kumimoji="0" lang="en-US" altLang="en-US" sz="1200" b="0" i="0" u="none" strike="noStrike" kern="1200" cap="none" spc="0" normalizeH="0" baseline="0" noProof="0" smtClean="0">
                <a:ln>
                  <a:noFill/>
                </a:ln>
                <a:solidFill>
                  <a:srgbClr val="89929D"/>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89929D"/>
              </a:solidFill>
              <a:effectLst/>
              <a:uLnTx/>
              <a:uFillTx/>
              <a:latin typeface="Arial" panose="020B0604020202020204" pitchFamily="34" charset="0"/>
              <a:ea typeface="+mn-ea"/>
              <a:cs typeface="+mn-cs"/>
            </a:endParaRPr>
          </a:p>
        </p:txBody>
      </p:sp>
      <p:pic>
        <p:nvPicPr>
          <p:cNvPr id="8" name="Picture 8" descr="Logo&#10;&#10;Description automatically generated">
            <a:extLst>
              <a:ext uri="{FF2B5EF4-FFF2-40B4-BE49-F238E27FC236}">
                <a16:creationId xmlns:a16="http://schemas.microsoft.com/office/drawing/2014/main" id="{C7CBAB3C-6AA1-20AC-D531-F170928653A9}"/>
              </a:ext>
            </a:extLst>
          </p:cNvPr>
          <p:cNvPicPr>
            <a:picLocks noChangeAspect="1"/>
          </p:cNvPicPr>
          <p:nvPr/>
        </p:nvPicPr>
        <p:blipFill>
          <a:blip r:embed="rId3"/>
          <a:stretch>
            <a:fillRect/>
          </a:stretch>
        </p:blipFill>
        <p:spPr>
          <a:xfrm>
            <a:off x="6291275" y="1727899"/>
            <a:ext cx="4651282" cy="705422"/>
          </a:xfrm>
          <a:prstGeom prst="rect">
            <a:avLst/>
          </a:prstGeom>
        </p:spPr>
      </p:pic>
      <p:pic>
        <p:nvPicPr>
          <p:cNvPr id="4" name="Picture 5" descr="A picture containing person&#10;&#10;Description automatically generated">
            <a:extLst>
              <a:ext uri="{FF2B5EF4-FFF2-40B4-BE49-F238E27FC236}">
                <a16:creationId xmlns:a16="http://schemas.microsoft.com/office/drawing/2014/main" id="{469C7BBB-3D6F-305B-9717-2D60E7B027E4}"/>
              </a:ext>
            </a:extLst>
          </p:cNvPr>
          <p:cNvPicPr>
            <a:picLocks noChangeAspect="1"/>
          </p:cNvPicPr>
          <p:nvPr/>
        </p:nvPicPr>
        <p:blipFill>
          <a:blip r:embed="rId4"/>
          <a:stretch>
            <a:fillRect/>
          </a:stretch>
        </p:blipFill>
        <p:spPr>
          <a:xfrm>
            <a:off x="6343651" y="2754630"/>
            <a:ext cx="4648200" cy="3267346"/>
          </a:xfrm>
          <a:prstGeom prst="rect">
            <a:avLst/>
          </a:prstGeom>
        </p:spPr>
      </p:pic>
    </p:spTree>
    <p:extLst>
      <p:ext uri="{BB962C8B-B14F-4D97-AF65-F5344CB8AC3E}">
        <p14:creationId xmlns:p14="http://schemas.microsoft.com/office/powerpoint/2010/main" val="344633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6BD5-9DF6-4337-835D-248B9AAC7731}"/>
              </a:ext>
            </a:extLst>
          </p:cNvPr>
          <p:cNvSpPr>
            <a:spLocks noGrp="1"/>
          </p:cNvSpPr>
          <p:nvPr>
            <p:ph type="title"/>
          </p:nvPr>
        </p:nvSpPr>
        <p:spPr>
          <a:xfrm>
            <a:off x="612648" y="1078992"/>
            <a:ext cx="6268770" cy="1536192"/>
          </a:xfrm>
        </p:spPr>
        <p:txBody>
          <a:bodyPr anchor="b">
            <a:normAutofit fontScale="90000"/>
          </a:bodyPr>
          <a:lstStyle/>
          <a:p>
            <a:r>
              <a:rPr lang="en-US" sz="5200" b="1">
                <a:latin typeface="+mj-lt"/>
              </a:rPr>
              <a:t>Pembroke, IL Rural Residential Electrification Pilot</a:t>
            </a:r>
          </a:p>
        </p:txBody>
      </p:sp>
      <p:sp>
        <p:nvSpPr>
          <p:cNvPr id="3" name="Content Placeholder 2">
            <a:extLst>
              <a:ext uri="{FF2B5EF4-FFF2-40B4-BE49-F238E27FC236}">
                <a16:creationId xmlns:a16="http://schemas.microsoft.com/office/drawing/2014/main" id="{F795FFBF-563D-4FDC-8791-D30DE844A719}"/>
              </a:ext>
            </a:extLst>
          </p:cNvPr>
          <p:cNvSpPr>
            <a:spLocks noGrp="1"/>
          </p:cNvSpPr>
          <p:nvPr>
            <p:ph idx="1"/>
          </p:nvPr>
        </p:nvSpPr>
        <p:spPr>
          <a:xfrm>
            <a:off x="530617" y="2714825"/>
            <a:ext cx="6268770" cy="2825496"/>
          </a:xfrm>
        </p:spPr>
        <p:txBody>
          <a:bodyPr vert="horz" lIns="91440" tIns="45720" rIns="91440" bIns="45720" rtlCol="0">
            <a:normAutofit/>
          </a:bodyPr>
          <a:lstStyle/>
          <a:p>
            <a:pPr marL="0" indent="0">
              <a:buNone/>
            </a:pPr>
            <a:r>
              <a:rPr lang="en-US" sz="2200">
                <a:latin typeface="+mj-lt"/>
              </a:rPr>
              <a:t>The Midwest BDC is working with the Community Development Corporation of Pembroke Hopkins Park (IL), RMI, Slipstream, and local labor to demonstrate a decarbonized future with an electrification pilot in this rural community. </a:t>
            </a:r>
          </a:p>
        </p:txBody>
      </p:sp>
      <p:pic>
        <p:nvPicPr>
          <p:cNvPr id="4" name="Picture 4">
            <a:extLst>
              <a:ext uri="{FF2B5EF4-FFF2-40B4-BE49-F238E27FC236}">
                <a16:creationId xmlns:a16="http://schemas.microsoft.com/office/drawing/2014/main" id="{150FBFA7-A508-4767-9FE4-26347B5DFBA0}"/>
              </a:ext>
            </a:extLst>
          </p:cNvPr>
          <p:cNvPicPr>
            <a:picLocks noChangeAspect="1"/>
          </p:cNvPicPr>
          <p:nvPr/>
        </p:nvPicPr>
        <p:blipFill rotWithShape="1">
          <a:blip r:embed="rId3"/>
          <a:srcRect l="1890"/>
          <a:stretch/>
        </p:blipFill>
        <p:spPr>
          <a:xfrm>
            <a:off x="7684006" y="10"/>
            <a:ext cx="4507993" cy="6857990"/>
          </a:xfrm>
          <a:prstGeom prst="rect">
            <a:avLst/>
          </a:prstGeom>
        </p:spPr>
      </p:pic>
      <p:pic>
        <p:nvPicPr>
          <p:cNvPr id="5" name="Picture 4">
            <a:extLst>
              <a:ext uri="{FF2B5EF4-FFF2-40B4-BE49-F238E27FC236}">
                <a16:creationId xmlns:a16="http://schemas.microsoft.com/office/drawing/2014/main" id="{25B939F5-6468-4F39-9DCB-C115EC04C2FF}"/>
              </a:ext>
            </a:extLst>
          </p:cNvPr>
          <p:cNvPicPr>
            <a:picLocks noChangeAspect="1"/>
          </p:cNvPicPr>
          <p:nvPr/>
        </p:nvPicPr>
        <p:blipFill rotWithShape="1">
          <a:blip r:embed="rId4"/>
          <a:srcRect l="4737" r="4737"/>
          <a:stretch/>
        </p:blipFill>
        <p:spPr>
          <a:xfrm>
            <a:off x="2652351" y="4546783"/>
            <a:ext cx="1143000" cy="1143000"/>
          </a:xfrm>
          <a:prstGeom prst="ellipse">
            <a:avLst/>
          </a:prstGeom>
        </p:spPr>
      </p:pic>
      <p:pic>
        <p:nvPicPr>
          <p:cNvPr id="6" name="Picture 5">
            <a:extLst>
              <a:ext uri="{FF2B5EF4-FFF2-40B4-BE49-F238E27FC236}">
                <a16:creationId xmlns:a16="http://schemas.microsoft.com/office/drawing/2014/main" id="{D5445A27-9408-4C36-9692-CA850F0864AE}"/>
              </a:ext>
            </a:extLst>
          </p:cNvPr>
          <p:cNvPicPr>
            <a:picLocks noChangeAspect="1"/>
          </p:cNvPicPr>
          <p:nvPr/>
        </p:nvPicPr>
        <p:blipFill rotWithShape="1">
          <a:blip r:embed="rId5"/>
          <a:srcRect/>
          <a:stretch/>
        </p:blipFill>
        <p:spPr>
          <a:xfrm>
            <a:off x="4679970" y="4496962"/>
            <a:ext cx="1143000" cy="1143000"/>
          </a:xfrm>
          <a:prstGeom prst="ellipse">
            <a:avLst/>
          </a:prstGeom>
        </p:spPr>
      </p:pic>
      <p:sp>
        <p:nvSpPr>
          <p:cNvPr id="7" name="TextBox 6">
            <a:extLst>
              <a:ext uri="{FF2B5EF4-FFF2-40B4-BE49-F238E27FC236}">
                <a16:creationId xmlns:a16="http://schemas.microsoft.com/office/drawing/2014/main" id="{06B153E6-2EA7-4256-972A-1D48B36FDE12}"/>
              </a:ext>
            </a:extLst>
          </p:cNvPr>
          <p:cNvSpPr txBox="1"/>
          <p:nvPr/>
        </p:nvSpPr>
        <p:spPr>
          <a:xfrm>
            <a:off x="2250015" y="5739603"/>
            <a:ext cx="1947672" cy="600164"/>
          </a:xfrm>
          <a:prstGeom prst="rect">
            <a:avLst/>
          </a:prstGeom>
          <a:noFill/>
        </p:spPr>
        <p:txBody>
          <a:bodyPr wrap="square" lIns="91440" tIns="45720" rIns="91440" bIns="45720" rtlCol="0" anchor="t">
            <a:spAutoFit/>
          </a:bodyPr>
          <a:lstStyle/>
          <a:p>
            <a:pPr algn="ctr"/>
            <a:r>
              <a:rPr lang="en-US" sz="1100"/>
              <a:t>Johari Cole-Kweli</a:t>
            </a:r>
          </a:p>
          <a:p>
            <a:pPr algn="ctr"/>
            <a:r>
              <a:rPr lang="en-US" sz="1100"/>
              <a:t>Pembroke CDC, Board Member</a:t>
            </a:r>
            <a:endParaRPr lang="en-US" sz="1100">
              <a:cs typeface="Calibri"/>
            </a:endParaRPr>
          </a:p>
        </p:txBody>
      </p:sp>
      <p:sp>
        <p:nvSpPr>
          <p:cNvPr id="8" name="TextBox 7">
            <a:extLst>
              <a:ext uri="{FF2B5EF4-FFF2-40B4-BE49-F238E27FC236}">
                <a16:creationId xmlns:a16="http://schemas.microsoft.com/office/drawing/2014/main" id="{8B5CAC47-AFAF-4CB1-8C4F-B3DE1DC621E5}"/>
              </a:ext>
            </a:extLst>
          </p:cNvPr>
          <p:cNvSpPr txBox="1"/>
          <p:nvPr/>
        </p:nvSpPr>
        <p:spPr>
          <a:xfrm>
            <a:off x="4277634" y="5739603"/>
            <a:ext cx="1947672" cy="769441"/>
          </a:xfrm>
          <a:prstGeom prst="rect">
            <a:avLst/>
          </a:prstGeom>
          <a:noFill/>
        </p:spPr>
        <p:txBody>
          <a:bodyPr wrap="square" lIns="91440" tIns="45720" rIns="91440" bIns="45720" rtlCol="0" anchor="t">
            <a:spAutoFit/>
          </a:bodyPr>
          <a:lstStyle/>
          <a:p>
            <a:pPr algn="ctr"/>
            <a:r>
              <a:rPr lang="en-US" sz="1100"/>
              <a:t>Lee Ringo</a:t>
            </a:r>
          </a:p>
          <a:p>
            <a:pPr algn="ctr"/>
            <a:r>
              <a:rPr lang="en-US" sz="1100"/>
              <a:t>Pembroke CDC, Project Consultant </a:t>
            </a:r>
            <a:endParaRPr lang="en-US" sz="1100">
              <a:cs typeface="Calibri"/>
            </a:endParaRPr>
          </a:p>
          <a:p>
            <a:pPr algn="ctr"/>
            <a:endParaRPr lang="en-US" sz="1100"/>
          </a:p>
        </p:txBody>
      </p:sp>
      <p:pic>
        <p:nvPicPr>
          <p:cNvPr id="9" name="Picture 8" descr="A picture containing text, book&#10;&#10;Description automatically generated">
            <a:extLst>
              <a:ext uri="{FF2B5EF4-FFF2-40B4-BE49-F238E27FC236}">
                <a16:creationId xmlns:a16="http://schemas.microsoft.com/office/drawing/2014/main" id="{32B4AB41-CD4D-4FA1-A0B3-FC6B39E6D8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062262"/>
            <a:ext cx="1447427" cy="694282"/>
          </a:xfrm>
          <a:prstGeom prst="rect">
            <a:avLst/>
          </a:prstGeom>
          <a:solidFill>
            <a:schemeClr val="bg1"/>
          </a:solidFill>
        </p:spPr>
      </p:pic>
    </p:spTree>
    <p:extLst>
      <p:ext uri="{BB962C8B-B14F-4D97-AF65-F5344CB8AC3E}">
        <p14:creationId xmlns:p14="http://schemas.microsoft.com/office/powerpoint/2010/main" val="178167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74644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Workforce training programs </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1378453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8164-9878-7048-832E-1621383943BB}"/>
              </a:ext>
            </a:extLst>
          </p:cNvPr>
          <p:cNvSpPr>
            <a:spLocks noGrp="1"/>
          </p:cNvSpPr>
          <p:nvPr>
            <p:ph type="title"/>
          </p:nvPr>
        </p:nvSpPr>
        <p:spPr>
          <a:xfrm>
            <a:off x="838200" y="365125"/>
            <a:ext cx="10515600" cy="1325563"/>
          </a:xfrm>
        </p:spPr>
        <p:txBody>
          <a:bodyPr wrap="square" anchor="ctr">
            <a:normAutofit/>
          </a:bodyPr>
          <a:lstStyle/>
          <a:p>
            <a:r>
              <a:rPr lang="en-US"/>
              <a:t>Heat Pump Water Heater</a:t>
            </a:r>
            <a:br>
              <a:rPr lang="en-US"/>
            </a:br>
            <a:r>
              <a:rPr lang="en-US"/>
              <a:t> Workforce Development Opportunity</a:t>
            </a:r>
          </a:p>
        </p:txBody>
      </p:sp>
      <p:pic>
        <p:nvPicPr>
          <p:cNvPr id="8" name="Picture 8">
            <a:extLst>
              <a:ext uri="{FF2B5EF4-FFF2-40B4-BE49-F238E27FC236}">
                <a16:creationId xmlns:a16="http://schemas.microsoft.com/office/drawing/2014/main" id="{C766C2FC-18F8-1918-CAC0-320982D70AF5}"/>
              </a:ext>
            </a:extLst>
          </p:cNvPr>
          <p:cNvPicPr>
            <a:picLocks noGrp="1" noChangeAspect="1"/>
          </p:cNvPicPr>
          <p:nvPr>
            <p:ph sz="half" idx="1"/>
          </p:nvPr>
        </p:nvPicPr>
        <p:blipFill rotWithShape="1">
          <a:blip r:embed="rId3"/>
          <a:srcRect l="18009" r="18008" b="-1"/>
          <a:stretch/>
        </p:blipFill>
        <p:spPr>
          <a:xfrm>
            <a:off x="838200" y="1904999"/>
            <a:ext cx="5181600" cy="4271963"/>
          </a:xfrm>
          <a:noFill/>
        </p:spPr>
      </p:pic>
      <p:sp>
        <p:nvSpPr>
          <p:cNvPr id="13" name="Content Placeholder 3">
            <a:extLst>
              <a:ext uri="{FF2B5EF4-FFF2-40B4-BE49-F238E27FC236}">
                <a16:creationId xmlns:a16="http://schemas.microsoft.com/office/drawing/2014/main" id="{0C099459-2573-CE15-6A80-FB9D6EACE326}"/>
              </a:ext>
            </a:extLst>
          </p:cNvPr>
          <p:cNvSpPr>
            <a:spLocks noGrp="1"/>
          </p:cNvSpPr>
          <p:nvPr>
            <p:ph sz="half" idx="2"/>
          </p:nvPr>
        </p:nvSpPr>
        <p:spPr>
          <a:xfrm>
            <a:off x="6172200" y="1904999"/>
            <a:ext cx="5181600" cy="4271963"/>
          </a:xfrm>
        </p:spPr>
        <p:txBody>
          <a:bodyPr/>
          <a:lstStyle/>
          <a:p>
            <a:r>
              <a:rPr lang="en-US" dirty="0">
                <a:ea typeface="+mn-lt"/>
                <a:cs typeface="+mn-lt"/>
              </a:rPr>
              <a:t>Some states have a low barrier to entry</a:t>
            </a:r>
          </a:p>
          <a:p>
            <a:r>
              <a:rPr lang="en-US" dirty="0">
                <a:ea typeface="+mn-lt"/>
                <a:cs typeface="+mn-lt"/>
              </a:rPr>
              <a:t>Can get an installer certificate in three months</a:t>
            </a:r>
          </a:p>
          <a:p>
            <a:r>
              <a:rPr lang="en-US" dirty="0">
                <a:cs typeface="Arial"/>
              </a:rPr>
              <a:t>Currently not enough installers to meet demand in some geographic areas</a:t>
            </a:r>
          </a:p>
          <a:p>
            <a:r>
              <a:rPr lang="en-US" dirty="0">
                <a:cs typeface="Arial"/>
              </a:rPr>
              <a:t>Great Northwest as an example</a:t>
            </a:r>
          </a:p>
          <a:p>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F585F85A-1D8E-CA9F-43B3-F7D675F0D463}"/>
              </a:ext>
            </a:extLst>
          </p:cNvPr>
          <p:cNvSpPr>
            <a:spLocks noGrp="1"/>
          </p:cNvSpPr>
          <p:nvPr>
            <p:ph type="sldNum" sz="quarter" idx="12"/>
          </p:nvPr>
        </p:nvSpPr>
        <p:spPr>
          <a:xfrm>
            <a:off x="10793413" y="6356350"/>
            <a:ext cx="1198562" cy="365125"/>
          </a:xfrm>
        </p:spPr>
        <p:txBody>
          <a:bodyPr wrap="square" anchor="ctr">
            <a:normAutofit/>
          </a:bodyPr>
          <a:lstStyle/>
          <a:p>
            <a:pPr>
              <a:spcAft>
                <a:spcPts val="600"/>
              </a:spcAft>
            </a:pPr>
            <a:fld id="{8414052A-7086-4B6C-9761-641A8CD724A8}" type="slidenum">
              <a:rPr lang="en-US" altLang="en-US"/>
              <a:pPr>
                <a:spcAft>
                  <a:spcPts val="600"/>
                </a:spcAft>
              </a:pPr>
              <a:t>29</a:t>
            </a:fld>
            <a:endParaRPr lang="en-US" altLang="en-US"/>
          </a:p>
        </p:txBody>
      </p:sp>
    </p:spTree>
    <p:extLst>
      <p:ext uri="{BB962C8B-B14F-4D97-AF65-F5344CB8AC3E}">
        <p14:creationId xmlns:p14="http://schemas.microsoft.com/office/powerpoint/2010/main" val="405336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39932-93C8-4707-ACDA-6F54C325D82E}"/>
              </a:ext>
            </a:extLst>
          </p:cNvPr>
          <p:cNvSpPr/>
          <p:nvPr/>
        </p:nvSpPr>
        <p:spPr>
          <a:xfrm>
            <a:off x="225633" y="386335"/>
            <a:ext cx="11225372" cy="707886"/>
          </a:xfrm>
          <a:prstGeom prst="rect">
            <a:avLst/>
          </a:prstGeom>
        </p:spPr>
        <p:txBody>
          <a:bodyPr wrap="square">
            <a:spAutoFit/>
          </a:bodyPr>
          <a:lstStyle/>
          <a:p>
            <a:r>
              <a:rPr lang="en-US" sz="4000" b="1">
                <a:solidFill>
                  <a:srgbClr val="292F33"/>
                </a:solidFill>
                <a:latin typeface="Franklin Gothic Book" panose="020B0503020102020204" pitchFamily="34" charset="0"/>
                <a:ea typeface="Cambria" panose="02040503050406030204" pitchFamily="18" charset="0"/>
                <a:cs typeface="Arial" panose="020B0604020202020204" pitchFamily="34" charset="0"/>
              </a:rPr>
              <a:t>Coalition Overview</a:t>
            </a:r>
          </a:p>
        </p:txBody>
      </p:sp>
      <p:sp>
        <p:nvSpPr>
          <p:cNvPr id="3" name="Rectangle 2">
            <a:extLst>
              <a:ext uri="{FF2B5EF4-FFF2-40B4-BE49-F238E27FC236}">
                <a16:creationId xmlns:a16="http://schemas.microsoft.com/office/drawing/2014/main" id="{25849840-858C-4771-84E3-6C47C0991F6F}"/>
              </a:ext>
            </a:extLst>
          </p:cNvPr>
          <p:cNvSpPr/>
          <p:nvPr/>
        </p:nvSpPr>
        <p:spPr>
          <a:xfrm>
            <a:off x="2" y="409812"/>
            <a:ext cx="225631" cy="707885"/>
          </a:xfrm>
          <a:prstGeom prst="rect">
            <a:avLst/>
          </a:prstGeom>
          <a:solidFill>
            <a:srgbClr val="3B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Picture 3" descr="A picture containing text, book&#10;&#10;Description automatically generated">
            <a:extLst>
              <a:ext uri="{FF2B5EF4-FFF2-40B4-BE49-F238E27FC236}">
                <a16:creationId xmlns:a16="http://schemas.microsoft.com/office/drawing/2014/main" id="{AF0FFA72-B8AD-4BE7-9E02-127F5B8B5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8" y="5322364"/>
            <a:ext cx="1905391" cy="913952"/>
          </a:xfrm>
          <a:prstGeom prst="rect">
            <a:avLst/>
          </a:prstGeom>
        </p:spPr>
      </p:pic>
      <p:sp>
        <p:nvSpPr>
          <p:cNvPr id="5" name="Google Shape;68;p16">
            <a:extLst>
              <a:ext uri="{FF2B5EF4-FFF2-40B4-BE49-F238E27FC236}">
                <a16:creationId xmlns:a16="http://schemas.microsoft.com/office/drawing/2014/main" id="{EC473DFE-EAAC-4AA1-9BDC-358A72D66F45}"/>
              </a:ext>
            </a:extLst>
          </p:cNvPr>
          <p:cNvSpPr/>
          <p:nvPr/>
        </p:nvSpPr>
        <p:spPr>
          <a:xfrm>
            <a:off x="-5804" y="6452052"/>
            <a:ext cx="12203600" cy="430000"/>
          </a:xfrm>
          <a:prstGeom prst="rect">
            <a:avLst/>
          </a:prstGeom>
          <a:solidFill>
            <a:srgbClr val="FF7129"/>
          </a:solidFill>
          <a:ln>
            <a:noFill/>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pic>
        <p:nvPicPr>
          <p:cNvPr id="10" name="Picture 9" descr="A picture containing light, photo, dark, sitting&#10;&#10;Description automatically generated">
            <a:extLst>
              <a:ext uri="{FF2B5EF4-FFF2-40B4-BE49-F238E27FC236}">
                <a16:creationId xmlns:a16="http://schemas.microsoft.com/office/drawing/2014/main" id="{F8809209-5ACD-4DB6-B5BF-53A0A69A6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901" y="1117697"/>
            <a:ext cx="4320880" cy="4600579"/>
          </a:xfrm>
          <a:prstGeom prst="rect">
            <a:avLst/>
          </a:prstGeom>
        </p:spPr>
      </p:pic>
      <p:sp>
        <p:nvSpPr>
          <p:cNvPr id="11" name="TextBox 10">
            <a:extLst>
              <a:ext uri="{FF2B5EF4-FFF2-40B4-BE49-F238E27FC236}">
                <a16:creationId xmlns:a16="http://schemas.microsoft.com/office/drawing/2014/main" id="{0F459454-A684-49BE-89A3-2100B555ABB1}"/>
              </a:ext>
            </a:extLst>
          </p:cNvPr>
          <p:cNvSpPr txBox="1"/>
          <p:nvPr/>
        </p:nvSpPr>
        <p:spPr>
          <a:xfrm>
            <a:off x="523935" y="1434829"/>
            <a:ext cx="5571360" cy="1153521"/>
          </a:xfrm>
          <a:prstGeom prst="rect">
            <a:avLst/>
          </a:prstGeom>
          <a:noFill/>
        </p:spPr>
        <p:txBody>
          <a:bodyPr wrap="square">
            <a:spAutoFit/>
          </a:bodyPr>
          <a:lstStyle/>
          <a:p>
            <a:pPr>
              <a:lnSpc>
                <a:spcPct val="107000"/>
              </a:lnSpc>
            </a:pPr>
            <a:r>
              <a:rPr lang="en-US" sz="2200" b="1">
                <a:latin typeface="Franklin Gothic Book" panose="020B0503020102020204" pitchFamily="34" charset="0"/>
                <a:ea typeface="Calibri" panose="020F0502020204030204" pitchFamily="34" charset="0"/>
                <a:cs typeface="Calibri" panose="020F0502020204030204" pitchFamily="34" charset="0"/>
              </a:rPr>
              <a:t>Mission: </a:t>
            </a:r>
            <a:r>
              <a:rPr lang="en-US" sz="2200">
                <a:solidFill>
                  <a:schemeClr val="bg2">
                    <a:lumMod val="50000"/>
                  </a:schemeClr>
                </a:solidFill>
                <a:latin typeface="Franklin Gothic Book" panose="020B0503020102020204" pitchFamily="34" charset="0"/>
              </a:rPr>
              <a:t>To develop and implement equitable strategies to achieve zero emissions from the Midwestern building sector by 2050.</a:t>
            </a:r>
            <a:r>
              <a:rPr lang="en-US" sz="2200">
                <a:solidFill>
                  <a:srgbClr val="000000"/>
                </a:solidFill>
                <a:latin typeface="Franklin Gothic Book" panose="020B0503020102020204" pitchFamily="34" charset="0"/>
              </a:rPr>
              <a:t> </a:t>
            </a:r>
            <a:endParaRPr lang="en-US" sz="2200">
              <a:latin typeface="Franklin Gothic Book" panose="020B0503020102020204" pitchFamily="34" charset="0"/>
            </a:endParaRPr>
          </a:p>
        </p:txBody>
      </p:sp>
      <p:sp>
        <p:nvSpPr>
          <p:cNvPr id="16" name="TextBox 15">
            <a:extLst>
              <a:ext uri="{FF2B5EF4-FFF2-40B4-BE49-F238E27FC236}">
                <a16:creationId xmlns:a16="http://schemas.microsoft.com/office/drawing/2014/main" id="{827E178D-5B9B-4C5B-8E90-188EFAAC5D7B}"/>
              </a:ext>
            </a:extLst>
          </p:cNvPr>
          <p:cNvSpPr txBox="1"/>
          <p:nvPr/>
        </p:nvSpPr>
        <p:spPr>
          <a:xfrm>
            <a:off x="517582" y="2928958"/>
            <a:ext cx="5577711" cy="4051750"/>
          </a:xfrm>
          <a:prstGeom prst="rect">
            <a:avLst/>
          </a:prstGeom>
          <a:noFill/>
        </p:spPr>
        <p:txBody>
          <a:bodyPr wrap="square">
            <a:spAutoFit/>
          </a:bodyPr>
          <a:lstStyle/>
          <a:p>
            <a:pPr>
              <a:lnSpc>
                <a:spcPct val="107000"/>
              </a:lnSpc>
            </a:pPr>
            <a:r>
              <a:rPr lang="en-US" sz="2200" b="1">
                <a:latin typeface="Franklin Gothic Book" panose="020B0503020102020204" pitchFamily="34" charset="0"/>
                <a:ea typeface="Calibri" panose="020F0502020204030204" pitchFamily="34" charset="0"/>
                <a:cs typeface="Calibri" panose="020F0502020204030204" pitchFamily="34" charset="0"/>
              </a:rPr>
              <a:t>Regional Priorities: </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Michigan</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Minnesota</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Illinois</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Wisconsin</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Ohio</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Missouri</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Indiana</a:t>
            </a:r>
          </a:p>
          <a:p>
            <a:pPr marL="380990" indent="-380990">
              <a:lnSpc>
                <a:spcPct val="107000"/>
              </a:lnSpc>
              <a:buFont typeface="Arial" panose="020B0604020202020204" pitchFamily="34" charset="0"/>
              <a:buChar char="•"/>
            </a:pPr>
            <a:r>
              <a:rPr lang="en-US" sz="2200">
                <a:solidFill>
                  <a:schemeClr val="bg2">
                    <a:lumMod val="50000"/>
                  </a:schemeClr>
                </a:solidFill>
                <a:latin typeface="Franklin Gothic Book" panose="020B0503020102020204" pitchFamily="34" charset="0"/>
              </a:rPr>
              <a:t>Iowa</a:t>
            </a:r>
          </a:p>
          <a:p>
            <a:pPr marL="380990" indent="-380990">
              <a:lnSpc>
                <a:spcPct val="107000"/>
              </a:lnSpc>
              <a:buFont typeface="Arial" panose="020B0604020202020204" pitchFamily="34" charset="0"/>
              <a:buChar char="•"/>
            </a:pPr>
            <a:endParaRPr lang="en-US" sz="2200">
              <a:solidFill>
                <a:schemeClr val="bg2">
                  <a:lumMod val="50000"/>
                </a:schemeClr>
              </a:solidFill>
              <a:latin typeface="Franklin Gothic Book" panose="020B0503020102020204" pitchFamily="34" charset="0"/>
            </a:endParaRPr>
          </a:p>
          <a:p>
            <a:pPr marL="380990" indent="-380990">
              <a:lnSpc>
                <a:spcPct val="107000"/>
              </a:lnSpc>
              <a:buFont typeface="Arial" panose="020B0604020202020204" pitchFamily="34" charset="0"/>
              <a:buChar char="•"/>
            </a:pPr>
            <a:endParaRPr lang="en-US" sz="2200">
              <a:latin typeface="Franklin Gothic Book" panose="020B0503020102020204" pitchFamily="34" charset="0"/>
            </a:endParaRPr>
          </a:p>
        </p:txBody>
      </p:sp>
      <p:sp>
        <p:nvSpPr>
          <p:cNvPr id="9" name="Rectangle 8">
            <a:extLst>
              <a:ext uri="{FF2B5EF4-FFF2-40B4-BE49-F238E27FC236}">
                <a16:creationId xmlns:a16="http://schemas.microsoft.com/office/drawing/2014/main" id="{A8389152-529A-40AE-BB52-C33865A4EF34}"/>
              </a:ext>
            </a:extLst>
          </p:cNvPr>
          <p:cNvSpPr/>
          <p:nvPr/>
        </p:nvSpPr>
        <p:spPr>
          <a:xfrm>
            <a:off x="-5804" y="6473072"/>
            <a:ext cx="12203607" cy="429900"/>
          </a:xfrm>
          <a:prstGeom prst="rect">
            <a:avLst/>
          </a:prstGeom>
          <a:solidFill>
            <a:srgbClr val="FF7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atin typeface="Franklin Gothic Book" panose="020B0503020102020204" pitchFamily="34" charset="0"/>
              </a:rPr>
              <a:t>midwestdecarb.org</a:t>
            </a:r>
          </a:p>
        </p:txBody>
      </p:sp>
    </p:spTree>
    <p:extLst>
      <p:ext uri="{BB962C8B-B14F-4D97-AF65-F5344CB8AC3E}">
        <p14:creationId xmlns:p14="http://schemas.microsoft.com/office/powerpoint/2010/main" val="19602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2A11-9E81-863B-A3A7-5EA83CF2E2F3}"/>
              </a:ext>
            </a:extLst>
          </p:cNvPr>
          <p:cNvSpPr>
            <a:spLocks noGrp="1"/>
          </p:cNvSpPr>
          <p:nvPr>
            <p:ph type="title"/>
          </p:nvPr>
        </p:nvSpPr>
        <p:spPr/>
        <p:txBody>
          <a:bodyPr/>
          <a:lstStyle/>
          <a:p>
            <a:r>
              <a:rPr lang="en-US">
                <a:cs typeface="Arial"/>
              </a:rPr>
              <a:t>Emerald Cities Collaborative</a:t>
            </a:r>
            <a:br>
              <a:rPr lang="en-US">
                <a:cs typeface="Arial"/>
              </a:rPr>
            </a:br>
            <a:r>
              <a:rPr lang="en-US">
                <a:cs typeface="Arial"/>
              </a:rPr>
              <a:t> HVAC Training Academy</a:t>
            </a:r>
            <a:endParaRPr lang="en-US"/>
          </a:p>
        </p:txBody>
      </p:sp>
      <p:sp>
        <p:nvSpPr>
          <p:cNvPr id="3" name="Content Placeholder 2">
            <a:extLst>
              <a:ext uri="{FF2B5EF4-FFF2-40B4-BE49-F238E27FC236}">
                <a16:creationId xmlns:a16="http://schemas.microsoft.com/office/drawing/2014/main" id="{4F8F65F6-78C8-4AC8-0347-575CABF4D623}"/>
              </a:ext>
            </a:extLst>
          </p:cNvPr>
          <p:cNvSpPr>
            <a:spLocks noGrp="1"/>
          </p:cNvSpPr>
          <p:nvPr>
            <p:ph sz="half" idx="1"/>
          </p:nvPr>
        </p:nvSpPr>
        <p:spPr/>
        <p:txBody>
          <a:bodyPr>
            <a:normAutofit lnSpcReduction="10000"/>
          </a:bodyPr>
          <a:lstStyle/>
          <a:p>
            <a:pPr marL="457200" indent="-457200"/>
            <a:r>
              <a:rPr lang="en-US" dirty="0">
                <a:cs typeface="Arial"/>
              </a:rPr>
              <a:t>12-week training course on space heat and cool pumps</a:t>
            </a:r>
            <a:endParaRPr lang="en-US" dirty="0"/>
          </a:p>
          <a:p>
            <a:pPr marL="457200" indent="-457200"/>
            <a:r>
              <a:rPr lang="en-US" dirty="0">
                <a:cs typeface="Arial"/>
              </a:rPr>
              <a:t>Focused on BIPOC and low-income community members</a:t>
            </a:r>
          </a:p>
          <a:p>
            <a:pPr marL="457200" indent="-457200"/>
            <a:r>
              <a:rPr lang="en-US" dirty="0">
                <a:cs typeface="Arial"/>
              </a:rPr>
              <a:t>Trainees receive four certificates upon completion</a:t>
            </a:r>
          </a:p>
          <a:p>
            <a:pPr marL="457200" indent="-457200"/>
            <a:r>
              <a:rPr lang="en-US" dirty="0">
                <a:cs typeface="Arial"/>
              </a:rPr>
              <a:t>Trainees receive assistance with childcare, transportation and meals</a:t>
            </a:r>
          </a:p>
        </p:txBody>
      </p:sp>
      <p:pic>
        <p:nvPicPr>
          <p:cNvPr id="6" name="Picture 6">
            <a:extLst>
              <a:ext uri="{FF2B5EF4-FFF2-40B4-BE49-F238E27FC236}">
                <a16:creationId xmlns:a16="http://schemas.microsoft.com/office/drawing/2014/main" id="{C1F2EA67-E1B7-410E-8C6D-4482ADA5BA98}"/>
              </a:ext>
            </a:extLst>
          </p:cNvPr>
          <p:cNvPicPr>
            <a:picLocks noGrp="1" noChangeAspect="1"/>
          </p:cNvPicPr>
          <p:nvPr>
            <p:ph sz="half" idx="2"/>
          </p:nvPr>
        </p:nvPicPr>
        <p:blipFill>
          <a:blip r:embed="rId3"/>
          <a:stretch>
            <a:fillRect/>
          </a:stretch>
        </p:blipFill>
        <p:spPr>
          <a:xfrm>
            <a:off x="6537371" y="1904999"/>
            <a:ext cx="4361610" cy="4361610"/>
          </a:xfrm>
        </p:spPr>
      </p:pic>
      <p:sp>
        <p:nvSpPr>
          <p:cNvPr id="5" name="Slide Number Placeholder 4">
            <a:extLst>
              <a:ext uri="{FF2B5EF4-FFF2-40B4-BE49-F238E27FC236}">
                <a16:creationId xmlns:a16="http://schemas.microsoft.com/office/drawing/2014/main" id="{B61713CA-5662-D065-F7F0-F8BEAB818859}"/>
              </a:ext>
            </a:extLst>
          </p:cNvPr>
          <p:cNvSpPr>
            <a:spLocks noGrp="1"/>
          </p:cNvSpPr>
          <p:nvPr>
            <p:ph type="sldNum" sz="quarter" idx="12"/>
          </p:nvPr>
        </p:nvSpPr>
        <p:spPr/>
        <p:txBody>
          <a:bodyPr/>
          <a:lstStyle/>
          <a:p>
            <a:fld id="{1C5254B1-B042-47E3-8EF6-12BAD6C407D1}" type="slidenum">
              <a:rPr lang="en-US" altLang="en-US"/>
              <a:pPr/>
              <a:t>30</a:t>
            </a:fld>
            <a:endParaRPr lang="en-US" altLang="en-US"/>
          </a:p>
        </p:txBody>
      </p:sp>
    </p:spTree>
    <p:extLst>
      <p:ext uri="{BB962C8B-B14F-4D97-AF65-F5344CB8AC3E}">
        <p14:creationId xmlns:p14="http://schemas.microsoft.com/office/powerpoint/2010/main" val="420048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6458-A2B9-5A58-0C21-868F2EB696AD}"/>
              </a:ext>
            </a:extLst>
          </p:cNvPr>
          <p:cNvSpPr>
            <a:spLocks noGrp="1"/>
          </p:cNvSpPr>
          <p:nvPr>
            <p:ph type="title"/>
          </p:nvPr>
        </p:nvSpPr>
        <p:spPr/>
        <p:txBody>
          <a:bodyPr/>
          <a:lstStyle/>
          <a:p>
            <a:r>
              <a:rPr lang="en-US"/>
              <a:t>Renewable Energy Installation Workforce </a:t>
            </a:r>
          </a:p>
        </p:txBody>
      </p:sp>
      <p:sp>
        <p:nvSpPr>
          <p:cNvPr id="6" name="Text Placeholder 5">
            <a:extLst>
              <a:ext uri="{FF2B5EF4-FFF2-40B4-BE49-F238E27FC236}">
                <a16:creationId xmlns:a16="http://schemas.microsoft.com/office/drawing/2014/main" id="{D5D44AC3-CB36-BE3A-0C7A-7ACDD295B0E3}"/>
              </a:ext>
            </a:extLst>
          </p:cNvPr>
          <p:cNvSpPr>
            <a:spLocks noGrp="1"/>
          </p:cNvSpPr>
          <p:nvPr>
            <p:ph type="body" idx="1"/>
          </p:nvPr>
        </p:nvSpPr>
        <p:spPr>
          <a:xfrm>
            <a:off x="839787" y="1681163"/>
            <a:ext cx="5931715" cy="823912"/>
          </a:xfrm>
        </p:spPr>
        <p:txBody>
          <a:bodyPr/>
          <a:lstStyle/>
          <a:p>
            <a:r>
              <a:rPr lang="en-US" sz="3600"/>
              <a:t>Wisconsin Green Muslims </a:t>
            </a:r>
          </a:p>
        </p:txBody>
      </p:sp>
      <p:pic>
        <p:nvPicPr>
          <p:cNvPr id="10" name="Content Placeholder 9">
            <a:extLst>
              <a:ext uri="{FF2B5EF4-FFF2-40B4-BE49-F238E27FC236}">
                <a16:creationId xmlns:a16="http://schemas.microsoft.com/office/drawing/2014/main" id="{C6722C93-9F79-0C98-3F58-1EDB3A29D9C6}"/>
              </a:ext>
            </a:extLst>
          </p:cNvPr>
          <p:cNvPicPr>
            <a:picLocks noGrp="1" noChangeAspect="1"/>
          </p:cNvPicPr>
          <p:nvPr>
            <p:ph sz="half" idx="2"/>
          </p:nvPr>
        </p:nvPicPr>
        <p:blipFill>
          <a:blip r:embed="rId3"/>
          <a:stretch>
            <a:fillRect/>
          </a:stretch>
        </p:blipFill>
        <p:spPr>
          <a:xfrm>
            <a:off x="839788" y="3096589"/>
            <a:ext cx="5157787" cy="2501560"/>
          </a:xfrm>
          <a:prstGeom prst="rect">
            <a:avLst/>
          </a:prstGeom>
        </p:spPr>
      </p:pic>
      <p:sp>
        <p:nvSpPr>
          <p:cNvPr id="9" name="Content Placeholder 8">
            <a:extLst>
              <a:ext uri="{FF2B5EF4-FFF2-40B4-BE49-F238E27FC236}">
                <a16:creationId xmlns:a16="http://schemas.microsoft.com/office/drawing/2014/main" id="{4C406F81-A28D-4D47-852F-9CB5D09D04DB}"/>
              </a:ext>
            </a:extLst>
          </p:cNvPr>
          <p:cNvSpPr>
            <a:spLocks noGrp="1"/>
          </p:cNvSpPr>
          <p:nvPr>
            <p:ph sz="quarter" idx="4"/>
          </p:nvPr>
        </p:nvSpPr>
        <p:spPr>
          <a:xfrm>
            <a:off x="7994822" y="1681163"/>
            <a:ext cx="3360566" cy="4508500"/>
          </a:xfrm>
        </p:spPr>
        <p:txBody>
          <a:bodyPr>
            <a:normAutofit/>
          </a:bodyPr>
          <a:lstStyle/>
          <a:p>
            <a:endParaRPr lang="en-US"/>
          </a:p>
          <a:p>
            <a:pPr marL="0" indent="0">
              <a:buNone/>
            </a:pPr>
            <a:r>
              <a:rPr lang="en-US"/>
              <a:t>In partnership with </a:t>
            </a:r>
            <a:r>
              <a:rPr lang="en-US" sz="3600" b="1"/>
              <a:t>Rise Up Solar</a:t>
            </a:r>
            <a:r>
              <a:rPr lang="en-US"/>
              <a:t> where the goal is to enable community-focused nonprofits to harness the environmental and economic benefits of solar power.</a:t>
            </a:r>
          </a:p>
        </p:txBody>
      </p:sp>
      <p:sp>
        <p:nvSpPr>
          <p:cNvPr id="5" name="Slide Number Placeholder 4">
            <a:extLst>
              <a:ext uri="{FF2B5EF4-FFF2-40B4-BE49-F238E27FC236}">
                <a16:creationId xmlns:a16="http://schemas.microsoft.com/office/drawing/2014/main" id="{5D3A435A-F11C-3BBF-DD87-E71B93714529}"/>
              </a:ext>
            </a:extLst>
          </p:cNvPr>
          <p:cNvSpPr>
            <a:spLocks noGrp="1"/>
          </p:cNvSpPr>
          <p:nvPr>
            <p:ph type="sldNum" sz="quarter" idx="12"/>
          </p:nvPr>
        </p:nvSpPr>
        <p:spPr/>
        <p:txBody>
          <a:bodyPr/>
          <a:lstStyle/>
          <a:p>
            <a:fld id="{1C5254B1-B042-47E3-8EF6-12BAD6C407D1}" type="slidenum">
              <a:rPr lang="en-US" altLang="en-US" smtClean="0"/>
              <a:pPr/>
              <a:t>31</a:t>
            </a:fld>
            <a:endParaRPr lang="en-US" altLang="en-US"/>
          </a:p>
        </p:txBody>
      </p:sp>
    </p:spTree>
    <p:extLst>
      <p:ext uri="{BB962C8B-B14F-4D97-AF65-F5344CB8AC3E}">
        <p14:creationId xmlns:p14="http://schemas.microsoft.com/office/powerpoint/2010/main" val="399327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3" name="Rectangle 2">
            <a:extLst>
              <a:ext uri="{FF2B5EF4-FFF2-40B4-BE49-F238E27FC236}">
                <a16:creationId xmlns:a16="http://schemas.microsoft.com/office/drawing/2014/main" id="{5B547275-40E2-49D5-A115-84C24CAA0AB9}"/>
              </a:ext>
            </a:extLst>
          </p:cNvPr>
          <p:cNvSpPr/>
          <p:nvPr/>
        </p:nvSpPr>
        <p:spPr>
          <a:xfrm>
            <a:off x="260139" y="406270"/>
            <a:ext cx="11225372" cy="707886"/>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1200" cap="none" spc="0" normalizeH="0" baseline="0" noProof="0">
                <a:ln>
                  <a:noFill/>
                </a:ln>
                <a:solidFill>
                  <a:srgbClr val="292F33"/>
                </a:solidFill>
                <a:effectLst/>
                <a:uLnTx/>
                <a:uFillTx/>
                <a:latin typeface="Calibri Light" panose="020F0302020204030204"/>
                <a:ea typeface="Cambria" panose="02040503050406030204" pitchFamily="18" charset="0"/>
                <a:cs typeface="Arial" panose="020B0604020202020204" pitchFamily="34" charset="0"/>
                <a:sym typeface="Arial"/>
              </a:rPr>
              <a:t>Weatherization Program Opportunities </a:t>
            </a:r>
          </a:p>
        </p:txBody>
      </p:sp>
      <p:pic>
        <p:nvPicPr>
          <p:cNvPr id="5" name="Picture 4" descr="A picture containing text, book&#10;&#10;Description automatically generated">
            <a:extLst>
              <a:ext uri="{FF2B5EF4-FFF2-40B4-BE49-F238E27FC236}">
                <a16:creationId xmlns:a16="http://schemas.microsoft.com/office/drawing/2014/main" id="{B38FC030-4A37-414A-855D-C16ED4A2B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6609" y="5763388"/>
            <a:ext cx="1905391" cy="913952"/>
          </a:xfrm>
          <a:prstGeom prst="rect">
            <a:avLst/>
          </a:prstGeom>
        </p:spPr>
      </p:pic>
      <p:sp>
        <p:nvSpPr>
          <p:cNvPr id="7" name="Rectangle 6">
            <a:extLst>
              <a:ext uri="{FF2B5EF4-FFF2-40B4-BE49-F238E27FC236}">
                <a16:creationId xmlns:a16="http://schemas.microsoft.com/office/drawing/2014/main" id="{B8BDF0F0-C15E-ABB6-C002-73E5A44DD0D5}"/>
              </a:ext>
            </a:extLst>
          </p:cNvPr>
          <p:cNvSpPr/>
          <p:nvPr/>
        </p:nvSpPr>
        <p:spPr>
          <a:xfrm>
            <a:off x="260138" y="1317131"/>
            <a:ext cx="10812675" cy="397031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292F33"/>
                </a:solidFill>
                <a:effectLst/>
                <a:uLnTx/>
                <a:uFillTx/>
                <a:latin typeface="Calibri Light" panose="020F0302020204030204"/>
                <a:ea typeface="Cambria" panose="02040503050406030204" pitchFamily="18" charset="0"/>
                <a:cs typeface="Arial" panose="020B0604020202020204" pitchFamily="34" charset="0"/>
                <a:sym typeface="Arial"/>
              </a:rPr>
              <a:t>Ensure Justice40 investments benefit BIPOC disadvantaged communities</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292F33"/>
                </a:solidFill>
                <a:effectLst/>
                <a:uLnTx/>
                <a:uFillTx/>
                <a:latin typeface="Calibri Light" panose="020F0302020204030204"/>
                <a:ea typeface="Cambria" panose="02040503050406030204" pitchFamily="18" charset="0"/>
                <a:cs typeface="Arial" panose="020B0604020202020204" pitchFamily="34" charset="0"/>
                <a:sym typeface="Arial"/>
              </a:rPr>
              <a:t>Limit deferrals – allow for 15% of funding to go for health and safety cost category for updates</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292F33"/>
                </a:solidFill>
                <a:effectLst/>
                <a:uLnTx/>
                <a:uFillTx/>
                <a:latin typeface="Calibri Light" panose="020F0302020204030204"/>
                <a:ea typeface="Cambria" panose="02040503050406030204" pitchFamily="18" charset="0"/>
                <a:cs typeface="Arial" panose="020B0604020202020204" pitchFamily="34" charset="0"/>
                <a:sym typeface="Arial"/>
              </a:rPr>
              <a:t>Allow for fuel switching from gas to electric </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292F33"/>
                </a:solidFill>
                <a:effectLst/>
                <a:uLnTx/>
                <a:uFillTx/>
                <a:latin typeface="Calibri Light" panose="020F0302020204030204"/>
                <a:ea typeface="Cambria" panose="02040503050406030204" pitchFamily="18" charset="0"/>
                <a:cs typeface="Arial" panose="020B0604020202020204" pitchFamily="34" charset="0"/>
                <a:sym typeface="Arial"/>
              </a:rPr>
              <a:t>Consider the societal cost of carbon in calculations</a:t>
            </a:r>
          </a:p>
          <a:p>
            <a:pPr marL="571500" marR="0" lvl="0" indent="-5715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292F33"/>
                </a:solidFill>
                <a:effectLst/>
                <a:uLnTx/>
                <a:uFillTx/>
                <a:latin typeface="Calibri Light" panose="020F0302020204030204"/>
                <a:ea typeface="Cambria" panose="02040503050406030204" pitchFamily="18" charset="0"/>
                <a:cs typeface="Arial" panose="020B0604020202020204" pitchFamily="34" charset="0"/>
                <a:sym typeface="Arial"/>
              </a:rPr>
              <a:t>Braid WAP funding with other programs</a:t>
            </a:r>
          </a:p>
        </p:txBody>
      </p:sp>
    </p:spTree>
    <p:extLst>
      <p:ext uri="{BB962C8B-B14F-4D97-AF65-F5344CB8AC3E}">
        <p14:creationId xmlns:p14="http://schemas.microsoft.com/office/powerpoint/2010/main" val="2131931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110204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Heat pump water heater products and manufacturers</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3743824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2ECC73B0-7C07-483E-A281-65EC71A2925B}"/>
              </a:ext>
            </a:extLst>
          </p:cNvPr>
          <p:cNvSpPr>
            <a:spLocks noGrp="1"/>
          </p:cNvSpPr>
          <p:nvPr>
            <p:ph type="title"/>
          </p:nvPr>
        </p:nvSpPr>
        <p:spPr/>
        <p:txBody>
          <a:bodyPr/>
          <a:lstStyle/>
          <a:p>
            <a:r>
              <a:rPr lang="en-US" altLang="en-US">
                <a:cs typeface="Arial"/>
              </a:rPr>
              <a:t>HPWH Technology Update</a:t>
            </a:r>
            <a:endParaRPr lang="en-US">
              <a:cs typeface="Arial"/>
            </a:endParaRPr>
          </a:p>
        </p:txBody>
      </p:sp>
      <p:sp>
        <p:nvSpPr>
          <p:cNvPr id="17419" name="Slide Number Placeholder 9">
            <a:extLst>
              <a:ext uri="{FF2B5EF4-FFF2-40B4-BE49-F238E27FC236}">
                <a16:creationId xmlns:a16="http://schemas.microsoft.com/office/drawing/2014/main" id="{30ED64B2-6DEB-4D98-B206-CC7D6E364E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fld id="{293AA3E2-B07B-4E23-ABEF-3CB6D4C35BAC}" type="slidenum">
              <a:rPr lang="en-US" altLang="en-US" sz="1200">
                <a:solidFill>
                  <a:srgbClr val="89929D"/>
                </a:solidFill>
              </a:rPr>
              <a:pPr>
                <a:lnSpc>
                  <a:spcPct val="100000"/>
                </a:lnSpc>
                <a:spcBef>
                  <a:spcPct val="0"/>
                </a:spcBef>
                <a:buFontTx/>
                <a:buNone/>
              </a:pPr>
              <a:t>34</a:t>
            </a:fld>
            <a:endParaRPr lang="en-US" altLang="en-US" sz="1200">
              <a:solidFill>
                <a:srgbClr val="89929D"/>
              </a:solidFill>
            </a:endParaRPr>
          </a:p>
        </p:txBody>
      </p:sp>
      <p:sp>
        <p:nvSpPr>
          <p:cNvPr id="5" name="Rectangle 1">
            <a:extLst>
              <a:ext uri="{FF2B5EF4-FFF2-40B4-BE49-F238E27FC236}">
                <a16:creationId xmlns:a16="http://schemas.microsoft.com/office/drawing/2014/main" id="{656D5B86-B659-4120-AB04-FAC1A8B821FB}"/>
              </a:ext>
            </a:extLst>
          </p:cNvPr>
          <p:cNvSpPr>
            <a:spLocks noChangeArrowheads="1"/>
          </p:cNvSpPr>
          <p:nvPr/>
        </p:nvSpPr>
        <p:spPr bwMode="auto">
          <a:xfrm>
            <a:off x="6172200" y="2876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5ADCF050-3E70-2BDF-8F09-9DF0682E2ED4}"/>
              </a:ext>
            </a:extLst>
          </p:cNvPr>
          <p:cNvSpPr txBox="1"/>
          <p:nvPr/>
        </p:nvSpPr>
        <p:spPr>
          <a:xfrm>
            <a:off x="650103" y="1476613"/>
            <a:ext cx="51445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FB9"/>
                </a:solidFill>
                <a:latin typeface="Arial"/>
                <a:cs typeface="Arial"/>
              </a:rPr>
              <a:t>240V Technology</a:t>
            </a:r>
            <a:endParaRPr lang="en-US" sz="2400" b="1">
              <a:cs typeface="Arial"/>
            </a:endParaRPr>
          </a:p>
        </p:txBody>
      </p:sp>
      <p:sp>
        <p:nvSpPr>
          <p:cNvPr id="2" name="TextBox 1">
            <a:extLst>
              <a:ext uri="{FF2B5EF4-FFF2-40B4-BE49-F238E27FC236}">
                <a16:creationId xmlns:a16="http://schemas.microsoft.com/office/drawing/2014/main" id="{43B372C9-752E-531F-155E-62CE06B9B6A5}"/>
              </a:ext>
            </a:extLst>
          </p:cNvPr>
          <p:cNvSpPr txBox="1"/>
          <p:nvPr/>
        </p:nvSpPr>
        <p:spPr>
          <a:xfrm>
            <a:off x="650103" y="2120348"/>
            <a:ext cx="366111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latin typeface="+mn-lt"/>
              </a:rPr>
              <a:t>21 unique brands </a:t>
            </a:r>
          </a:p>
          <a:p>
            <a:pPr marL="342900" indent="-342900">
              <a:buFont typeface="Arial" panose="020B0604020202020204" pitchFamily="34" charset="0"/>
              <a:buChar char="•"/>
            </a:pPr>
            <a:r>
              <a:rPr lang="en-US" sz="2400" dirty="0">
                <a:latin typeface="+mn-lt"/>
              </a:rPr>
              <a:t>240+ models available </a:t>
            </a:r>
            <a:endParaRPr lang="en-US" sz="2400" dirty="0">
              <a:latin typeface="+mn-lt"/>
              <a:cs typeface="Arial"/>
            </a:endParaRPr>
          </a:p>
          <a:p>
            <a:endParaRPr lang="en-US" sz="2400" dirty="0">
              <a:latin typeface="+mn-lt"/>
            </a:endParaRPr>
          </a:p>
          <a:p>
            <a:r>
              <a:rPr lang="en-US" sz="2400" dirty="0">
                <a:latin typeface="+mn-lt"/>
              </a:rPr>
              <a:t>Listed on two qualified product lists:</a:t>
            </a:r>
            <a:endParaRPr lang="en-US" sz="2400" dirty="0">
              <a:latin typeface="+mn-lt"/>
              <a:cs typeface="Arial"/>
            </a:endParaRPr>
          </a:p>
          <a:p>
            <a:pPr marL="800100" lvl="1" indent="-342900">
              <a:buFont typeface="Arial" panose="020B0604020202020204" pitchFamily="34" charset="0"/>
              <a:buChar char="•"/>
            </a:pPr>
            <a:r>
              <a:rPr lang="en-US" sz="2400" dirty="0">
                <a:latin typeface="+mn-lt"/>
                <a:hlinkClick r:id="rId3"/>
              </a:rPr>
              <a:t>NW Energy Efficiency Alliance</a:t>
            </a:r>
            <a:r>
              <a:rPr lang="en-US" sz="2400" dirty="0">
                <a:latin typeface="+mn-lt"/>
              </a:rPr>
              <a:t> </a:t>
            </a:r>
            <a:endParaRPr lang="en-US" sz="2400" dirty="0">
              <a:latin typeface="+mn-lt"/>
              <a:cs typeface="Arial"/>
            </a:endParaRPr>
          </a:p>
          <a:p>
            <a:pPr marL="800100" lvl="1" indent="-342900">
              <a:buFont typeface="Arial" panose="020B0604020202020204" pitchFamily="34" charset="0"/>
              <a:buChar char="•"/>
            </a:pPr>
            <a:r>
              <a:rPr lang="en-US" sz="2400" dirty="0">
                <a:latin typeface="+mn-lt"/>
                <a:hlinkClick r:id="rId3"/>
              </a:rPr>
              <a:t>U.S. Department of Energy</a:t>
            </a:r>
            <a:endParaRPr lang="en-US" sz="2400" dirty="0">
              <a:latin typeface="+mn-lt"/>
              <a:cs typeface="Arial"/>
            </a:endParaRPr>
          </a:p>
        </p:txBody>
      </p:sp>
      <p:sp>
        <p:nvSpPr>
          <p:cNvPr id="7" name="Rectangle 6">
            <a:extLst>
              <a:ext uri="{FF2B5EF4-FFF2-40B4-BE49-F238E27FC236}">
                <a16:creationId xmlns:a16="http://schemas.microsoft.com/office/drawing/2014/main" id="{158BD2FC-C89D-8992-FF9A-76C03D38F8C7}"/>
              </a:ext>
            </a:extLst>
          </p:cNvPr>
          <p:cNvSpPr/>
          <p:nvPr/>
        </p:nvSpPr>
        <p:spPr>
          <a:xfrm>
            <a:off x="4452019" y="6281989"/>
            <a:ext cx="6397877" cy="400110"/>
          </a:xfrm>
          <a:prstGeom prst="rect">
            <a:avLst/>
          </a:prstGeom>
        </p:spPr>
        <p:txBody>
          <a:bodyPr wrap="square" lIns="91440" tIns="45720" rIns="91440" bIns="45720" anchor="t">
            <a:spAutoFit/>
          </a:bodyPr>
          <a:lstStyle/>
          <a:p>
            <a:pPr defTabSz="457200" eaLnBrk="1" fontAlgn="auto" hangingPunct="1">
              <a:spcBef>
                <a:spcPts val="0"/>
              </a:spcBef>
              <a:spcAft>
                <a:spcPts val="0"/>
              </a:spcAft>
              <a:defRPr/>
            </a:pPr>
            <a:r>
              <a:rPr lang="en-US" sz="1000">
                <a:solidFill>
                  <a:srgbClr val="44546A"/>
                </a:solidFill>
                <a:latin typeface="+mj-lt"/>
                <a:ea typeface="Calibri" panose="020F0502020204030204" pitchFamily="34" charset="0"/>
                <a:cs typeface="Calibri"/>
              </a:rPr>
              <a:t>Source: NBI 2022 – from NEEA Advanced Water Heating Specification Qualified Products List and DOE Compliance Certification Database</a:t>
            </a:r>
            <a:endParaRPr lang="en-US">
              <a:cs typeface="Calibri"/>
            </a:endParaRPr>
          </a:p>
        </p:txBody>
      </p:sp>
      <p:pic>
        <p:nvPicPr>
          <p:cNvPr id="4" name="Picture 5" descr="Chart, bar chart&#10;&#10;Description automatically generated">
            <a:extLst>
              <a:ext uri="{FF2B5EF4-FFF2-40B4-BE49-F238E27FC236}">
                <a16:creationId xmlns:a16="http://schemas.microsoft.com/office/drawing/2014/main" id="{426982F4-9CC7-3F19-4DCE-9E0C88B9908C}"/>
              </a:ext>
            </a:extLst>
          </p:cNvPr>
          <p:cNvPicPr>
            <a:picLocks noChangeAspect="1"/>
          </p:cNvPicPr>
          <p:nvPr/>
        </p:nvPicPr>
        <p:blipFill>
          <a:blip r:embed="rId4"/>
          <a:stretch>
            <a:fillRect/>
          </a:stretch>
        </p:blipFill>
        <p:spPr>
          <a:xfrm>
            <a:off x="4493794" y="1473870"/>
            <a:ext cx="7646067" cy="4802604"/>
          </a:xfrm>
          <a:prstGeom prst="rect">
            <a:avLst/>
          </a:prstGeom>
        </p:spPr>
      </p:pic>
    </p:spTree>
    <p:extLst>
      <p:ext uri="{BB962C8B-B14F-4D97-AF65-F5344CB8AC3E}">
        <p14:creationId xmlns:p14="http://schemas.microsoft.com/office/powerpoint/2010/main" val="1067344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102203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Heat pump water heater technology update</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344956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117E-F5CC-4A50-3C68-1D48CF036E70}"/>
              </a:ext>
            </a:extLst>
          </p:cNvPr>
          <p:cNvSpPr>
            <a:spLocks noGrp="1"/>
          </p:cNvSpPr>
          <p:nvPr>
            <p:ph type="title"/>
          </p:nvPr>
        </p:nvSpPr>
        <p:spPr/>
        <p:txBody>
          <a:bodyPr/>
          <a:lstStyle/>
          <a:p>
            <a:r>
              <a:rPr lang="en-US">
                <a:cs typeface="Arial"/>
              </a:rPr>
              <a:t>Heat Pump Water Heater Characteristics </a:t>
            </a:r>
            <a:endParaRPr lang="en-US"/>
          </a:p>
        </p:txBody>
      </p:sp>
      <p:sp>
        <p:nvSpPr>
          <p:cNvPr id="3" name="Content Placeholder 2">
            <a:extLst>
              <a:ext uri="{FF2B5EF4-FFF2-40B4-BE49-F238E27FC236}">
                <a16:creationId xmlns:a16="http://schemas.microsoft.com/office/drawing/2014/main" id="{278EA4E2-E783-04AA-F627-A5F3F96F671C}"/>
              </a:ext>
            </a:extLst>
          </p:cNvPr>
          <p:cNvSpPr>
            <a:spLocks noGrp="1"/>
          </p:cNvSpPr>
          <p:nvPr>
            <p:ph sz="half" idx="1"/>
          </p:nvPr>
        </p:nvSpPr>
        <p:spPr/>
        <p:txBody>
          <a:bodyPr/>
          <a:lstStyle/>
          <a:p>
            <a:pPr marL="0" indent="0">
              <a:buNone/>
            </a:pPr>
            <a:r>
              <a:rPr lang="en-US" b="1">
                <a:cs typeface="Arial"/>
              </a:rPr>
              <a:t>Grid Connectivity</a:t>
            </a:r>
            <a:endParaRPr lang="en-US" b="1"/>
          </a:p>
          <a:p>
            <a:r>
              <a:rPr lang="en-US">
                <a:cs typeface="Arial"/>
              </a:rPr>
              <a:t>Integrated hardware allows HPWH to "communicate" with the utility</a:t>
            </a:r>
          </a:p>
          <a:p>
            <a:r>
              <a:rPr lang="en-US">
                <a:cs typeface="Arial"/>
              </a:rPr>
              <a:t>ANSI standard CTA-2045 specifies protocols, branded as </a:t>
            </a:r>
            <a:r>
              <a:rPr lang="en-US" err="1">
                <a:cs typeface="Arial"/>
              </a:rPr>
              <a:t>EcoPort</a:t>
            </a:r>
            <a:endParaRPr lang="en-US">
              <a:cs typeface="Arial"/>
            </a:endParaRPr>
          </a:p>
          <a:p>
            <a:r>
              <a:rPr lang="en-US" err="1">
                <a:cs typeface="Arial"/>
              </a:rPr>
              <a:t>EcoPort</a:t>
            </a:r>
            <a:r>
              <a:rPr lang="en-US">
                <a:cs typeface="Arial"/>
              </a:rPr>
              <a:t> </a:t>
            </a:r>
            <a:r>
              <a:rPr lang="en-US">
                <a:cs typeface="Arial"/>
                <a:hlinkClick r:id="rId3"/>
              </a:rPr>
              <a:t>Qualified Products L</a:t>
            </a:r>
            <a:r>
              <a:rPr lang="en-US">
                <a:cs typeface="Arial"/>
              </a:rPr>
              <a:t>ist is under development</a:t>
            </a:r>
          </a:p>
          <a:p>
            <a:endParaRPr lang="en-US">
              <a:cs typeface="Arial"/>
            </a:endParaRPr>
          </a:p>
        </p:txBody>
      </p:sp>
      <p:sp>
        <p:nvSpPr>
          <p:cNvPr id="4" name="Content Placeholder 3">
            <a:extLst>
              <a:ext uri="{FF2B5EF4-FFF2-40B4-BE49-F238E27FC236}">
                <a16:creationId xmlns:a16="http://schemas.microsoft.com/office/drawing/2014/main" id="{75FB2846-8D23-E52A-6E58-EFD9DD88157D}"/>
              </a:ext>
            </a:extLst>
          </p:cNvPr>
          <p:cNvSpPr>
            <a:spLocks noGrp="1"/>
          </p:cNvSpPr>
          <p:nvPr>
            <p:ph sz="half" idx="2"/>
          </p:nvPr>
        </p:nvSpPr>
        <p:spPr/>
        <p:txBody>
          <a:bodyPr/>
          <a:lstStyle/>
          <a:p>
            <a:pPr marL="0" indent="0">
              <a:buNone/>
            </a:pPr>
            <a:r>
              <a:rPr lang="en-US" b="1">
                <a:cs typeface="Arial"/>
              </a:rPr>
              <a:t>Refrigerants</a:t>
            </a:r>
            <a:endParaRPr lang="en-US" b="1"/>
          </a:p>
          <a:p>
            <a:r>
              <a:rPr lang="en-US">
                <a:cs typeface="Arial"/>
              </a:rPr>
              <a:t>HPWH rely on refrigerants, measured by global warming potential (GWP), to transfer heat</a:t>
            </a:r>
          </a:p>
          <a:p>
            <a:r>
              <a:rPr lang="en-US">
                <a:ea typeface="+mn-lt"/>
                <a:cs typeface="+mn-lt"/>
              </a:rPr>
              <a:t>Most HPWH use high-GWP 134A</a:t>
            </a:r>
          </a:p>
          <a:p>
            <a:r>
              <a:rPr lang="en-US">
                <a:ea typeface="+mn-lt"/>
                <a:cs typeface="+mn-lt"/>
              </a:rPr>
              <a:t>Low-GWP CO2 refrigerant offerings are coming into the market</a:t>
            </a:r>
          </a:p>
          <a:p>
            <a:endParaRPr lang="en-US">
              <a:cs typeface="Arial"/>
            </a:endParaRPr>
          </a:p>
        </p:txBody>
      </p:sp>
      <p:sp>
        <p:nvSpPr>
          <p:cNvPr id="5" name="Slide Number Placeholder 4">
            <a:extLst>
              <a:ext uri="{FF2B5EF4-FFF2-40B4-BE49-F238E27FC236}">
                <a16:creationId xmlns:a16="http://schemas.microsoft.com/office/drawing/2014/main" id="{5BF8B531-1401-30BA-B32A-5C53B61751AF}"/>
              </a:ext>
            </a:extLst>
          </p:cNvPr>
          <p:cNvSpPr>
            <a:spLocks noGrp="1"/>
          </p:cNvSpPr>
          <p:nvPr>
            <p:ph type="sldNum" sz="quarter" idx="12"/>
          </p:nvPr>
        </p:nvSpPr>
        <p:spPr/>
        <p:txBody>
          <a:bodyPr/>
          <a:lstStyle/>
          <a:p>
            <a:fld id="{1C5254B1-B042-47E3-8EF6-12BAD6C407D1}" type="slidenum">
              <a:rPr lang="en-US" altLang="en-US"/>
              <a:pPr/>
              <a:t>36</a:t>
            </a:fld>
            <a:endParaRPr lang="en-US" altLang="en-US"/>
          </a:p>
        </p:txBody>
      </p:sp>
      <p:pic>
        <p:nvPicPr>
          <p:cNvPr id="6" name="Picture 6" descr="Icon&#10;&#10;Description automatically generated">
            <a:extLst>
              <a:ext uri="{FF2B5EF4-FFF2-40B4-BE49-F238E27FC236}">
                <a16:creationId xmlns:a16="http://schemas.microsoft.com/office/drawing/2014/main" id="{B2BDB880-F140-20B8-9B1B-8EC04D4D6339}"/>
              </a:ext>
            </a:extLst>
          </p:cNvPr>
          <p:cNvPicPr>
            <a:picLocks noChangeAspect="1"/>
          </p:cNvPicPr>
          <p:nvPr/>
        </p:nvPicPr>
        <p:blipFill>
          <a:blip r:embed="rId4"/>
          <a:stretch>
            <a:fillRect/>
          </a:stretch>
        </p:blipFill>
        <p:spPr>
          <a:xfrm>
            <a:off x="3042249" y="5833224"/>
            <a:ext cx="2326257" cy="597439"/>
          </a:xfrm>
          <a:prstGeom prst="rect">
            <a:avLst/>
          </a:prstGeom>
        </p:spPr>
      </p:pic>
    </p:spTree>
    <p:extLst>
      <p:ext uri="{BB962C8B-B14F-4D97-AF65-F5344CB8AC3E}">
        <p14:creationId xmlns:p14="http://schemas.microsoft.com/office/powerpoint/2010/main" val="204137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83B7-62FB-0814-6370-30F19B922536}"/>
              </a:ext>
            </a:extLst>
          </p:cNvPr>
          <p:cNvSpPr>
            <a:spLocks noGrp="1"/>
          </p:cNvSpPr>
          <p:nvPr>
            <p:ph type="title"/>
          </p:nvPr>
        </p:nvSpPr>
        <p:spPr/>
        <p:txBody>
          <a:bodyPr/>
          <a:lstStyle/>
          <a:p>
            <a:r>
              <a:rPr lang="en-US"/>
              <a:t>240V Heat Pump Water Heaters</a:t>
            </a:r>
          </a:p>
        </p:txBody>
      </p:sp>
      <p:graphicFrame>
        <p:nvGraphicFramePr>
          <p:cNvPr id="7" name="Content Placeholder 6">
            <a:extLst>
              <a:ext uri="{FF2B5EF4-FFF2-40B4-BE49-F238E27FC236}">
                <a16:creationId xmlns:a16="http://schemas.microsoft.com/office/drawing/2014/main" id="{0F5FE722-A24F-F076-A7A0-A52EF77C6487}"/>
              </a:ext>
            </a:extLst>
          </p:cNvPr>
          <p:cNvGraphicFramePr>
            <a:graphicFrameLocks noGrp="1"/>
          </p:cNvGraphicFramePr>
          <p:nvPr>
            <p:ph sz="half" idx="1"/>
          </p:nvPr>
        </p:nvGraphicFramePr>
        <p:xfrm>
          <a:off x="328245" y="1582613"/>
          <a:ext cx="9709953" cy="4280189"/>
        </p:xfrm>
        <a:graphic>
          <a:graphicData uri="http://schemas.openxmlformats.org/drawingml/2006/table">
            <a:tbl>
              <a:tblPr firstRow="1" firstCol="1" bandRow="1">
                <a:tableStyleId>{073A0DAA-6AF3-43AB-8588-CEC1D06C72B9}</a:tableStyleId>
              </a:tblPr>
              <a:tblGrid>
                <a:gridCol w="2089058">
                  <a:extLst>
                    <a:ext uri="{9D8B030D-6E8A-4147-A177-3AD203B41FA5}">
                      <a16:colId xmlns:a16="http://schemas.microsoft.com/office/drawing/2014/main" val="3980555897"/>
                    </a:ext>
                  </a:extLst>
                </a:gridCol>
                <a:gridCol w="1255383">
                  <a:extLst>
                    <a:ext uri="{9D8B030D-6E8A-4147-A177-3AD203B41FA5}">
                      <a16:colId xmlns:a16="http://schemas.microsoft.com/office/drawing/2014/main" val="3366298621"/>
                    </a:ext>
                  </a:extLst>
                </a:gridCol>
                <a:gridCol w="2242038">
                  <a:extLst>
                    <a:ext uri="{9D8B030D-6E8A-4147-A177-3AD203B41FA5}">
                      <a16:colId xmlns:a16="http://schemas.microsoft.com/office/drawing/2014/main" val="2272158995"/>
                    </a:ext>
                  </a:extLst>
                </a:gridCol>
                <a:gridCol w="1480038">
                  <a:extLst>
                    <a:ext uri="{9D8B030D-6E8A-4147-A177-3AD203B41FA5}">
                      <a16:colId xmlns:a16="http://schemas.microsoft.com/office/drawing/2014/main" val="1267728637"/>
                    </a:ext>
                  </a:extLst>
                </a:gridCol>
                <a:gridCol w="2643436">
                  <a:extLst>
                    <a:ext uri="{9D8B030D-6E8A-4147-A177-3AD203B41FA5}">
                      <a16:colId xmlns:a16="http://schemas.microsoft.com/office/drawing/2014/main" val="4232944971"/>
                    </a:ext>
                  </a:extLst>
                </a:gridCol>
              </a:tblGrid>
              <a:tr h="926310">
                <a:tc>
                  <a:txBody>
                    <a:bodyPr/>
                    <a:lstStyle/>
                    <a:p>
                      <a:pPr>
                        <a:spcAft>
                          <a:spcPts val="0"/>
                        </a:spcAft>
                      </a:pPr>
                      <a:r>
                        <a:rPr lang="en-US">
                          <a:effectLst/>
                        </a:rPr>
                        <a:t>Manufacturer​</a:t>
                      </a:r>
                    </a:p>
                  </a:txBody>
                  <a:tcPr marL="68580" marR="68580" marT="0" marB="0" anchor="ctr"/>
                </a:tc>
                <a:tc>
                  <a:txBody>
                    <a:bodyPr/>
                    <a:lstStyle/>
                    <a:p>
                      <a:pPr>
                        <a:spcAft>
                          <a:spcPts val="0"/>
                        </a:spcAft>
                      </a:pPr>
                      <a:r>
                        <a:rPr lang="en-US">
                          <a:effectLst/>
                        </a:rPr>
                        <a:t>Gallons</a:t>
                      </a:r>
                    </a:p>
                  </a:txBody>
                  <a:tcPr marL="68580" marR="68580" marT="0" marB="0" anchor="ctr"/>
                </a:tc>
                <a:tc>
                  <a:txBody>
                    <a:bodyPr/>
                    <a:lstStyle/>
                    <a:p>
                      <a:pPr>
                        <a:spcAft>
                          <a:spcPts val="0"/>
                        </a:spcAft>
                      </a:pPr>
                      <a:r>
                        <a:rPr lang="en-US">
                          <a:effectLst/>
                        </a:rPr>
                        <a:t>Grid Connectivity:</a:t>
                      </a:r>
                      <a:br>
                        <a:rPr lang="en-US">
                          <a:effectLst/>
                        </a:rPr>
                      </a:br>
                      <a:r>
                        <a:rPr lang="en-US">
                          <a:effectLst/>
                        </a:rPr>
                        <a:t>CTA-2045 Port​</a:t>
                      </a:r>
                    </a:p>
                  </a:txBody>
                  <a:tcPr marL="68580" marR="68580" marT="0" marB="0" anchor="ctr"/>
                </a:tc>
                <a:tc>
                  <a:txBody>
                    <a:bodyPr/>
                    <a:lstStyle/>
                    <a:p>
                      <a:pPr>
                        <a:spcAft>
                          <a:spcPts val="0"/>
                        </a:spcAft>
                      </a:pPr>
                      <a:r>
                        <a:rPr lang="en-US">
                          <a:effectLst/>
                        </a:rPr>
                        <a:t>Refrigerant​</a:t>
                      </a:r>
                    </a:p>
                  </a:txBody>
                  <a:tcPr marL="68580" marR="68580" marT="0" marB="0" anchor="ctr"/>
                </a:tc>
                <a:tc>
                  <a:txBody>
                    <a:bodyPr/>
                    <a:lstStyle/>
                    <a:p>
                      <a:pPr>
                        <a:spcAft>
                          <a:spcPts val="0"/>
                        </a:spcAft>
                      </a:pPr>
                      <a:r>
                        <a:rPr lang="en-US">
                          <a:effectLst/>
                        </a:rPr>
                        <a:t>Type</a:t>
                      </a:r>
                    </a:p>
                  </a:txBody>
                  <a:tcPr marL="68580" marR="68580" marT="0" marB="0" anchor="ctr"/>
                </a:tc>
                <a:extLst>
                  <a:ext uri="{0D108BD9-81ED-4DB2-BD59-A6C34878D82A}">
                    <a16:rowId xmlns:a16="http://schemas.microsoft.com/office/drawing/2014/main" val="789379974"/>
                  </a:ext>
                </a:extLst>
              </a:tr>
              <a:tr h="654805">
                <a:tc>
                  <a:txBody>
                    <a:bodyPr/>
                    <a:lstStyle/>
                    <a:p>
                      <a:pPr>
                        <a:spcAft>
                          <a:spcPts val="0"/>
                        </a:spcAft>
                      </a:pPr>
                      <a:r>
                        <a:rPr lang="en-US">
                          <a:effectLst/>
                        </a:rPr>
                        <a:t>A.O. Smith ​</a:t>
                      </a:r>
                    </a:p>
                  </a:txBody>
                  <a:tcPr marL="68580" marR="68580" marT="0" marB="0" anchor="ctr"/>
                </a:tc>
                <a:tc>
                  <a:txBody>
                    <a:bodyPr/>
                    <a:lstStyle/>
                    <a:p>
                      <a:pPr>
                        <a:spcAft>
                          <a:spcPts val="0"/>
                        </a:spcAft>
                      </a:pPr>
                      <a:r>
                        <a:rPr lang="en-US">
                          <a:effectLst/>
                        </a:rPr>
                        <a:t>50, 66, 80</a:t>
                      </a:r>
                    </a:p>
                  </a:txBody>
                  <a:tcPr marL="68580" marR="68580" marT="0" marB="0" anchor="ctr"/>
                </a:tc>
                <a:tc>
                  <a:txBody>
                    <a:bodyPr/>
                    <a:lstStyle/>
                    <a:p>
                      <a:pPr>
                        <a:spcAft>
                          <a:spcPts val="0"/>
                        </a:spcAft>
                      </a:pPr>
                      <a:r>
                        <a:rPr lang="en-US">
                          <a:effectLst/>
                        </a:rPr>
                        <a:t>Available on certain models​</a:t>
                      </a:r>
                    </a:p>
                  </a:txBody>
                  <a:tcPr marL="68580" marR="68580" marT="0" marB="0" anchor="ctr"/>
                </a:tc>
                <a:tc>
                  <a:txBody>
                    <a:bodyPr/>
                    <a:lstStyle/>
                    <a:p>
                      <a:pPr>
                        <a:spcAft>
                          <a:spcPts val="0"/>
                        </a:spcAft>
                      </a:pPr>
                      <a:r>
                        <a:rPr lang="en-US">
                          <a:effectLst/>
                        </a:rPr>
                        <a:t>134A​</a:t>
                      </a:r>
                    </a:p>
                  </a:txBody>
                  <a:tcPr marL="68580" marR="68580" marT="0" marB="0" anchor="ctr"/>
                </a:tc>
                <a:tc>
                  <a:txBody>
                    <a:bodyPr/>
                    <a:lstStyle/>
                    <a:p>
                      <a:pPr>
                        <a:spcAft>
                          <a:spcPts val="0"/>
                        </a:spcAft>
                      </a:pPr>
                      <a:r>
                        <a:rPr lang="en-US">
                          <a:effectLst/>
                        </a:rPr>
                        <a:t>Packaged system, Hybrid (ER* backup)</a:t>
                      </a:r>
                    </a:p>
                  </a:txBody>
                  <a:tcPr marL="68580" marR="68580" marT="0" marB="0" anchor="ctr"/>
                </a:tc>
                <a:extLst>
                  <a:ext uri="{0D108BD9-81ED-4DB2-BD59-A6C34878D82A}">
                    <a16:rowId xmlns:a16="http://schemas.microsoft.com/office/drawing/2014/main" val="1233695054"/>
                  </a:ext>
                </a:extLst>
              </a:tr>
              <a:tr h="654805">
                <a:tc>
                  <a:txBody>
                    <a:bodyPr/>
                    <a:lstStyle/>
                    <a:p>
                      <a:pPr>
                        <a:spcAft>
                          <a:spcPts val="0"/>
                        </a:spcAft>
                      </a:pPr>
                      <a:r>
                        <a:rPr lang="en-US">
                          <a:effectLst/>
                        </a:rPr>
                        <a:t>Bradford White</a:t>
                      </a:r>
                    </a:p>
                  </a:txBody>
                  <a:tcPr marL="68580" marR="68580" marT="0" marB="0" anchor="ctr"/>
                </a:tc>
                <a:tc>
                  <a:txBody>
                    <a:bodyPr/>
                    <a:lstStyle/>
                    <a:p>
                      <a:pPr>
                        <a:spcAft>
                          <a:spcPts val="0"/>
                        </a:spcAft>
                      </a:pPr>
                      <a:r>
                        <a:rPr lang="en-US">
                          <a:effectLst/>
                        </a:rPr>
                        <a:t>50, 65, 80</a:t>
                      </a:r>
                    </a:p>
                  </a:txBody>
                  <a:tcPr marL="68580" marR="68580" marT="0" marB="0" anchor="ctr"/>
                </a:tc>
                <a:tc>
                  <a:txBody>
                    <a:bodyPr/>
                    <a:lstStyle/>
                    <a:p>
                      <a:pPr>
                        <a:spcAft>
                          <a:spcPts val="0"/>
                        </a:spcAft>
                      </a:pPr>
                      <a:r>
                        <a:rPr lang="en-US">
                          <a:effectLst/>
                        </a:rPr>
                        <a:t>Available on certain models </a:t>
                      </a:r>
                    </a:p>
                  </a:txBody>
                  <a:tcPr marL="68580" marR="68580" marT="0" marB="0" anchor="ctr"/>
                </a:tc>
                <a:tc>
                  <a:txBody>
                    <a:bodyPr/>
                    <a:lstStyle/>
                    <a:p>
                      <a:pPr>
                        <a:spcAft>
                          <a:spcPts val="0"/>
                        </a:spcAft>
                      </a:pPr>
                      <a:r>
                        <a:rPr lang="en-US">
                          <a:effectLst/>
                        </a:rPr>
                        <a:t>134A​</a:t>
                      </a:r>
                    </a:p>
                  </a:txBody>
                  <a:tcPr marL="68580" marR="68580" marT="0" marB="0" anchor="ctr"/>
                </a:tc>
                <a:tc>
                  <a:txBody>
                    <a:bodyPr/>
                    <a:lstStyle/>
                    <a:p>
                      <a:pPr>
                        <a:spcAft>
                          <a:spcPts val="0"/>
                        </a:spcAft>
                      </a:pPr>
                      <a:r>
                        <a:rPr lang="en-US">
                          <a:effectLst/>
                        </a:rPr>
                        <a:t>Packaged system, Hybrid (ER* backup)</a:t>
                      </a:r>
                    </a:p>
                  </a:txBody>
                  <a:tcPr marL="68580" marR="68580" marT="0" marB="0" anchor="ctr"/>
                </a:tc>
                <a:extLst>
                  <a:ext uri="{0D108BD9-81ED-4DB2-BD59-A6C34878D82A}">
                    <a16:rowId xmlns:a16="http://schemas.microsoft.com/office/drawing/2014/main" val="2791425642"/>
                  </a:ext>
                </a:extLst>
              </a:tr>
              <a:tr h="750630">
                <a:tc>
                  <a:txBody>
                    <a:bodyPr/>
                    <a:lstStyle/>
                    <a:p>
                      <a:pPr>
                        <a:spcAft>
                          <a:spcPts val="0"/>
                        </a:spcAft>
                      </a:pPr>
                      <a:r>
                        <a:rPr lang="en-US">
                          <a:effectLst/>
                        </a:rPr>
                        <a:t>ECO</a:t>
                      </a:r>
                      <a:r>
                        <a:rPr lang="en-US" baseline="-25000">
                          <a:effectLst/>
                        </a:rPr>
                        <a:t>2 </a:t>
                      </a:r>
                      <a:r>
                        <a:rPr lang="en-US">
                          <a:effectLst/>
                        </a:rPr>
                        <a:t>Systems (split system)</a:t>
                      </a:r>
                    </a:p>
                  </a:txBody>
                  <a:tcPr marL="68580" marR="68580" marT="0" marB="0" anchor="ctr"/>
                </a:tc>
                <a:tc>
                  <a:txBody>
                    <a:bodyPr/>
                    <a:lstStyle/>
                    <a:p>
                      <a:pPr>
                        <a:spcAft>
                          <a:spcPts val="0"/>
                        </a:spcAft>
                      </a:pPr>
                      <a:r>
                        <a:rPr lang="en-US">
                          <a:effectLst/>
                        </a:rPr>
                        <a:t>43, 83, 119</a:t>
                      </a:r>
                    </a:p>
                  </a:txBody>
                  <a:tcPr marL="68580" marR="68580" marT="0" marB="0" anchor="ctr"/>
                </a:tc>
                <a:tc>
                  <a:txBody>
                    <a:bodyPr/>
                    <a:lstStyle/>
                    <a:p>
                      <a:pPr>
                        <a:spcAft>
                          <a:spcPts val="0"/>
                        </a:spcAft>
                      </a:pPr>
                      <a:r>
                        <a:rPr lang="en-US">
                          <a:effectLst/>
                        </a:rPr>
                        <a:t>Available on certain models </a:t>
                      </a:r>
                    </a:p>
                  </a:txBody>
                  <a:tcPr marL="68580" marR="68580" marT="0" marB="0" anchor="ctr"/>
                </a:tc>
                <a:tc>
                  <a:txBody>
                    <a:bodyPr/>
                    <a:lstStyle/>
                    <a:p>
                      <a:pPr>
                        <a:spcAft>
                          <a:spcPts val="0"/>
                        </a:spcAft>
                      </a:pPr>
                      <a:r>
                        <a:rPr lang="en-US">
                          <a:effectLst/>
                        </a:rPr>
                        <a:t>CO</a:t>
                      </a:r>
                      <a:r>
                        <a:rPr lang="en-US" baseline="-25000">
                          <a:effectLst/>
                        </a:rPr>
                        <a:t>2</a:t>
                      </a:r>
                      <a:endParaRPr lang="en-US">
                        <a:effectLst/>
                      </a:endParaRPr>
                    </a:p>
                  </a:txBody>
                  <a:tcPr marL="68580" marR="68580" marT="0" marB="0" anchor="ctr"/>
                </a:tc>
                <a:tc>
                  <a:txBody>
                    <a:bodyPr/>
                    <a:lstStyle/>
                    <a:p>
                      <a:pPr>
                        <a:spcAft>
                          <a:spcPts val="0"/>
                        </a:spcAft>
                      </a:pPr>
                      <a:r>
                        <a:rPr lang="en-US">
                          <a:effectLst/>
                        </a:rPr>
                        <a:t>Split system, Hybrid </a:t>
                      </a:r>
                      <a:br>
                        <a:rPr lang="en-US">
                          <a:effectLst/>
                        </a:rPr>
                      </a:br>
                      <a:r>
                        <a:rPr lang="en-US">
                          <a:effectLst/>
                        </a:rPr>
                        <a:t>(ER* backup)</a:t>
                      </a:r>
                    </a:p>
                  </a:txBody>
                  <a:tcPr marL="68580" marR="68580" marT="0" marB="0" anchor="ctr"/>
                </a:tc>
                <a:extLst>
                  <a:ext uri="{0D108BD9-81ED-4DB2-BD59-A6C34878D82A}">
                    <a16:rowId xmlns:a16="http://schemas.microsoft.com/office/drawing/2014/main" val="3357309440"/>
                  </a:ext>
                </a:extLst>
              </a:tr>
              <a:tr h="654805">
                <a:tc>
                  <a:txBody>
                    <a:bodyPr/>
                    <a:lstStyle/>
                    <a:p>
                      <a:pPr>
                        <a:spcAft>
                          <a:spcPts val="0"/>
                        </a:spcAft>
                      </a:pPr>
                      <a:r>
                        <a:rPr lang="en-US" err="1">
                          <a:effectLst/>
                        </a:rPr>
                        <a:t>Rheem</a:t>
                      </a:r>
                    </a:p>
                  </a:txBody>
                  <a:tcPr marL="68580" marR="68580" marT="0" marB="0" anchor="ctr"/>
                </a:tc>
                <a:tc>
                  <a:txBody>
                    <a:bodyPr/>
                    <a:lstStyle/>
                    <a:p>
                      <a:pPr>
                        <a:spcAft>
                          <a:spcPts val="0"/>
                        </a:spcAft>
                      </a:pPr>
                      <a:r>
                        <a:rPr lang="en-US">
                          <a:effectLst/>
                        </a:rPr>
                        <a:t>50, 65, 80</a:t>
                      </a:r>
                    </a:p>
                  </a:txBody>
                  <a:tcPr marL="68580" marR="68580" marT="0" marB="0" anchor="ctr"/>
                </a:tc>
                <a:tc>
                  <a:txBody>
                    <a:bodyPr/>
                    <a:lstStyle/>
                    <a:p>
                      <a:pPr>
                        <a:spcAft>
                          <a:spcPts val="0"/>
                        </a:spcAft>
                      </a:pPr>
                      <a:r>
                        <a:rPr lang="en-US">
                          <a:effectLst/>
                        </a:rPr>
                        <a:t>Available on certain models </a:t>
                      </a:r>
                    </a:p>
                  </a:txBody>
                  <a:tcPr marL="68580" marR="68580" marT="0" marB="0" anchor="ctr"/>
                </a:tc>
                <a:tc>
                  <a:txBody>
                    <a:bodyPr/>
                    <a:lstStyle/>
                    <a:p>
                      <a:pPr>
                        <a:spcAft>
                          <a:spcPts val="0"/>
                        </a:spcAft>
                      </a:pPr>
                      <a:r>
                        <a:rPr lang="en-US">
                          <a:effectLst/>
                        </a:rPr>
                        <a:t>134A</a:t>
                      </a:r>
                    </a:p>
                  </a:txBody>
                  <a:tcPr marL="68580" marR="68580" marT="0" marB="0" anchor="ctr"/>
                </a:tc>
                <a:tc>
                  <a:txBody>
                    <a:bodyPr/>
                    <a:lstStyle/>
                    <a:p>
                      <a:pPr>
                        <a:spcAft>
                          <a:spcPts val="0"/>
                        </a:spcAft>
                      </a:pPr>
                      <a:r>
                        <a:rPr lang="en-US">
                          <a:effectLst/>
                        </a:rPr>
                        <a:t>Packaged system, Hybrid (ER* backup)</a:t>
                      </a:r>
                    </a:p>
                  </a:txBody>
                  <a:tcPr marL="68580" marR="68580" marT="0" marB="0" anchor="ctr"/>
                </a:tc>
                <a:extLst>
                  <a:ext uri="{0D108BD9-81ED-4DB2-BD59-A6C34878D82A}">
                    <a16:rowId xmlns:a16="http://schemas.microsoft.com/office/drawing/2014/main" val="3760642257"/>
                  </a:ext>
                </a:extLst>
              </a:tr>
              <a:tr h="638834">
                <a:tc>
                  <a:txBody>
                    <a:bodyPr/>
                    <a:lstStyle/>
                    <a:p>
                      <a:pPr>
                        <a:spcAft>
                          <a:spcPts val="0"/>
                        </a:spcAft>
                      </a:pPr>
                      <a:r>
                        <a:rPr lang="en-US">
                          <a:effectLst/>
                        </a:rPr>
                        <a:t>Stiebel Eltron</a:t>
                      </a:r>
                    </a:p>
                  </a:txBody>
                  <a:tcPr marL="68580" marR="68580" marT="0" marB="0" anchor="ctr"/>
                </a:tc>
                <a:tc>
                  <a:txBody>
                    <a:bodyPr/>
                    <a:lstStyle/>
                    <a:p>
                      <a:pPr>
                        <a:spcAft>
                          <a:spcPts val="0"/>
                        </a:spcAft>
                      </a:pPr>
                      <a:r>
                        <a:rPr lang="en-US">
                          <a:effectLst/>
                        </a:rPr>
                        <a:t>58, 80</a:t>
                      </a:r>
                    </a:p>
                  </a:txBody>
                  <a:tcPr marL="68580" marR="68580" marT="0" marB="0" anchor="ctr"/>
                </a:tc>
                <a:tc>
                  <a:txBody>
                    <a:bodyPr/>
                    <a:lstStyle/>
                    <a:p>
                      <a:pPr>
                        <a:spcAft>
                          <a:spcPts val="0"/>
                        </a:spcAft>
                      </a:pPr>
                      <a:r>
                        <a:rPr lang="en-US">
                          <a:effectLst/>
                        </a:rPr>
                        <a:t>Available on certain models </a:t>
                      </a:r>
                    </a:p>
                  </a:txBody>
                  <a:tcPr marL="68580" marR="68580" marT="0" marB="0" anchor="ctr"/>
                </a:tc>
                <a:tc>
                  <a:txBody>
                    <a:bodyPr/>
                    <a:lstStyle/>
                    <a:p>
                      <a:pPr>
                        <a:spcAft>
                          <a:spcPts val="0"/>
                        </a:spcAft>
                      </a:pPr>
                      <a:r>
                        <a:rPr lang="en-US">
                          <a:effectLst/>
                        </a:rPr>
                        <a:t>134A​</a:t>
                      </a:r>
                    </a:p>
                  </a:txBody>
                  <a:tcPr marL="68580" marR="68580" marT="0" marB="0" anchor="ctr"/>
                </a:tc>
                <a:tc>
                  <a:txBody>
                    <a:bodyPr/>
                    <a:lstStyle/>
                    <a:p>
                      <a:pPr>
                        <a:spcAft>
                          <a:spcPts val="0"/>
                        </a:spcAft>
                      </a:pPr>
                      <a:r>
                        <a:rPr lang="en-US">
                          <a:effectLst/>
                        </a:rPr>
                        <a:t>Heat pump</a:t>
                      </a:r>
                    </a:p>
                  </a:txBody>
                  <a:tcPr marL="68580" marR="68580" marT="0" marB="0" anchor="ctr"/>
                </a:tc>
                <a:extLst>
                  <a:ext uri="{0D108BD9-81ED-4DB2-BD59-A6C34878D82A}">
                    <a16:rowId xmlns:a16="http://schemas.microsoft.com/office/drawing/2014/main" val="497870066"/>
                  </a:ext>
                </a:extLst>
              </a:tr>
            </a:tbl>
          </a:graphicData>
        </a:graphic>
      </p:graphicFrame>
      <p:sp>
        <p:nvSpPr>
          <p:cNvPr id="5" name="Slide Number Placeholder 4">
            <a:extLst>
              <a:ext uri="{FF2B5EF4-FFF2-40B4-BE49-F238E27FC236}">
                <a16:creationId xmlns:a16="http://schemas.microsoft.com/office/drawing/2014/main" id="{9B30D583-48AE-3676-66AC-8CD941EE4621}"/>
              </a:ext>
            </a:extLst>
          </p:cNvPr>
          <p:cNvSpPr>
            <a:spLocks noGrp="1"/>
          </p:cNvSpPr>
          <p:nvPr>
            <p:ph type="sldNum" sz="quarter" idx="12"/>
          </p:nvPr>
        </p:nvSpPr>
        <p:spPr/>
        <p:txBody>
          <a:bodyPr/>
          <a:lstStyle/>
          <a:p>
            <a:fld id="{1C5254B1-B042-47E3-8EF6-12BAD6C407D1}" type="slidenum">
              <a:rPr lang="en-US" altLang="en-US" smtClean="0"/>
              <a:pPr/>
              <a:t>37</a:t>
            </a:fld>
            <a:endParaRPr lang="en-US" altLang="en-US"/>
          </a:p>
        </p:txBody>
      </p:sp>
      <p:pic>
        <p:nvPicPr>
          <p:cNvPr id="8" name="Picture 8" descr="A picture containing indoor&#10;&#10;Description automatically generated">
            <a:extLst>
              <a:ext uri="{FF2B5EF4-FFF2-40B4-BE49-F238E27FC236}">
                <a16:creationId xmlns:a16="http://schemas.microsoft.com/office/drawing/2014/main" id="{53877E07-0E61-8F55-6035-4B029A9C5B4B}"/>
              </a:ext>
            </a:extLst>
          </p:cNvPr>
          <p:cNvPicPr>
            <a:picLocks noChangeAspect="1"/>
          </p:cNvPicPr>
          <p:nvPr/>
        </p:nvPicPr>
        <p:blipFill>
          <a:blip r:embed="rId3"/>
          <a:stretch>
            <a:fillRect/>
          </a:stretch>
        </p:blipFill>
        <p:spPr>
          <a:xfrm>
            <a:off x="10138997" y="2002448"/>
            <a:ext cx="2054469" cy="4189534"/>
          </a:xfrm>
          <a:prstGeom prst="rect">
            <a:avLst/>
          </a:prstGeom>
        </p:spPr>
      </p:pic>
      <p:sp>
        <p:nvSpPr>
          <p:cNvPr id="10" name="TextBox 9">
            <a:extLst>
              <a:ext uri="{FF2B5EF4-FFF2-40B4-BE49-F238E27FC236}">
                <a16:creationId xmlns:a16="http://schemas.microsoft.com/office/drawing/2014/main" id="{CE409E8D-04EF-17A6-8539-4DAF24C2EB5C}"/>
              </a:ext>
            </a:extLst>
          </p:cNvPr>
          <p:cNvSpPr txBox="1"/>
          <p:nvPr/>
        </p:nvSpPr>
        <p:spPr>
          <a:xfrm>
            <a:off x="2356338" y="6013937"/>
            <a:ext cx="56563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*Electric resistance</a:t>
            </a:r>
            <a:endParaRPr lang="en-US" sz="1600"/>
          </a:p>
        </p:txBody>
      </p:sp>
      <p:sp>
        <p:nvSpPr>
          <p:cNvPr id="12" name="Rectangle 11">
            <a:extLst>
              <a:ext uri="{FF2B5EF4-FFF2-40B4-BE49-F238E27FC236}">
                <a16:creationId xmlns:a16="http://schemas.microsoft.com/office/drawing/2014/main" id="{A3362C0E-AC77-CD8F-2770-0F59CB7F5960}"/>
              </a:ext>
            </a:extLst>
          </p:cNvPr>
          <p:cNvSpPr/>
          <p:nvPr/>
        </p:nvSpPr>
        <p:spPr>
          <a:xfrm>
            <a:off x="10419065" y="5942020"/>
            <a:ext cx="1485908" cy="246221"/>
          </a:xfrm>
          <a:prstGeom prst="rect">
            <a:avLst/>
          </a:prstGeom>
        </p:spPr>
        <p:txBody>
          <a:bodyPr wrap="square" lIns="91440" tIns="45720" rIns="91440" bIns="45720" anchor="t">
            <a:spAutoFit/>
          </a:bodyPr>
          <a:lstStyle/>
          <a:p>
            <a:pPr defTabSz="457200" eaLnBrk="1" fontAlgn="auto" hangingPunct="1">
              <a:spcBef>
                <a:spcPts val="0"/>
              </a:spcBef>
              <a:spcAft>
                <a:spcPts val="0"/>
              </a:spcAft>
              <a:defRPr/>
            </a:pPr>
            <a:r>
              <a:rPr lang="en-US" sz="1000">
                <a:solidFill>
                  <a:srgbClr val="44546A"/>
                </a:solidFill>
                <a:latin typeface="+mj-lt"/>
                <a:ea typeface="Calibri" panose="020F0502020204030204" pitchFamily="34" charset="0"/>
                <a:cs typeface="Calibri"/>
              </a:rPr>
              <a:t>Source: AO Smith</a:t>
            </a:r>
            <a:endParaRPr lang="en-US" sz="1000">
              <a:solidFill>
                <a:srgbClr val="44546A"/>
              </a:solidFill>
              <a:cs typeface="Calibri"/>
            </a:endParaRPr>
          </a:p>
        </p:txBody>
      </p:sp>
    </p:spTree>
    <p:extLst>
      <p:ext uri="{BB962C8B-B14F-4D97-AF65-F5344CB8AC3E}">
        <p14:creationId xmlns:p14="http://schemas.microsoft.com/office/powerpoint/2010/main" val="4255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E3B3-64DE-0C53-5841-F9401544D966}"/>
              </a:ext>
            </a:extLst>
          </p:cNvPr>
          <p:cNvSpPr>
            <a:spLocks noGrp="1"/>
          </p:cNvSpPr>
          <p:nvPr>
            <p:ph type="title"/>
          </p:nvPr>
        </p:nvSpPr>
        <p:spPr/>
        <p:txBody>
          <a:bodyPr/>
          <a:lstStyle/>
          <a:p>
            <a:r>
              <a:rPr lang="en-US"/>
              <a:t>120V Heat Pump Water Heaters</a:t>
            </a:r>
          </a:p>
        </p:txBody>
      </p:sp>
      <p:sp>
        <p:nvSpPr>
          <p:cNvPr id="5" name="Slide Number Placeholder 4">
            <a:extLst>
              <a:ext uri="{FF2B5EF4-FFF2-40B4-BE49-F238E27FC236}">
                <a16:creationId xmlns:a16="http://schemas.microsoft.com/office/drawing/2014/main" id="{6A93C3A8-4697-17E2-33B9-F74E1EBB7596}"/>
              </a:ext>
            </a:extLst>
          </p:cNvPr>
          <p:cNvSpPr>
            <a:spLocks noGrp="1"/>
          </p:cNvSpPr>
          <p:nvPr>
            <p:ph type="sldNum" sz="quarter" idx="12"/>
          </p:nvPr>
        </p:nvSpPr>
        <p:spPr/>
        <p:txBody>
          <a:bodyPr/>
          <a:lstStyle/>
          <a:p>
            <a:fld id="{1C5254B1-B042-47E3-8EF6-12BAD6C407D1}" type="slidenum">
              <a:rPr lang="en-US" altLang="en-US" smtClean="0"/>
              <a:pPr/>
              <a:t>38</a:t>
            </a:fld>
            <a:endParaRPr lang="en-US" altLang="en-US"/>
          </a:p>
        </p:txBody>
      </p:sp>
      <p:graphicFrame>
        <p:nvGraphicFramePr>
          <p:cNvPr id="7" name="Table 6">
            <a:extLst>
              <a:ext uri="{FF2B5EF4-FFF2-40B4-BE49-F238E27FC236}">
                <a16:creationId xmlns:a16="http://schemas.microsoft.com/office/drawing/2014/main" id="{B1BED058-9158-92B3-53D2-7FFFC78D38A0}"/>
              </a:ext>
            </a:extLst>
          </p:cNvPr>
          <p:cNvGraphicFramePr>
            <a:graphicFrameLocks noGrp="1"/>
          </p:cNvGraphicFramePr>
          <p:nvPr>
            <p:extLst>
              <p:ext uri="{D42A27DB-BD31-4B8C-83A1-F6EECF244321}">
                <p14:modId xmlns:p14="http://schemas.microsoft.com/office/powerpoint/2010/main" val="1745913826"/>
              </p:ext>
            </p:extLst>
          </p:nvPr>
        </p:nvGraphicFramePr>
        <p:xfrm>
          <a:off x="221495" y="1400408"/>
          <a:ext cx="9780284" cy="4791863"/>
        </p:xfrm>
        <a:graphic>
          <a:graphicData uri="http://schemas.openxmlformats.org/drawingml/2006/table">
            <a:tbl>
              <a:tblPr firstRow="1" firstCol="1" bandRow="1">
                <a:tableStyleId>{073A0DAA-6AF3-43AB-8588-CEC1D06C72B9}</a:tableStyleId>
              </a:tblPr>
              <a:tblGrid>
                <a:gridCol w="1695506">
                  <a:extLst>
                    <a:ext uri="{9D8B030D-6E8A-4147-A177-3AD203B41FA5}">
                      <a16:colId xmlns:a16="http://schemas.microsoft.com/office/drawing/2014/main" val="1343921246"/>
                    </a:ext>
                  </a:extLst>
                </a:gridCol>
                <a:gridCol w="1160028">
                  <a:extLst>
                    <a:ext uri="{9D8B030D-6E8A-4147-A177-3AD203B41FA5}">
                      <a16:colId xmlns:a16="http://schemas.microsoft.com/office/drawing/2014/main" val="334316319"/>
                    </a:ext>
                  </a:extLst>
                </a:gridCol>
                <a:gridCol w="1843314">
                  <a:extLst>
                    <a:ext uri="{9D8B030D-6E8A-4147-A177-3AD203B41FA5}">
                      <a16:colId xmlns:a16="http://schemas.microsoft.com/office/drawing/2014/main" val="2864803137"/>
                    </a:ext>
                  </a:extLst>
                </a:gridCol>
                <a:gridCol w="1567543">
                  <a:extLst>
                    <a:ext uri="{9D8B030D-6E8A-4147-A177-3AD203B41FA5}">
                      <a16:colId xmlns:a16="http://schemas.microsoft.com/office/drawing/2014/main" val="556779981"/>
                    </a:ext>
                  </a:extLst>
                </a:gridCol>
                <a:gridCol w="1683657">
                  <a:extLst>
                    <a:ext uri="{9D8B030D-6E8A-4147-A177-3AD203B41FA5}">
                      <a16:colId xmlns:a16="http://schemas.microsoft.com/office/drawing/2014/main" val="2815105062"/>
                    </a:ext>
                  </a:extLst>
                </a:gridCol>
                <a:gridCol w="1830236">
                  <a:extLst>
                    <a:ext uri="{9D8B030D-6E8A-4147-A177-3AD203B41FA5}">
                      <a16:colId xmlns:a16="http://schemas.microsoft.com/office/drawing/2014/main" val="272880784"/>
                    </a:ext>
                  </a:extLst>
                </a:gridCol>
              </a:tblGrid>
              <a:tr h="673616">
                <a:tc>
                  <a:txBody>
                    <a:bodyPr/>
                    <a:lstStyle/>
                    <a:p>
                      <a:pPr>
                        <a:spcAft>
                          <a:spcPts val="0"/>
                        </a:spcAft>
                      </a:pPr>
                      <a:r>
                        <a:rPr lang="en-US">
                          <a:effectLst/>
                        </a:rPr>
                        <a:t>Manufacturer​</a:t>
                      </a:r>
                    </a:p>
                  </a:txBody>
                  <a:tcPr marL="68580" marR="68580" marT="0" marB="0" anchor="ctr"/>
                </a:tc>
                <a:tc>
                  <a:txBody>
                    <a:bodyPr/>
                    <a:lstStyle/>
                    <a:p>
                      <a:pPr>
                        <a:spcAft>
                          <a:spcPts val="0"/>
                        </a:spcAft>
                      </a:pPr>
                      <a:r>
                        <a:rPr lang="en-US">
                          <a:effectLst/>
                        </a:rPr>
                        <a:t>Gallons</a:t>
                      </a:r>
                    </a:p>
                  </a:txBody>
                  <a:tcPr marL="68580" marR="68580" marT="0" marB="0" anchor="ctr"/>
                </a:tc>
                <a:tc>
                  <a:txBody>
                    <a:bodyPr/>
                    <a:lstStyle/>
                    <a:p>
                      <a:pPr lvl="0">
                        <a:spcAft>
                          <a:spcPts val="0"/>
                        </a:spcAft>
                        <a:buNone/>
                      </a:pPr>
                      <a:r>
                        <a:rPr lang="en-US" sz="1800" u="none" strike="noStrike" noProof="0">
                          <a:effectLst/>
                        </a:rPr>
                        <a:t>Grid             Connectivity:</a:t>
                      </a:r>
                      <a:br>
                        <a:rPr lang="en-US" sz="1800" u="none" strike="noStrike" noProof="0">
                          <a:effectLst/>
                        </a:rPr>
                      </a:br>
                      <a:r>
                        <a:rPr lang="en-US" sz="1800" u="none" strike="noStrike" noProof="0">
                          <a:effectLst/>
                        </a:rPr>
                        <a:t>CTA-2045 Port </a:t>
                      </a:r>
                      <a:endParaRPr lang="en-US">
                        <a:effectLst/>
                      </a:endParaRPr>
                    </a:p>
                  </a:txBody>
                  <a:tcPr marL="68580" marR="68580" marT="0" marB="0" anchor="ctr"/>
                </a:tc>
                <a:tc>
                  <a:txBody>
                    <a:bodyPr/>
                    <a:lstStyle/>
                    <a:p>
                      <a:pPr>
                        <a:spcAft>
                          <a:spcPts val="0"/>
                        </a:spcAft>
                      </a:pPr>
                      <a:r>
                        <a:rPr lang="en-US">
                          <a:effectLst/>
                        </a:rPr>
                        <a:t>Refrigerant​</a:t>
                      </a:r>
                    </a:p>
                  </a:txBody>
                  <a:tcPr marL="68580" marR="68580" marT="0" marB="0" anchor="ctr"/>
                </a:tc>
                <a:tc>
                  <a:txBody>
                    <a:bodyPr/>
                    <a:lstStyle/>
                    <a:p>
                      <a:pPr>
                        <a:spcAft>
                          <a:spcPts val="0"/>
                        </a:spcAft>
                      </a:pPr>
                      <a:r>
                        <a:rPr lang="en-US">
                          <a:effectLst/>
                        </a:rPr>
                        <a:t>Market Availability</a:t>
                      </a:r>
                    </a:p>
                  </a:txBody>
                  <a:tcPr marL="68580" marR="68580" marT="0" marB="0" anchor="ctr"/>
                </a:tc>
                <a:tc>
                  <a:txBody>
                    <a:bodyPr/>
                    <a:lstStyle/>
                    <a:p>
                      <a:pPr>
                        <a:spcAft>
                          <a:spcPts val="0"/>
                        </a:spcAft>
                      </a:pPr>
                      <a:r>
                        <a:rPr lang="en-US">
                          <a:effectLst/>
                        </a:rPr>
                        <a:t>Type</a:t>
                      </a:r>
                    </a:p>
                  </a:txBody>
                  <a:tcPr marL="68580" marR="68580" marT="0" marB="0" anchor="ctr"/>
                </a:tc>
                <a:extLst>
                  <a:ext uri="{0D108BD9-81ED-4DB2-BD59-A6C34878D82A}">
                    <a16:rowId xmlns:a16="http://schemas.microsoft.com/office/drawing/2014/main" val="599119432"/>
                  </a:ext>
                </a:extLst>
              </a:tr>
              <a:tr h="836214">
                <a:tc>
                  <a:txBody>
                    <a:bodyPr/>
                    <a:lstStyle/>
                    <a:p>
                      <a:pPr>
                        <a:spcAft>
                          <a:spcPts val="0"/>
                        </a:spcAft>
                      </a:pPr>
                      <a:r>
                        <a:rPr lang="en-US">
                          <a:effectLst/>
                        </a:rPr>
                        <a:t>A.O. Smith ​</a:t>
                      </a:r>
                    </a:p>
                  </a:txBody>
                  <a:tcPr marL="68580" marR="68580" marT="0" marB="0" anchor="ctr"/>
                </a:tc>
                <a:tc>
                  <a:txBody>
                    <a:bodyPr/>
                    <a:lstStyle/>
                    <a:p>
                      <a:pPr algn="ctr">
                        <a:spcAft>
                          <a:spcPts val="0"/>
                        </a:spcAft>
                      </a:pPr>
                      <a:r>
                        <a:rPr lang="en-US" sz="2000">
                          <a:effectLst/>
                        </a:rPr>
                        <a:t>40, 50, 66, 80</a:t>
                      </a:r>
                    </a:p>
                  </a:txBody>
                  <a:tcPr marL="68580" marR="68580" marT="0" marB="0" anchor="ctr"/>
                </a:tc>
                <a:tc>
                  <a:txBody>
                    <a:bodyPr/>
                    <a:lstStyle/>
                    <a:p>
                      <a:pPr algn="ctr">
                        <a:spcAft>
                          <a:spcPts val="0"/>
                        </a:spcAft>
                      </a:pPr>
                      <a:r>
                        <a:rPr lang="en-US" sz="2000">
                          <a:effectLst/>
                        </a:rPr>
                        <a:t>Y​</a:t>
                      </a:r>
                    </a:p>
                  </a:txBody>
                  <a:tcPr marL="68580" marR="68580" marT="0" marB="0" anchor="ctr"/>
                </a:tc>
                <a:tc>
                  <a:txBody>
                    <a:bodyPr/>
                    <a:lstStyle/>
                    <a:p>
                      <a:pPr algn="ctr">
                        <a:spcAft>
                          <a:spcPts val="0"/>
                        </a:spcAft>
                      </a:pPr>
                      <a:r>
                        <a:rPr lang="en-US" sz="2000">
                          <a:effectLst/>
                        </a:rPr>
                        <a:t>TBD</a:t>
                      </a:r>
                    </a:p>
                  </a:txBody>
                  <a:tcPr marL="68580" marR="68580" marT="0" marB="0" anchor="ctr"/>
                </a:tc>
                <a:tc>
                  <a:txBody>
                    <a:bodyPr/>
                    <a:lstStyle/>
                    <a:p>
                      <a:pPr algn="ctr">
                        <a:spcAft>
                          <a:spcPts val="0"/>
                        </a:spcAft>
                      </a:pPr>
                      <a:r>
                        <a:rPr lang="en-US" sz="2000">
                          <a:effectLst/>
                        </a:rPr>
                        <a:t>Expected 2023</a:t>
                      </a:r>
                    </a:p>
                  </a:txBody>
                  <a:tcPr marL="68580" marR="68580" marT="0" marB="0" anchor="ctr"/>
                </a:tc>
                <a:tc>
                  <a:txBody>
                    <a:bodyPr/>
                    <a:lstStyle/>
                    <a:p>
                      <a:pPr algn="ctr">
                        <a:spcAft>
                          <a:spcPts val="0"/>
                        </a:spcAft>
                      </a:pPr>
                      <a:r>
                        <a:rPr lang="en-US" sz="2000">
                          <a:effectLst/>
                        </a:rPr>
                        <a:t>Packaged</a:t>
                      </a:r>
                    </a:p>
                  </a:txBody>
                  <a:tcPr marL="68580" marR="68580" marT="0" marB="0" anchor="ctr"/>
                </a:tc>
                <a:extLst>
                  <a:ext uri="{0D108BD9-81ED-4DB2-BD59-A6C34878D82A}">
                    <a16:rowId xmlns:a16="http://schemas.microsoft.com/office/drawing/2014/main" val="3252039939"/>
                  </a:ext>
                </a:extLst>
              </a:tr>
              <a:tr h="696844">
                <a:tc>
                  <a:txBody>
                    <a:bodyPr/>
                    <a:lstStyle/>
                    <a:p>
                      <a:pPr>
                        <a:spcAft>
                          <a:spcPts val="0"/>
                        </a:spcAft>
                      </a:pPr>
                      <a:r>
                        <a:rPr lang="en-US">
                          <a:effectLst/>
                        </a:rPr>
                        <a:t>GE​</a:t>
                      </a:r>
                    </a:p>
                  </a:txBody>
                  <a:tcPr marL="68580" marR="68580" marT="0" marB="0" anchor="ctr"/>
                </a:tc>
                <a:tc>
                  <a:txBody>
                    <a:bodyPr/>
                    <a:lstStyle/>
                    <a:p>
                      <a:pPr algn="ctr">
                        <a:spcAft>
                          <a:spcPts val="0"/>
                        </a:spcAft>
                      </a:pPr>
                      <a:r>
                        <a:rPr lang="en-US" sz="2000">
                          <a:effectLst/>
                        </a:rPr>
                        <a:t>50, 65, 80</a:t>
                      </a:r>
                    </a:p>
                  </a:txBody>
                  <a:tcPr marL="68580" marR="68580" marT="0" marB="0" anchor="ctr"/>
                </a:tc>
                <a:tc>
                  <a:txBody>
                    <a:bodyPr/>
                    <a:lstStyle/>
                    <a:p>
                      <a:pPr algn="ctr">
                        <a:spcAft>
                          <a:spcPts val="0"/>
                        </a:spcAft>
                      </a:pPr>
                      <a:r>
                        <a:rPr lang="en-US" sz="2000">
                          <a:effectLst/>
                        </a:rPr>
                        <a:t>Y​</a:t>
                      </a:r>
                    </a:p>
                  </a:txBody>
                  <a:tcPr marL="68580" marR="68580" marT="0" marB="0" anchor="ctr"/>
                </a:tc>
                <a:tc>
                  <a:txBody>
                    <a:bodyPr/>
                    <a:lstStyle/>
                    <a:p>
                      <a:pPr algn="ctr">
                        <a:spcAft>
                          <a:spcPts val="0"/>
                        </a:spcAft>
                      </a:pPr>
                      <a:r>
                        <a:rPr lang="en-US" sz="2000">
                          <a:effectLst/>
                        </a:rPr>
                        <a:t>134A​</a:t>
                      </a:r>
                    </a:p>
                  </a:txBody>
                  <a:tcPr marL="68580" marR="68580" marT="0" marB="0" anchor="ctr"/>
                </a:tc>
                <a:tc>
                  <a:txBody>
                    <a:bodyPr/>
                    <a:lstStyle/>
                    <a:p>
                      <a:pPr algn="ctr">
                        <a:spcAft>
                          <a:spcPts val="0"/>
                        </a:spcAft>
                      </a:pPr>
                      <a:r>
                        <a:rPr lang="en-US" sz="2000">
                          <a:effectLst/>
                        </a:rPr>
                        <a:t>Expected 2023 </a:t>
                      </a:r>
                    </a:p>
                  </a:txBody>
                  <a:tcPr marL="68580" marR="68580" marT="0" marB="0" anchor="ctr"/>
                </a:tc>
                <a:tc>
                  <a:txBody>
                    <a:bodyPr/>
                    <a:lstStyle/>
                    <a:p>
                      <a:pPr lvl="0" algn="ctr">
                        <a:spcAft>
                          <a:spcPts val="0"/>
                        </a:spcAft>
                        <a:buNone/>
                      </a:pPr>
                      <a:r>
                        <a:rPr lang="en-US" sz="2000" u="none" strike="noStrike" noProof="0">
                          <a:effectLst/>
                        </a:rPr>
                        <a:t>Packaged, </a:t>
                      </a:r>
                      <a:endParaRPr lang="en-US" sz="2000">
                        <a:effectLst/>
                      </a:endParaRPr>
                    </a:p>
                    <a:p>
                      <a:pPr lvl="0" algn="ctr">
                        <a:spcAft>
                          <a:spcPts val="0"/>
                        </a:spcAft>
                        <a:buNone/>
                      </a:pPr>
                      <a:r>
                        <a:rPr lang="en-US" sz="2000" u="none" strike="noStrike" noProof="0">
                          <a:effectLst/>
                        </a:rPr>
                        <a:t>Hybrid (ER* backup)</a:t>
                      </a:r>
                      <a:endParaRPr lang="en-US" sz="2000">
                        <a:effectLst/>
                      </a:endParaRPr>
                    </a:p>
                  </a:txBody>
                  <a:tcPr marL="68580" marR="68580" marT="0" marB="0" anchor="ctr"/>
                </a:tc>
                <a:extLst>
                  <a:ext uri="{0D108BD9-81ED-4DB2-BD59-A6C34878D82A}">
                    <a16:rowId xmlns:a16="http://schemas.microsoft.com/office/drawing/2014/main" val="3278027056"/>
                  </a:ext>
                </a:extLst>
              </a:tr>
              <a:tr h="836214">
                <a:tc>
                  <a:txBody>
                    <a:bodyPr/>
                    <a:lstStyle/>
                    <a:p>
                      <a:pPr>
                        <a:spcAft>
                          <a:spcPts val="0"/>
                        </a:spcAft>
                      </a:pPr>
                      <a:r>
                        <a:rPr lang="en-US">
                          <a:effectLst/>
                        </a:rPr>
                        <a:t>Nyle E8​ </a:t>
                      </a:r>
                    </a:p>
                  </a:txBody>
                  <a:tcPr marL="68580" marR="68580" marT="0" marB="0" anchor="ctr"/>
                </a:tc>
                <a:tc>
                  <a:txBody>
                    <a:bodyPr/>
                    <a:lstStyle/>
                    <a:p>
                      <a:pPr algn="ctr">
                        <a:spcAft>
                          <a:spcPts val="0"/>
                        </a:spcAft>
                      </a:pPr>
                      <a:r>
                        <a:rPr lang="en-US" sz="2000">
                          <a:effectLst/>
                        </a:rPr>
                        <a:t>50, 80</a:t>
                      </a:r>
                    </a:p>
                  </a:txBody>
                  <a:tcPr marL="68580" marR="68580" marT="0" marB="0" anchor="ctr"/>
                </a:tc>
                <a:tc>
                  <a:txBody>
                    <a:bodyPr/>
                    <a:lstStyle/>
                    <a:p>
                      <a:pPr algn="ctr">
                        <a:spcAft>
                          <a:spcPts val="0"/>
                        </a:spcAft>
                      </a:pPr>
                      <a:r>
                        <a:rPr lang="en-US" sz="2000">
                          <a:effectLst/>
                        </a:rPr>
                        <a:t>Y​</a:t>
                      </a:r>
                    </a:p>
                  </a:txBody>
                  <a:tcPr marL="68580" marR="68580" marT="0" marB="0" anchor="ctr"/>
                </a:tc>
                <a:tc>
                  <a:txBody>
                    <a:bodyPr/>
                    <a:lstStyle/>
                    <a:p>
                      <a:pPr algn="ctr">
                        <a:spcAft>
                          <a:spcPts val="0"/>
                        </a:spcAft>
                      </a:pPr>
                      <a:r>
                        <a:rPr lang="en-US" sz="2000">
                          <a:effectLst/>
                        </a:rPr>
                        <a:t>R513A​</a:t>
                      </a:r>
                    </a:p>
                  </a:txBody>
                  <a:tcPr marL="68580" marR="68580" marT="0" marB="0" anchor="ctr"/>
                </a:tc>
                <a:tc>
                  <a:txBody>
                    <a:bodyPr/>
                    <a:lstStyle/>
                    <a:p>
                      <a:pPr algn="ctr">
                        <a:spcAft>
                          <a:spcPts val="0"/>
                        </a:spcAft>
                      </a:pPr>
                      <a:r>
                        <a:rPr lang="en-US" sz="2000">
                          <a:effectLst/>
                        </a:rPr>
                        <a:t>Available</a:t>
                      </a:r>
                    </a:p>
                  </a:txBody>
                  <a:tcPr marL="68580" marR="68580" marT="0" marB="0" anchor="ctr"/>
                </a:tc>
                <a:tc>
                  <a:txBody>
                    <a:bodyPr/>
                    <a:lstStyle/>
                    <a:p>
                      <a:pPr algn="ctr">
                        <a:spcAft>
                          <a:spcPts val="0"/>
                        </a:spcAft>
                      </a:pPr>
                      <a:r>
                        <a:rPr lang="en-US" sz="2000">
                          <a:effectLst/>
                        </a:rPr>
                        <a:t>Split system</a:t>
                      </a:r>
                    </a:p>
                  </a:txBody>
                  <a:tcPr marL="68580" marR="68580" marT="0" marB="0" anchor="ctr"/>
                </a:tc>
                <a:extLst>
                  <a:ext uri="{0D108BD9-81ED-4DB2-BD59-A6C34878D82A}">
                    <a16:rowId xmlns:a16="http://schemas.microsoft.com/office/drawing/2014/main" val="3670829857"/>
                  </a:ext>
                </a:extLst>
              </a:tr>
              <a:tr h="406493">
                <a:tc rowSpan="2">
                  <a:txBody>
                    <a:bodyPr/>
                    <a:lstStyle/>
                    <a:p>
                      <a:pPr>
                        <a:spcAft>
                          <a:spcPts val="0"/>
                        </a:spcAft>
                      </a:pPr>
                      <a:r>
                        <a:rPr lang="en-US" err="1">
                          <a:effectLst/>
                        </a:rPr>
                        <a:t>Rheem</a:t>
                      </a:r>
                      <a:r>
                        <a:rPr lang="en-US">
                          <a:effectLst/>
                        </a:rPr>
                        <a:t> ​</a:t>
                      </a:r>
                    </a:p>
                  </a:txBody>
                  <a:tcPr marL="68580" marR="68580" marT="0" marB="0" anchor="ctr"/>
                </a:tc>
                <a:tc>
                  <a:txBody>
                    <a:bodyPr/>
                    <a:lstStyle/>
                    <a:p>
                      <a:pPr algn="ctr">
                        <a:spcAft>
                          <a:spcPts val="0"/>
                        </a:spcAft>
                      </a:pPr>
                      <a:r>
                        <a:rPr lang="en-US" sz="2000">
                          <a:effectLst/>
                        </a:rPr>
                        <a:t>40, 50</a:t>
                      </a:r>
                    </a:p>
                  </a:txBody>
                  <a:tcPr marL="68580" marR="68580" marT="0" marB="0" anchor="ctr"/>
                </a:tc>
                <a:tc>
                  <a:txBody>
                    <a:bodyPr/>
                    <a:lstStyle/>
                    <a:p>
                      <a:pPr algn="ctr">
                        <a:spcAft>
                          <a:spcPts val="0"/>
                        </a:spcAft>
                      </a:pPr>
                      <a:r>
                        <a:rPr lang="en-US" sz="2000">
                          <a:effectLst/>
                        </a:rPr>
                        <a:t>Y</a:t>
                      </a:r>
                    </a:p>
                  </a:txBody>
                  <a:tcPr marL="68580" marR="68580" marT="0" marB="0" anchor="ctr"/>
                </a:tc>
                <a:tc>
                  <a:txBody>
                    <a:bodyPr/>
                    <a:lstStyle/>
                    <a:p>
                      <a:pPr algn="ctr">
                        <a:spcAft>
                          <a:spcPts val="0"/>
                        </a:spcAft>
                      </a:pPr>
                      <a:r>
                        <a:rPr lang="en-US" sz="2000">
                          <a:effectLst/>
                        </a:rPr>
                        <a:t>134A​</a:t>
                      </a:r>
                    </a:p>
                  </a:txBody>
                  <a:tcPr marL="68580" marR="68580" marT="0" marB="0" anchor="ctr"/>
                </a:tc>
                <a:tc>
                  <a:txBody>
                    <a:bodyPr/>
                    <a:lstStyle/>
                    <a:p>
                      <a:pPr algn="ctr">
                        <a:spcAft>
                          <a:spcPts val="0"/>
                        </a:spcAft>
                      </a:pPr>
                      <a:r>
                        <a:rPr lang="en-US" sz="2000">
                          <a:effectLst/>
                        </a:rPr>
                        <a:t>Available</a:t>
                      </a:r>
                    </a:p>
                  </a:txBody>
                  <a:tcPr marL="68580" marR="68580" marT="0" marB="0" anchor="ctr"/>
                </a:tc>
                <a:tc>
                  <a:txBody>
                    <a:bodyPr/>
                    <a:lstStyle/>
                    <a:p>
                      <a:pPr algn="ctr">
                        <a:spcAft>
                          <a:spcPts val="0"/>
                        </a:spcAft>
                      </a:pPr>
                      <a:r>
                        <a:rPr lang="en-US" sz="2000">
                          <a:effectLst/>
                        </a:rPr>
                        <a:t>Packaged</a:t>
                      </a:r>
                    </a:p>
                  </a:txBody>
                  <a:tcPr marL="68580" marR="68580" marT="0" marB="0" anchor="ctr"/>
                </a:tc>
                <a:extLst>
                  <a:ext uri="{0D108BD9-81ED-4DB2-BD59-A6C34878D82A}">
                    <a16:rowId xmlns:a16="http://schemas.microsoft.com/office/drawing/2014/main" val="3526370973"/>
                  </a:ext>
                </a:extLst>
              </a:tr>
              <a:tr h="975582">
                <a:tc vMerge="1">
                  <a:txBody>
                    <a:bodyPr/>
                    <a:lstStyle/>
                    <a:p>
                      <a:endParaRPr lang="en-US"/>
                    </a:p>
                  </a:txBody>
                  <a:tcPr marL="0" marR="0" marT="0" marB="0" horzOverflow="overflow"/>
                </a:tc>
                <a:tc>
                  <a:txBody>
                    <a:bodyPr/>
                    <a:lstStyle/>
                    <a:p>
                      <a:pPr algn="ctr">
                        <a:spcAft>
                          <a:spcPts val="0"/>
                        </a:spcAft>
                      </a:pPr>
                      <a:r>
                        <a:rPr lang="en-US" sz="2000">
                          <a:effectLst/>
                        </a:rPr>
                        <a:t>40, 50, 65, 80</a:t>
                      </a:r>
                    </a:p>
                  </a:txBody>
                  <a:tcPr marL="68580" marR="68580" marT="0" marB="0" anchor="ctr"/>
                </a:tc>
                <a:tc>
                  <a:txBody>
                    <a:bodyPr/>
                    <a:lstStyle/>
                    <a:p>
                      <a:pPr algn="ctr">
                        <a:spcAft>
                          <a:spcPts val="0"/>
                        </a:spcAft>
                      </a:pPr>
                      <a:r>
                        <a:rPr lang="en-US" sz="2000">
                          <a:effectLst/>
                        </a:rPr>
                        <a:t>Y</a:t>
                      </a:r>
                    </a:p>
                  </a:txBody>
                  <a:tcPr marL="68580" marR="68580" marT="0" marB="0" anchor="ctr"/>
                </a:tc>
                <a:tc>
                  <a:txBody>
                    <a:bodyPr/>
                    <a:lstStyle/>
                    <a:p>
                      <a:pPr algn="ctr">
                        <a:spcAft>
                          <a:spcPts val="0"/>
                        </a:spcAft>
                      </a:pPr>
                      <a:r>
                        <a:rPr lang="en-US" sz="2000">
                          <a:effectLst/>
                        </a:rPr>
                        <a:t>134A​</a:t>
                      </a:r>
                    </a:p>
                  </a:txBody>
                  <a:tcPr marL="68580" marR="68580" marT="0" marB="0" anchor="ctr"/>
                </a:tc>
                <a:tc>
                  <a:txBody>
                    <a:bodyPr/>
                    <a:lstStyle/>
                    <a:p>
                      <a:pPr algn="ctr">
                        <a:spcAft>
                          <a:spcPts val="0"/>
                        </a:spcAft>
                      </a:pPr>
                      <a:r>
                        <a:rPr lang="en-US" sz="2000">
                          <a:effectLst/>
                        </a:rPr>
                        <a:t>Available</a:t>
                      </a:r>
                    </a:p>
                  </a:txBody>
                  <a:tcPr marL="68580" marR="68580" marT="0" marB="0" anchor="ctr"/>
                </a:tc>
                <a:tc>
                  <a:txBody>
                    <a:bodyPr/>
                    <a:lstStyle/>
                    <a:p>
                      <a:pPr algn="ctr">
                        <a:spcAft>
                          <a:spcPts val="0"/>
                        </a:spcAft>
                      </a:pPr>
                      <a:r>
                        <a:rPr lang="en-US" sz="2000">
                          <a:effectLst/>
                        </a:rPr>
                        <a:t>Packaged</a:t>
                      </a:r>
                    </a:p>
                  </a:txBody>
                  <a:tcPr marL="68580" marR="68580" marT="0" marB="0" anchor="ctr"/>
                </a:tc>
                <a:extLst>
                  <a:ext uri="{0D108BD9-81ED-4DB2-BD59-A6C34878D82A}">
                    <a16:rowId xmlns:a16="http://schemas.microsoft.com/office/drawing/2014/main" val="3511308079"/>
                  </a:ext>
                </a:extLst>
              </a:tr>
            </a:tbl>
          </a:graphicData>
        </a:graphic>
      </p:graphicFrame>
      <p:pic>
        <p:nvPicPr>
          <p:cNvPr id="8" name="Picture 8" descr="Graphical user interface, application&#10;&#10;Description automatically generated">
            <a:extLst>
              <a:ext uri="{FF2B5EF4-FFF2-40B4-BE49-F238E27FC236}">
                <a16:creationId xmlns:a16="http://schemas.microsoft.com/office/drawing/2014/main" id="{498C13D8-ABFE-5A60-7464-0FDE11EB7B54}"/>
              </a:ext>
            </a:extLst>
          </p:cNvPr>
          <p:cNvPicPr>
            <a:picLocks noChangeAspect="1"/>
          </p:cNvPicPr>
          <p:nvPr/>
        </p:nvPicPr>
        <p:blipFill>
          <a:blip r:embed="rId3"/>
          <a:stretch>
            <a:fillRect/>
          </a:stretch>
        </p:blipFill>
        <p:spPr>
          <a:xfrm>
            <a:off x="10058074" y="1371600"/>
            <a:ext cx="2087360" cy="4935415"/>
          </a:xfrm>
          <a:prstGeom prst="rect">
            <a:avLst/>
          </a:prstGeom>
        </p:spPr>
      </p:pic>
      <p:sp>
        <p:nvSpPr>
          <p:cNvPr id="10" name="TextBox 9">
            <a:extLst>
              <a:ext uri="{FF2B5EF4-FFF2-40B4-BE49-F238E27FC236}">
                <a16:creationId xmlns:a16="http://schemas.microsoft.com/office/drawing/2014/main" id="{F3D8E208-ECF4-A789-5FED-4C86DDD46715}"/>
              </a:ext>
            </a:extLst>
          </p:cNvPr>
          <p:cNvSpPr txBox="1"/>
          <p:nvPr/>
        </p:nvSpPr>
        <p:spPr>
          <a:xfrm>
            <a:off x="8138606" y="6287013"/>
            <a:ext cx="56563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*Electric resistance</a:t>
            </a:r>
            <a:endParaRPr lang="en-US" sz="1600"/>
          </a:p>
        </p:txBody>
      </p:sp>
      <p:sp>
        <p:nvSpPr>
          <p:cNvPr id="12" name="Rectangle 11">
            <a:extLst>
              <a:ext uri="{FF2B5EF4-FFF2-40B4-BE49-F238E27FC236}">
                <a16:creationId xmlns:a16="http://schemas.microsoft.com/office/drawing/2014/main" id="{AF7C4D75-FF5E-BCC2-E0E0-7E1E0FC174FD}"/>
              </a:ext>
            </a:extLst>
          </p:cNvPr>
          <p:cNvSpPr/>
          <p:nvPr/>
        </p:nvSpPr>
        <p:spPr>
          <a:xfrm>
            <a:off x="10430788" y="6293712"/>
            <a:ext cx="1485908" cy="246221"/>
          </a:xfrm>
          <a:prstGeom prst="rect">
            <a:avLst/>
          </a:prstGeom>
        </p:spPr>
        <p:txBody>
          <a:bodyPr wrap="square" lIns="91440" tIns="45720" rIns="91440" bIns="45720" anchor="t">
            <a:spAutoFit/>
          </a:bodyPr>
          <a:lstStyle/>
          <a:p>
            <a:pPr defTabSz="457200" eaLnBrk="1" fontAlgn="auto" hangingPunct="1">
              <a:spcBef>
                <a:spcPts val="0"/>
              </a:spcBef>
              <a:spcAft>
                <a:spcPts val="0"/>
              </a:spcAft>
              <a:defRPr/>
            </a:pPr>
            <a:r>
              <a:rPr lang="en-US" sz="1000">
                <a:solidFill>
                  <a:srgbClr val="44546A"/>
                </a:solidFill>
                <a:latin typeface="+mj-lt"/>
                <a:ea typeface="Calibri" panose="020F0502020204030204" pitchFamily="34" charset="0"/>
                <a:cs typeface="Calibri"/>
              </a:rPr>
              <a:t>Source: </a:t>
            </a:r>
            <a:r>
              <a:rPr lang="en-US" sz="1000" err="1">
                <a:solidFill>
                  <a:srgbClr val="44546A"/>
                </a:solidFill>
                <a:latin typeface="+mj-lt"/>
                <a:ea typeface="Calibri" panose="020F0502020204030204" pitchFamily="34" charset="0"/>
                <a:cs typeface="Calibri"/>
              </a:rPr>
              <a:t>Rheem</a:t>
            </a:r>
            <a:endParaRPr lang="en-US" sz="1000" err="1">
              <a:solidFill>
                <a:srgbClr val="44546A"/>
              </a:solidFill>
              <a:cs typeface="Calibri"/>
            </a:endParaRPr>
          </a:p>
        </p:txBody>
      </p:sp>
    </p:spTree>
    <p:extLst>
      <p:ext uri="{BB962C8B-B14F-4D97-AF65-F5344CB8AC3E}">
        <p14:creationId xmlns:p14="http://schemas.microsoft.com/office/powerpoint/2010/main" val="2177830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89757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Central heat pump water heaters for multifamily buildings</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370796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vert="horz" lIns="91440" tIns="45720" rIns="91440" bIns="45720" rtlCol="0" anchor="t">
            <a:noAutofit/>
          </a:bodyPr>
          <a:lstStyle/>
          <a:p>
            <a:r>
              <a:rPr lang="en-US" sz="2400" dirty="0">
                <a:solidFill>
                  <a:srgbClr val="000000"/>
                </a:solidFill>
                <a:latin typeface="Helvetica"/>
                <a:cs typeface="Helvetica"/>
              </a:rPr>
              <a:t>A national non-profit organization aiming for healthy buildings that achieve carbon neutrality through research, policy, technical guidance and market transformation </a:t>
            </a:r>
            <a:endParaRPr lang="en-US" sz="2400" dirty="0">
              <a:solidFill>
                <a:schemeClr val="tx2">
                  <a:lumMod val="50000"/>
                </a:schemeClr>
              </a:solidFill>
              <a:latin typeface="Helvetica"/>
              <a:cs typeface="Helvetica"/>
            </a:endParaRPr>
          </a:p>
          <a:p>
            <a:endParaRPr lang="en-US" dirty="0">
              <a:solidFill>
                <a:schemeClr val="tx2">
                  <a:lumMod val="50000"/>
                </a:schemeClr>
              </a:solidFill>
            </a:endParaRPr>
          </a:p>
        </p:txBody>
      </p:sp>
      <p:sp>
        <p:nvSpPr>
          <p:cNvPr id="6" name="Title 5"/>
          <p:cNvSpPr>
            <a:spLocks noGrp="1"/>
          </p:cNvSpPr>
          <p:nvPr>
            <p:ph type="title"/>
          </p:nvPr>
        </p:nvSpPr>
        <p:spPr/>
        <p:txBody>
          <a:bodyPr/>
          <a:lstStyle/>
          <a:p>
            <a:r>
              <a:rPr lang="en-US" dirty="0"/>
              <a:t>New Buildings Institute</a:t>
            </a:r>
          </a:p>
        </p:txBody>
      </p:sp>
      <p:pic>
        <p:nvPicPr>
          <p:cNvPr id="2" name="Picture Placeholder 1"/>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0978" b="20978"/>
          <a:stretch>
            <a:fillRect/>
          </a:stretch>
        </p:blipFill>
        <p:spPr>
          <a:xfrm>
            <a:off x="-12700" y="-14287"/>
            <a:ext cx="12222163" cy="3860800"/>
          </a:xfrm>
          <a:custGeom>
            <a:avLst/>
            <a:gdLst>
              <a:gd name="connsiteX0" fmla="*/ 0 w 12196763"/>
              <a:gd name="connsiteY0" fmla="*/ 0 h 1061382"/>
              <a:gd name="connsiteX1" fmla="*/ 12196763 w 12196763"/>
              <a:gd name="connsiteY1" fmla="*/ 0 h 1061382"/>
              <a:gd name="connsiteX2" fmla="*/ 12196763 w 12196763"/>
              <a:gd name="connsiteY2" fmla="*/ 1061382 h 1061382"/>
              <a:gd name="connsiteX3" fmla="*/ 0 w 12196763"/>
              <a:gd name="connsiteY3" fmla="*/ 1061382 h 1061382"/>
              <a:gd name="connsiteX4" fmla="*/ 0 w 12196763"/>
              <a:gd name="connsiteY4" fmla="*/ 0 h 1061382"/>
              <a:gd name="connsiteX0" fmla="*/ 0 w 12196763"/>
              <a:gd name="connsiteY0" fmla="*/ 0 h 1061382"/>
              <a:gd name="connsiteX1" fmla="*/ 12196763 w 12196763"/>
              <a:gd name="connsiteY1" fmla="*/ 0 h 1061382"/>
              <a:gd name="connsiteX2" fmla="*/ 12196763 w 12196763"/>
              <a:gd name="connsiteY2" fmla="*/ 1061382 h 1061382"/>
              <a:gd name="connsiteX3" fmla="*/ 7818438 w 12196763"/>
              <a:gd name="connsiteY3" fmla="*/ 1060450 h 1061382"/>
              <a:gd name="connsiteX4" fmla="*/ 0 w 12196763"/>
              <a:gd name="connsiteY4" fmla="*/ 1061382 h 1061382"/>
              <a:gd name="connsiteX5" fmla="*/ 0 w 12196763"/>
              <a:gd name="connsiteY5" fmla="*/ 0 h 1061382"/>
              <a:gd name="connsiteX0" fmla="*/ 0 w 12196763"/>
              <a:gd name="connsiteY0" fmla="*/ 0 h 1063625"/>
              <a:gd name="connsiteX1" fmla="*/ 12196763 w 12196763"/>
              <a:gd name="connsiteY1" fmla="*/ 0 h 1063625"/>
              <a:gd name="connsiteX2" fmla="*/ 12196763 w 12196763"/>
              <a:gd name="connsiteY2" fmla="*/ 1061382 h 1063625"/>
              <a:gd name="connsiteX3" fmla="*/ 7818438 w 12196763"/>
              <a:gd name="connsiteY3" fmla="*/ 1060450 h 1063625"/>
              <a:gd name="connsiteX4" fmla="*/ 7723188 w 12196763"/>
              <a:gd name="connsiteY4" fmla="*/ 1063625 h 1063625"/>
              <a:gd name="connsiteX5" fmla="*/ 0 w 12196763"/>
              <a:gd name="connsiteY5" fmla="*/ 1061382 h 1063625"/>
              <a:gd name="connsiteX6" fmla="*/ 0 w 12196763"/>
              <a:gd name="connsiteY6" fmla="*/ 0 h 1063625"/>
              <a:gd name="connsiteX0" fmla="*/ 0 w 12196763"/>
              <a:gd name="connsiteY0" fmla="*/ 0 h 1061382"/>
              <a:gd name="connsiteX1" fmla="*/ 12196763 w 12196763"/>
              <a:gd name="connsiteY1" fmla="*/ 0 h 1061382"/>
              <a:gd name="connsiteX2" fmla="*/ 12196763 w 12196763"/>
              <a:gd name="connsiteY2" fmla="*/ 1061382 h 1061382"/>
              <a:gd name="connsiteX3" fmla="*/ 7818438 w 12196763"/>
              <a:gd name="connsiteY3" fmla="*/ 1060450 h 1061382"/>
              <a:gd name="connsiteX4" fmla="*/ 7412038 w 12196763"/>
              <a:gd name="connsiteY4" fmla="*/ 1060450 h 1061382"/>
              <a:gd name="connsiteX5" fmla="*/ 0 w 12196763"/>
              <a:gd name="connsiteY5" fmla="*/ 1061382 h 1061382"/>
              <a:gd name="connsiteX6" fmla="*/ 0 w 12196763"/>
              <a:gd name="connsiteY6" fmla="*/ 0 h 1061382"/>
              <a:gd name="connsiteX0" fmla="*/ 0 w 12196763"/>
              <a:gd name="connsiteY0" fmla="*/ 0 h 1511300"/>
              <a:gd name="connsiteX1" fmla="*/ 12196763 w 12196763"/>
              <a:gd name="connsiteY1" fmla="*/ 0 h 1511300"/>
              <a:gd name="connsiteX2" fmla="*/ 12196763 w 12196763"/>
              <a:gd name="connsiteY2" fmla="*/ 1061382 h 1511300"/>
              <a:gd name="connsiteX3" fmla="*/ 7853363 w 12196763"/>
              <a:gd name="connsiteY3" fmla="*/ 1511300 h 1511300"/>
              <a:gd name="connsiteX4" fmla="*/ 7412038 w 12196763"/>
              <a:gd name="connsiteY4" fmla="*/ 1060450 h 1511300"/>
              <a:gd name="connsiteX5" fmla="*/ 0 w 12196763"/>
              <a:gd name="connsiteY5" fmla="*/ 1061382 h 1511300"/>
              <a:gd name="connsiteX6" fmla="*/ 0 w 12196763"/>
              <a:gd name="connsiteY6" fmla="*/ 0 h 1511300"/>
              <a:gd name="connsiteX0" fmla="*/ 0 w 12196763"/>
              <a:gd name="connsiteY0" fmla="*/ 0 h 1511300"/>
              <a:gd name="connsiteX1" fmla="*/ 12196763 w 12196763"/>
              <a:gd name="connsiteY1" fmla="*/ 0 h 1511300"/>
              <a:gd name="connsiteX2" fmla="*/ 12193588 w 12196763"/>
              <a:gd name="connsiteY2" fmla="*/ 1502707 h 1511300"/>
              <a:gd name="connsiteX3" fmla="*/ 7853363 w 12196763"/>
              <a:gd name="connsiteY3" fmla="*/ 1511300 h 1511300"/>
              <a:gd name="connsiteX4" fmla="*/ 7412038 w 12196763"/>
              <a:gd name="connsiteY4" fmla="*/ 1060450 h 1511300"/>
              <a:gd name="connsiteX5" fmla="*/ 0 w 12196763"/>
              <a:gd name="connsiteY5" fmla="*/ 1061382 h 1511300"/>
              <a:gd name="connsiteX6" fmla="*/ 0 w 12196763"/>
              <a:gd name="connsiteY6" fmla="*/ 0 h 1511300"/>
              <a:gd name="connsiteX0" fmla="*/ 0 w 12196763"/>
              <a:gd name="connsiteY0" fmla="*/ 0 h 1508125"/>
              <a:gd name="connsiteX1" fmla="*/ 12196763 w 12196763"/>
              <a:gd name="connsiteY1" fmla="*/ 0 h 1508125"/>
              <a:gd name="connsiteX2" fmla="*/ 12193588 w 12196763"/>
              <a:gd name="connsiteY2" fmla="*/ 1502707 h 1508125"/>
              <a:gd name="connsiteX3" fmla="*/ 7843838 w 12196763"/>
              <a:gd name="connsiteY3" fmla="*/ 1508125 h 1508125"/>
              <a:gd name="connsiteX4" fmla="*/ 7412038 w 12196763"/>
              <a:gd name="connsiteY4" fmla="*/ 1060450 h 1508125"/>
              <a:gd name="connsiteX5" fmla="*/ 0 w 12196763"/>
              <a:gd name="connsiteY5" fmla="*/ 1061382 h 1508125"/>
              <a:gd name="connsiteX6" fmla="*/ 0 w 12196763"/>
              <a:gd name="connsiteY6" fmla="*/ 0 h 1508125"/>
              <a:gd name="connsiteX0" fmla="*/ 0 w 12196763"/>
              <a:gd name="connsiteY0" fmla="*/ 0 h 1508125"/>
              <a:gd name="connsiteX1" fmla="*/ 12196763 w 12196763"/>
              <a:gd name="connsiteY1" fmla="*/ 0 h 1508125"/>
              <a:gd name="connsiteX2" fmla="*/ 12190413 w 12196763"/>
              <a:gd name="connsiteY2" fmla="*/ 1505882 h 1508125"/>
              <a:gd name="connsiteX3" fmla="*/ 7843838 w 12196763"/>
              <a:gd name="connsiteY3" fmla="*/ 1508125 h 1508125"/>
              <a:gd name="connsiteX4" fmla="*/ 7412038 w 12196763"/>
              <a:gd name="connsiteY4" fmla="*/ 1060450 h 1508125"/>
              <a:gd name="connsiteX5" fmla="*/ 0 w 12196763"/>
              <a:gd name="connsiteY5" fmla="*/ 1061382 h 1508125"/>
              <a:gd name="connsiteX6" fmla="*/ 0 w 12196763"/>
              <a:gd name="connsiteY6" fmla="*/ 0 h 1508125"/>
              <a:gd name="connsiteX0" fmla="*/ 0 w 12196763"/>
              <a:gd name="connsiteY0" fmla="*/ 0 h 1511300"/>
              <a:gd name="connsiteX1" fmla="*/ 12196763 w 12196763"/>
              <a:gd name="connsiteY1" fmla="*/ 0 h 1511300"/>
              <a:gd name="connsiteX2" fmla="*/ 12190413 w 12196763"/>
              <a:gd name="connsiteY2" fmla="*/ 1505882 h 1511300"/>
              <a:gd name="connsiteX3" fmla="*/ 7847013 w 12196763"/>
              <a:gd name="connsiteY3" fmla="*/ 1511300 h 1511300"/>
              <a:gd name="connsiteX4" fmla="*/ 7412038 w 12196763"/>
              <a:gd name="connsiteY4" fmla="*/ 1060450 h 1511300"/>
              <a:gd name="connsiteX5" fmla="*/ 0 w 12196763"/>
              <a:gd name="connsiteY5" fmla="*/ 1061382 h 1511300"/>
              <a:gd name="connsiteX6" fmla="*/ 0 w 12196763"/>
              <a:gd name="connsiteY6" fmla="*/ 0 h 1511300"/>
              <a:gd name="connsiteX0" fmla="*/ 0 w 12196763"/>
              <a:gd name="connsiteY0" fmla="*/ 0 h 1511300"/>
              <a:gd name="connsiteX1" fmla="*/ 12196763 w 12196763"/>
              <a:gd name="connsiteY1" fmla="*/ 0 h 1511300"/>
              <a:gd name="connsiteX2" fmla="*/ 12190413 w 12196763"/>
              <a:gd name="connsiteY2" fmla="*/ 1505882 h 1511300"/>
              <a:gd name="connsiteX3" fmla="*/ 7847013 w 12196763"/>
              <a:gd name="connsiteY3" fmla="*/ 1511300 h 1511300"/>
              <a:gd name="connsiteX4" fmla="*/ 8225638 w 12196763"/>
              <a:gd name="connsiteY4" fmla="*/ 1067650 h 1511300"/>
              <a:gd name="connsiteX5" fmla="*/ 0 w 12196763"/>
              <a:gd name="connsiteY5" fmla="*/ 1061382 h 1511300"/>
              <a:gd name="connsiteX6" fmla="*/ 0 w 12196763"/>
              <a:gd name="connsiteY6" fmla="*/ 0 h 1511300"/>
              <a:gd name="connsiteX0" fmla="*/ 0 w 12196763"/>
              <a:gd name="connsiteY0" fmla="*/ 0 h 1518500"/>
              <a:gd name="connsiteX1" fmla="*/ 12196763 w 12196763"/>
              <a:gd name="connsiteY1" fmla="*/ 0 h 1518500"/>
              <a:gd name="connsiteX2" fmla="*/ 12190413 w 12196763"/>
              <a:gd name="connsiteY2" fmla="*/ 1505882 h 1518500"/>
              <a:gd name="connsiteX3" fmla="*/ 8603013 w 12196763"/>
              <a:gd name="connsiteY3" fmla="*/ 1518500 h 1518500"/>
              <a:gd name="connsiteX4" fmla="*/ 8225638 w 12196763"/>
              <a:gd name="connsiteY4" fmla="*/ 1067650 h 1518500"/>
              <a:gd name="connsiteX5" fmla="*/ 0 w 12196763"/>
              <a:gd name="connsiteY5" fmla="*/ 1061382 h 1518500"/>
              <a:gd name="connsiteX6" fmla="*/ 0 w 12196763"/>
              <a:gd name="connsiteY6" fmla="*/ 0 h 1518500"/>
              <a:gd name="connsiteX0" fmla="*/ 0 w 12196763"/>
              <a:gd name="connsiteY0" fmla="*/ 0 h 1518500"/>
              <a:gd name="connsiteX1" fmla="*/ 12196763 w 12196763"/>
              <a:gd name="connsiteY1" fmla="*/ 0 h 1518500"/>
              <a:gd name="connsiteX2" fmla="*/ 12190413 w 12196763"/>
              <a:gd name="connsiteY2" fmla="*/ 1505882 h 1518500"/>
              <a:gd name="connsiteX3" fmla="*/ 8603013 w 12196763"/>
              <a:gd name="connsiteY3" fmla="*/ 1518500 h 1518500"/>
              <a:gd name="connsiteX4" fmla="*/ 8182438 w 12196763"/>
              <a:gd name="connsiteY4" fmla="*/ 1074850 h 1518500"/>
              <a:gd name="connsiteX5" fmla="*/ 0 w 12196763"/>
              <a:gd name="connsiteY5" fmla="*/ 1061382 h 1518500"/>
              <a:gd name="connsiteX6" fmla="*/ 0 w 12196763"/>
              <a:gd name="connsiteY6" fmla="*/ 0 h 1518500"/>
              <a:gd name="connsiteX0" fmla="*/ 0 w 12196763"/>
              <a:gd name="connsiteY0" fmla="*/ 0 h 1512150"/>
              <a:gd name="connsiteX1" fmla="*/ 12196763 w 12196763"/>
              <a:gd name="connsiteY1" fmla="*/ 0 h 1512150"/>
              <a:gd name="connsiteX2" fmla="*/ 12190413 w 12196763"/>
              <a:gd name="connsiteY2" fmla="*/ 1505882 h 1512150"/>
              <a:gd name="connsiteX3" fmla="*/ 8618888 w 12196763"/>
              <a:gd name="connsiteY3" fmla="*/ 1512150 h 1512150"/>
              <a:gd name="connsiteX4" fmla="*/ 8182438 w 12196763"/>
              <a:gd name="connsiteY4" fmla="*/ 1074850 h 1512150"/>
              <a:gd name="connsiteX5" fmla="*/ 0 w 12196763"/>
              <a:gd name="connsiteY5" fmla="*/ 1061382 h 1512150"/>
              <a:gd name="connsiteX6" fmla="*/ 0 w 12196763"/>
              <a:gd name="connsiteY6" fmla="*/ 0 h 1512150"/>
              <a:gd name="connsiteX0" fmla="*/ 0 w 12196763"/>
              <a:gd name="connsiteY0" fmla="*/ 0 h 1512150"/>
              <a:gd name="connsiteX1" fmla="*/ 12196763 w 12196763"/>
              <a:gd name="connsiteY1" fmla="*/ 0 h 1512150"/>
              <a:gd name="connsiteX2" fmla="*/ 12190413 w 12196763"/>
              <a:gd name="connsiteY2" fmla="*/ 1505882 h 1512150"/>
              <a:gd name="connsiteX3" fmla="*/ 8618888 w 12196763"/>
              <a:gd name="connsiteY3" fmla="*/ 1512150 h 1512150"/>
              <a:gd name="connsiteX4" fmla="*/ 8185613 w 12196763"/>
              <a:gd name="connsiteY4" fmla="*/ 1071675 h 1512150"/>
              <a:gd name="connsiteX5" fmla="*/ 0 w 12196763"/>
              <a:gd name="connsiteY5" fmla="*/ 1061382 h 1512150"/>
              <a:gd name="connsiteX6" fmla="*/ 0 w 12196763"/>
              <a:gd name="connsiteY6" fmla="*/ 0 h 1512150"/>
              <a:gd name="connsiteX0" fmla="*/ 0 w 12196763"/>
              <a:gd name="connsiteY0" fmla="*/ 0 h 1505882"/>
              <a:gd name="connsiteX1" fmla="*/ 12196763 w 12196763"/>
              <a:gd name="connsiteY1" fmla="*/ 0 h 1505882"/>
              <a:gd name="connsiteX2" fmla="*/ 12190413 w 12196763"/>
              <a:gd name="connsiteY2" fmla="*/ 1505882 h 1505882"/>
              <a:gd name="connsiteX3" fmla="*/ 8609363 w 12196763"/>
              <a:gd name="connsiteY3" fmla="*/ 1505800 h 1505882"/>
              <a:gd name="connsiteX4" fmla="*/ 8185613 w 12196763"/>
              <a:gd name="connsiteY4" fmla="*/ 1071675 h 1505882"/>
              <a:gd name="connsiteX5" fmla="*/ 0 w 12196763"/>
              <a:gd name="connsiteY5" fmla="*/ 1061382 h 1505882"/>
              <a:gd name="connsiteX6" fmla="*/ 0 w 12196763"/>
              <a:gd name="connsiteY6" fmla="*/ 0 h 1505882"/>
              <a:gd name="connsiteX0" fmla="*/ 0 w 12196763"/>
              <a:gd name="connsiteY0" fmla="*/ 0 h 1505800"/>
              <a:gd name="connsiteX1" fmla="*/ 12196763 w 12196763"/>
              <a:gd name="connsiteY1" fmla="*/ 0 h 1505800"/>
              <a:gd name="connsiteX2" fmla="*/ 12193588 w 12196763"/>
              <a:gd name="connsiteY2" fmla="*/ 1496357 h 1505800"/>
              <a:gd name="connsiteX3" fmla="*/ 8609363 w 12196763"/>
              <a:gd name="connsiteY3" fmla="*/ 1505800 h 1505800"/>
              <a:gd name="connsiteX4" fmla="*/ 8185613 w 12196763"/>
              <a:gd name="connsiteY4" fmla="*/ 1071675 h 1505800"/>
              <a:gd name="connsiteX5" fmla="*/ 0 w 12196763"/>
              <a:gd name="connsiteY5" fmla="*/ 1061382 h 1505800"/>
              <a:gd name="connsiteX6" fmla="*/ 0 w 12196763"/>
              <a:gd name="connsiteY6" fmla="*/ 0 h 1505800"/>
              <a:gd name="connsiteX0" fmla="*/ 0 w 12203204"/>
              <a:gd name="connsiteY0" fmla="*/ 0 h 1505800"/>
              <a:gd name="connsiteX1" fmla="*/ 12196763 w 12203204"/>
              <a:gd name="connsiteY1" fmla="*/ 0 h 1505800"/>
              <a:gd name="connsiteX2" fmla="*/ 12203113 w 12203204"/>
              <a:gd name="connsiteY2" fmla="*/ 1496357 h 1505800"/>
              <a:gd name="connsiteX3" fmla="*/ 8609363 w 12203204"/>
              <a:gd name="connsiteY3" fmla="*/ 1505800 h 1505800"/>
              <a:gd name="connsiteX4" fmla="*/ 8185613 w 12203204"/>
              <a:gd name="connsiteY4" fmla="*/ 1071675 h 1505800"/>
              <a:gd name="connsiteX5" fmla="*/ 0 w 12203204"/>
              <a:gd name="connsiteY5" fmla="*/ 1061382 h 1505800"/>
              <a:gd name="connsiteX6" fmla="*/ 0 w 12203204"/>
              <a:gd name="connsiteY6" fmla="*/ 0 h 1505800"/>
              <a:gd name="connsiteX0" fmla="*/ 0 w 12203418"/>
              <a:gd name="connsiteY0" fmla="*/ 6350 h 1512150"/>
              <a:gd name="connsiteX1" fmla="*/ 12203113 w 12203418"/>
              <a:gd name="connsiteY1" fmla="*/ 0 h 1512150"/>
              <a:gd name="connsiteX2" fmla="*/ 12203113 w 12203418"/>
              <a:gd name="connsiteY2" fmla="*/ 1502707 h 1512150"/>
              <a:gd name="connsiteX3" fmla="*/ 8609363 w 12203418"/>
              <a:gd name="connsiteY3" fmla="*/ 1512150 h 1512150"/>
              <a:gd name="connsiteX4" fmla="*/ 8185613 w 12203418"/>
              <a:gd name="connsiteY4" fmla="*/ 1078025 h 1512150"/>
              <a:gd name="connsiteX5" fmla="*/ 0 w 12203418"/>
              <a:gd name="connsiteY5" fmla="*/ 1067732 h 1512150"/>
              <a:gd name="connsiteX6" fmla="*/ 0 w 12203418"/>
              <a:gd name="connsiteY6" fmla="*/ 6350 h 1512150"/>
              <a:gd name="connsiteX0" fmla="*/ 0 w 12203418"/>
              <a:gd name="connsiteY0" fmla="*/ 6350 h 1512150"/>
              <a:gd name="connsiteX1" fmla="*/ 12203113 w 12203418"/>
              <a:gd name="connsiteY1" fmla="*/ 0 h 1512150"/>
              <a:gd name="connsiteX2" fmla="*/ 12203113 w 12203418"/>
              <a:gd name="connsiteY2" fmla="*/ 1502707 h 1512150"/>
              <a:gd name="connsiteX3" fmla="*/ 8609363 w 12203418"/>
              <a:gd name="connsiteY3" fmla="*/ 1512150 h 1512150"/>
              <a:gd name="connsiteX4" fmla="*/ 8185613 w 12203418"/>
              <a:gd name="connsiteY4" fmla="*/ 1078025 h 1512150"/>
              <a:gd name="connsiteX5" fmla="*/ 0 w 12203418"/>
              <a:gd name="connsiteY5" fmla="*/ 1077257 h 1512150"/>
              <a:gd name="connsiteX6" fmla="*/ 0 w 12203418"/>
              <a:gd name="connsiteY6" fmla="*/ 6350 h 1512150"/>
              <a:gd name="connsiteX0" fmla="*/ 0 w 12203418"/>
              <a:gd name="connsiteY0" fmla="*/ 6350 h 1512150"/>
              <a:gd name="connsiteX1" fmla="*/ 12203113 w 12203418"/>
              <a:gd name="connsiteY1" fmla="*/ 0 h 1512150"/>
              <a:gd name="connsiteX2" fmla="*/ 12203113 w 12203418"/>
              <a:gd name="connsiteY2" fmla="*/ 1502707 h 1512150"/>
              <a:gd name="connsiteX3" fmla="*/ 8609363 w 12203418"/>
              <a:gd name="connsiteY3" fmla="*/ 1512150 h 1512150"/>
              <a:gd name="connsiteX4" fmla="*/ 8185613 w 12203418"/>
              <a:gd name="connsiteY4" fmla="*/ 1078025 h 1512150"/>
              <a:gd name="connsiteX5" fmla="*/ 0 w 12203418"/>
              <a:gd name="connsiteY5" fmla="*/ 1086782 h 1512150"/>
              <a:gd name="connsiteX6" fmla="*/ 0 w 12203418"/>
              <a:gd name="connsiteY6" fmla="*/ 6350 h 1512150"/>
              <a:gd name="connsiteX0" fmla="*/ 0 w 12203418"/>
              <a:gd name="connsiteY0" fmla="*/ 6350 h 1512150"/>
              <a:gd name="connsiteX1" fmla="*/ 12203113 w 12203418"/>
              <a:gd name="connsiteY1" fmla="*/ 0 h 1512150"/>
              <a:gd name="connsiteX2" fmla="*/ 12203113 w 12203418"/>
              <a:gd name="connsiteY2" fmla="*/ 1502707 h 1512150"/>
              <a:gd name="connsiteX3" fmla="*/ 8609363 w 12203418"/>
              <a:gd name="connsiteY3" fmla="*/ 1512150 h 1512150"/>
              <a:gd name="connsiteX4" fmla="*/ 8185613 w 12203418"/>
              <a:gd name="connsiteY4" fmla="*/ 1078025 h 1512150"/>
              <a:gd name="connsiteX5" fmla="*/ 0 w 12203418"/>
              <a:gd name="connsiteY5" fmla="*/ 1086782 h 1512150"/>
              <a:gd name="connsiteX6" fmla="*/ 0 w 12203418"/>
              <a:gd name="connsiteY6" fmla="*/ 6350 h 1512150"/>
              <a:gd name="connsiteX0" fmla="*/ 0 w 12221347"/>
              <a:gd name="connsiteY0" fmla="*/ 0 h 3890412"/>
              <a:gd name="connsiteX1" fmla="*/ 12221042 w 12221347"/>
              <a:gd name="connsiteY1" fmla="*/ 2378262 h 3890412"/>
              <a:gd name="connsiteX2" fmla="*/ 12221042 w 12221347"/>
              <a:gd name="connsiteY2" fmla="*/ 3880969 h 3890412"/>
              <a:gd name="connsiteX3" fmla="*/ 8627292 w 12221347"/>
              <a:gd name="connsiteY3" fmla="*/ 3890412 h 3890412"/>
              <a:gd name="connsiteX4" fmla="*/ 8203542 w 12221347"/>
              <a:gd name="connsiteY4" fmla="*/ 3456287 h 3890412"/>
              <a:gd name="connsiteX5" fmla="*/ 17929 w 12221347"/>
              <a:gd name="connsiteY5" fmla="*/ 3465044 h 3890412"/>
              <a:gd name="connsiteX6" fmla="*/ 0 w 12221347"/>
              <a:gd name="connsiteY6" fmla="*/ 0 h 3890412"/>
              <a:gd name="connsiteX0" fmla="*/ 0 w 12256901"/>
              <a:gd name="connsiteY0" fmla="*/ 0 h 3890412"/>
              <a:gd name="connsiteX1" fmla="*/ 12256901 w 12256901"/>
              <a:gd name="connsiteY1" fmla="*/ 65368 h 3890412"/>
              <a:gd name="connsiteX2" fmla="*/ 12221042 w 12256901"/>
              <a:gd name="connsiteY2" fmla="*/ 3880969 h 3890412"/>
              <a:gd name="connsiteX3" fmla="*/ 8627292 w 12256901"/>
              <a:gd name="connsiteY3" fmla="*/ 3890412 h 3890412"/>
              <a:gd name="connsiteX4" fmla="*/ 8203542 w 12256901"/>
              <a:gd name="connsiteY4" fmla="*/ 3456287 h 3890412"/>
              <a:gd name="connsiteX5" fmla="*/ 17929 w 12256901"/>
              <a:gd name="connsiteY5" fmla="*/ 3465044 h 3890412"/>
              <a:gd name="connsiteX6" fmla="*/ 0 w 12256901"/>
              <a:gd name="connsiteY6" fmla="*/ 0 h 3890412"/>
              <a:gd name="connsiteX0" fmla="*/ 0 w 12238971"/>
              <a:gd name="connsiteY0" fmla="*/ 0 h 3890412"/>
              <a:gd name="connsiteX1" fmla="*/ 12238971 w 12238971"/>
              <a:gd name="connsiteY1" fmla="*/ 65368 h 3890412"/>
              <a:gd name="connsiteX2" fmla="*/ 12221042 w 12238971"/>
              <a:gd name="connsiteY2" fmla="*/ 3880969 h 3890412"/>
              <a:gd name="connsiteX3" fmla="*/ 8627292 w 12238971"/>
              <a:gd name="connsiteY3" fmla="*/ 3890412 h 3890412"/>
              <a:gd name="connsiteX4" fmla="*/ 8203542 w 12238971"/>
              <a:gd name="connsiteY4" fmla="*/ 3456287 h 3890412"/>
              <a:gd name="connsiteX5" fmla="*/ 17929 w 12238971"/>
              <a:gd name="connsiteY5" fmla="*/ 3465044 h 3890412"/>
              <a:gd name="connsiteX6" fmla="*/ 0 w 12238971"/>
              <a:gd name="connsiteY6" fmla="*/ 0 h 3890412"/>
              <a:gd name="connsiteX0" fmla="*/ 0 w 12238971"/>
              <a:gd name="connsiteY0" fmla="*/ 0 h 3872482"/>
              <a:gd name="connsiteX1" fmla="*/ 12238971 w 12238971"/>
              <a:gd name="connsiteY1" fmla="*/ 47438 h 3872482"/>
              <a:gd name="connsiteX2" fmla="*/ 12221042 w 12238971"/>
              <a:gd name="connsiteY2" fmla="*/ 3863039 h 3872482"/>
              <a:gd name="connsiteX3" fmla="*/ 8627292 w 12238971"/>
              <a:gd name="connsiteY3" fmla="*/ 3872482 h 3872482"/>
              <a:gd name="connsiteX4" fmla="*/ 8203542 w 12238971"/>
              <a:gd name="connsiteY4" fmla="*/ 3438357 h 3872482"/>
              <a:gd name="connsiteX5" fmla="*/ 17929 w 12238971"/>
              <a:gd name="connsiteY5" fmla="*/ 3447114 h 3872482"/>
              <a:gd name="connsiteX6" fmla="*/ 0 w 12238971"/>
              <a:gd name="connsiteY6" fmla="*/ 0 h 3872482"/>
              <a:gd name="connsiteX0" fmla="*/ 1726 w 12222768"/>
              <a:gd name="connsiteY0" fmla="*/ 0 h 3872482"/>
              <a:gd name="connsiteX1" fmla="*/ 12222768 w 12222768"/>
              <a:gd name="connsiteY1" fmla="*/ 47438 h 3872482"/>
              <a:gd name="connsiteX2" fmla="*/ 12204839 w 12222768"/>
              <a:gd name="connsiteY2" fmla="*/ 3863039 h 3872482"/>
              <a:gd name="connsiteX3" fmla="*/ 8611089 w 12222768"/>
              <a:gd name="connsiteY3" fmla="*/ 3872482 h 3872482"/>
              <a:gd name="connsiteX4" fmla="*/ 8187339 w 12222768"/>
              <a:gd name="connsiteY4" fmla="*/ 3438357 h 3872482"/>
              <a:gd name="connsiteX5" fmla="*/ 1726 w 12222768"/>
              <a:gd name="connsiteY5" fmla="*/ 3447114 h 3872482"/>
              <a:gd name="connsiteX6" fmla="*/ 1726 w 12222768"/>
              <a:gd name="connsiteY6" fmla="*/ 0 h 3872482"/>
              <a:gd name="connsiteX0" fmla="*/ 1726 w 12222768"/>
              <a:gd name="connsiteY0" fmla="*/ 0 h 3872482"/>
              <a:gd name="connsiteX1" fmla="*/ 12222768 w 12222768"/>
              <a:gd name="connsiteY1" fmla="*/ 11579 h 3872482"/>
              <a:gd name="connsiteX2" fmla="*/ 12204839 w 12222768"/>
              <a:gd name="connsiteY2" fmla="*/ 3863039 h 3872482"/>
              <a:gd name="connsiteX3" fmla="*/ 8611089 w 12222768"/>
              <a:gd name="connsiteY3" fmla="*/ 3872482 h 3872482"/>
              <a:gd name="connsiteX4" fmla="*/ 8187339 w 12222768"/>
              <a:gd name="connsiteY4" fmla="*/ 3438357 h 3872482"/>
              <a:gd name="connsiteX5" fmla="*/ 1726 w 12222768"/>
              <a:gd name="connsiteY5" fmla="*/ 3447114 h 3872482"/>
              <a:gd name="connsiteX6" fmla="*/ 1726 w 12222768"/>
              <a:gd name="connsiteY6" fmla="*/ 0 h 3872482"/>
              <a:gd name="connsiteX0" fmla="*/ 1726 w 12222768"/>
              <a:gd name="connsiteY0" fmla="*/ 6351 h 3860903"/>
              <a:gd name="connsiteX1" fmla="*/ 12222768 w 12222768"/>
              <a:gd name="connsiteY1" fmla="*/ 0 h 3860903"/>
              <a:gd name="connsiteX2" fmla="*/ 12204839 w 12222768"/>
              <a:gd name="connsiteY2" fmla="*/ 3851460 h 3860903"/>
              <a:gd name="connsiteX3" fmla="*/ 8611089 w 12222768"/>
              <a:gd name="connsiteY3" fmla="*/ 3860903 h 3860903"/>
              <a:gd name="connsiteX4" fmla="*/ 8187339 w 12222768"/>
              <a:gd name="connsiteY4" fmla="*/ 3426778 h 3860903"/>
              <a:gd name="connsiteX5" fmla="*/ 1726 w 12222768"/>
              <a:gd name="connsiteY5" fmla="*/ 3435535 h 3860903"/>
              <a:gd name="connsiteX6" fmla="*/ 1726 w 12222768"/>
              <a:gd name="connsiteY6" fmla="*/ 6351 h 386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22768" h="3860903">
                <a:moveTo>
                  <a:pt x="1726" y="6351"/>
                </a:moveTo>
                <a:lnTo>
                  <a:pt x="12222768" y="0"/>
                </a:lnTo>
                <a:cubicBezTo>
                  <a:pt x="12221710" y="500902"/>
                  <a:pt x="12205897" y="3350558"/>
                  <a:pt x="12204839" y="3851460"/>
                </a:cubicBezTo>
                <a:lnTo>
                  <a:pt x="8611089" y="3860903"/>
                </a:lnTo>
                <a:lnTo>
                  <a:pt x="8187339" y="3426778"/>
                </a:lnTo>
                <a:lnTo>
                  <a:pt x="1726" y="3435535"/>
                </a:lnTo>
                <a:cubicBezTo>
                  <a:pt x="-4250" y="2280520"/>
                  <a:pt x="7702" y="1161366"/>
                  <a:pt x="1726" y="6351"/>
                </a:cubicBezTo>
                <a:close/>
              </a:path>
            </a:pathLst>
          </a:custGeom>
        </p:spPr>
      </p:pic>
      <p:sp>
        <p:nvSpPr>
          <p:cNvPr id="8" name="Text Placeholder 8"/>
          <p:cNvSpPr>
            <a:spLocks noGrp="1"/>
          </p:cNvSpPr>
          <p:nvPr>
            <p:ph type="body" sz="quarter" idx="14"/>
          </p:nvPr>
        </p:nvSpPr>
        <p:spPr>
          <a:xfrm>
            <a:off x="8659450" y="3382178"/>
            <a:ext cx="3644630" cy="913115"/>
          </a:xfrm>
        </p:spPr>
        <p:txBody>
          <a:bodyPr/>
          <a:lstStyle/>
          <a:p>
            <a:r>
              <a:rPr lang="en-US" sz="1200" b="1" dirty="0">
                <a:solidFill>
                  <a:srgbClr val="E7EFF4"/>
                </a:solidFill>
              </a:rPr>
              <a:t>Brewery Blocks, Portland, OR</a:t>
            </a:r>
            <a:br>
              <a:rPr lang="en-US" sz="1200" b="1" dirty="0">
                <a:solidFill>
                  <a:srgbClr val="E7EFF4"/>
                </a:solidFill>
              </a:rPr>
            </a:br>
            <a:r>
              <a:rPr lang="en-US" sz="1200" b="1" dirty="0">
                <a:solidFill>
                  <a:srgbClr val="E7EFF4"/>
                </a:solidFill>
              </a:rPr>
              <a:t>Photo: </a:t>
            </a:r>
            <a:r>
              <a:rPr lang="en-US" sz="1200" b="1" dirty="0" err="1">
                <a:solidFill>
                  <a:srgbClr val="E7EFF4"/>
                </a:solidFill>
              </a:rPr>
              <a:t>Gerding</a:t>
            </a:r>
            <a:r>
              <a:rPr lang="en-US" sz="1200" b="1" dirty="0">
                <a:solidFill>
                  <a:srgbClr val="E7EFF4"/>
                </a:solidFill>
              </a:rPr>
              <a:t> </a:t>
            </a:r>
            <a:r>
              <a:rPr lang="en-US" sz="1200" b="1" dirty="0" err="1">
                <a:solidFill>
                  <a:srgbClr val="E7EFF4"/>
                </a:solidFill>
              </a:rPr>
              <a:t>Edlen</a:t>
            </a:r>
            <a:r>
              <a:rPr lang="en-US" sz="1200" b="1" dirty="0">
                <a:solidFill>
                  <a:srgbClr val="E7EFF4"/>
                </a:solidFill>
              </a:rPr>
              <a:t> Development</a:t>
            </a:r>
          </a:p>
        </p:txBody>
      </p:sp>
    </p:spTree>
    <p:extLst>
      <p:ext uri="{BB962C8B-B14F-4D97-AF65-F5344CB8AC3E}">
        <p14:creationId xmlns:p14="http://schemas.microsoft.com/office/powerpoint/2010/main" val="166464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7BE1-82BB-92C2-BFF0-72534CAC297A}"/>
              </a:ext>
            </a:extLst>
          </p:cNvPr>
          <p:cNvSpPr>
            <a:spLocks noGrp="1"/>
          </p:cNvSpPr>
          <p:nvPr>
            <p:ph type="title"/>
          </p:nvPr>
        </p:nvSpPr>
        <p:spPr/>
        <p:txBody>
          <a:bodyPr/>
          <a:lstStyle/>
          <a:p>
            <a:r>
              <a:rPr lang="en-US">
                <a:cs typeface="Arial"/>
              </a:rPr>
              <a:t>Commercial Heat Pump Water Heaters</a:t>
            </a:r>
            <a:endParaRPr lang="en-US"/>
          </a:p>
        </p:txBody>
      </p:sp>
      <p:sp>
        <p:nvSpPr>
          <p:cNvPr id="4" name="Content Placeholder 3">
            <a:extLst>
              <a:ext uri="{FF2B5EF4-FFF2-40B4-BE49-F238E27FC236}">
                <a16:creationId xmlns:a16="http://schemas.microsoft.com/office/drawing/2014/main" id="{37F01E66-C8C1-6C77-315B-3E8C38119CAD}"/>
              </a:ext>
            </a:extLst>
          </p:cNvPr>
          <p:cNvSpPr>
            <a:spLocks noGrp="1"/>
          </p:cNvSpPr>
          <p:nvPr>
            <p:ph idx="1"/>
          </p:nvPr>
        </p:nvSpPr>
        <p:spPr>
          <a:xfrm>
            <a:off x="629856" y="1535877"/>
            <a:ext cx="5741195" cy="4826538"/>
          </a:xfrm>
        </p:spPr>
        <p:txBody>
          <a:bodyPr/>
          <a:lstStyle/>
          <a:p>
            <a:pPr>
              <a:lnSpc>
                <a:spcPct val="100000"/>
              </a:lnSpc>
            </a:pPr>
            <a:r>
              <a:rPr lang="en-US" dirty="0">
                <a:cs typeface="Arial"/>
              </a:rPr>
              <a:t>Multifamily buildings may have a centralized domestic hot water (DHW) system instead of a water heater in every unit</a:t>
            </a:r>
            <a:endParaRPr lang="en-US" dirty="0"/>
          </a:p>
          <a:p>
            <a:pPr>
              <a:lnSpc>
                <a:spcPct val="100000"/>
              </a:lnSpc>
            </a:pPr>
            <a:r>
              <a:rPr lang="en-US" dirty="0">
                <a:cs typeface="Arial"/>
              </a:rPr>
              <a:t>Commercial HPWH use heat pump technology and can replace inefficient existing boilers</a:t>
            </a:r>
          </a:p>
          <a:p>
            <a:pPr>
              <a:lnSpc>
                <a:spcPct val="100000"/>
              </a:lnSpc>
            </a:pPr>
            <a:r>
              <a:rPr lang="en-US" dirty="0">
                <a:cs typeface="Arial"/>
              </a:rPr>
              <a:t>More complex than conventional systems, but offer operational savings and decarbonization</a:t>
            </a:r>
          </a:p>
        </p:txBody>
      </p:sp>
      <p:sp>
        <p:nvSpPr>
          <p:cNvPr id="3" name="Slide Number Placeholder 2">
            <a:extLst>
              <a:ext uri="{FF2B5EF4-FFF2-40B4-BE49-F238E27FC236}">
                <a16:creationId xmlns:a16="http://schemas.microsoft.com/office/drawing/2014/main" id="{1560214D-2406-660D-E243-8F5DFEE6024E}"/>
              </a:ext>
            </a:extLst>
          </p:cNvPr>
          <p:cNvSpPr>
            <a:spLocks noGrp="1"/>
          </p:cNvSpPr>
          <p:nvPr>
            <p:ph type="sldNum" sz="quarter" idx="12"/>
          </p:nvPr>
        </p:nvSpPr>
        <p:spPr/>
        <p:txBody>
          <a:bodyPr/>
          <a:lstStyle/>
          <a:p>
            <a:fld id="{E9658B0A-E50D-4182-BE4B-D88B1DA1C420}" type="slidenum">
              <a:rPr lang="en-US" altLang="en-US"/>
              <a:pPr/>
              <a:t>40</a:t>
            </a:fld>
            <a:endParaRPr lang="en-US" altLang="en-US"/>
          </a:p>
        </p:txBody>
      </p:sp>
      <p:pic>
        <p:nvPicPr>
          <p:cNvPr id="5" name="Picture 5" descr="A picture containing indoor, ceiling, several, miller&#10;&#10;Description automatically generated">
            <a:extLst>
              <a:ext uri="{FF2B5EF4-FFF2-40B4-BE49-F238E27FC236}">
                <a16:creationId xmlns:a16="http://schemas.microsoft.com/office/drawing/2014/main" id="{10CA9D36-A4FA-1685-A351-18732CE0943B}"/>
              </a:ext>
            </a:extLst>
          </p:cNvPr>
          <p:cNvPicPr>
            <a:picLocks noChangeAspect="1"/>
          </p:cNvPicPr>
          <p:nvPr/>
        </p:nvPicPr>
        <p:blipFill>
          <a:blip r:embed="rId3"/>
          <a:stretch>
            <a:fillRect/>
          </a:stretch>
        </p:blipFill>
        <p:spPr>
          <a:xfrm>
            <a:off x="6700839" y="1904313"/>
            <a:ext cx="5291136" cy="3549436"/>
          </a:xfrm>
          <a:prstGeom prst="rect">
            <a:avLst/>
          </a:prstGeom>
        </p:spPr>
      </p:pic>
      <p:sp>
        <p:nvSpPr>
          <p:cNvPr id="6" name="TextBox 5">
            <a:extLst>
              <a:ext uri="{FF2B5EF4-FFF2-40B4-BE49-F238E27FC236}">
                <a16:creationId xmlns:a16="http://schemas.microsoft.com/office/drawing/2014/main" id="{DEEF9461-BDEB-FA6E-AB53-F4AA02417BFE}"/>
              </a:ext>
            </a:extLst>
          </p:cNvPr>
          <p:cNvSpPr txBox="1"/>
          <p:nvPr/>
        </p:nvSpPr>
        <p:spPr>
          <a:xfrm>
            <a:off x="6700837" y="5498306"/>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latin typeface="Arial"/>
                <a:cs typeface="Arial"/>
              </a:rPr>
              <a:t>Photo: </a:t>
            </a:r>
            <a:r>
              <a:rPr lang="en-US" sz="1600" i="1" err="1">
                <a:latin typeface="Arial"/>
                <a:cs typeface="Arial"/>
              </a:rPr>
              <a:t>Ecotope</a:t>
            </a:r>
            <a:r>
              <a:rPr lang="en-US" sz="1600" i="1">
                <a:latin typeface="Arial"/>
                <a:cs typeface="Arial"/>
              </a:rPr>
              <a:t>, Inc.</a:t>
            </a:r>
            <a:endParaRPr lang="en-US" i="1">
              <a:cs typeface="Arial" panose="020B0604020202020204" pitchFamily="34" charset="0"/>
            </a:endParaRPr>
          </a:p>
        </p:txBody>
      </p:sp>
    </p:spTree>
    <p:extLst>
      <p:ext uri="{BB962C8B-B14F-4D97-AF65-F5344CB8AC3E}">
        <p14:creationId xmlns:p14="http://schemas.microsoft.com/office/powerpoint/2010/main" val="3800491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F26A-5809-1A65-86F0-9A36DECCF1A2}"/>
              </a:ext>
            </a:extLst>
          </p:cNvPr>
          <p:cNvSpPr>
            <a:spLocks noGrp="1"/>
          </p:cNvSpPr>
          <p:nvPr>
            <p:ph type="title"/>
          </p:nvPr>
        </p:nvSpPr>
        <p:spPr/>
        <p:txBody>
          <a:bodyPr/>
          <a:lstStyle/>
          <a:p>
            <a:r>
              <a:rPr lang="en-US">
                <a:cs typeface="Arial"/>
              </a:rPr>
              <a:t>Commercial HPWH</a:t>
            </a:r>
            <a:endParaRPr lang="en-US"/>
          </a:p>
        </p:txBody>
      </p:sp>
      <p:graphicFrame>
        <p:nvGraphicFramePr>
          <p:cNvPr id="7" name="Content Placeholder 6">
            <a:extLst>
              <a:ext uri="{FF2B5EF4-FFF2-40B4-BE49-F238E27FC236}">
                <a16:creationId xmlns:a16="http://schemas.microsoft.com/office/drawing/2014/main" id="{A7C7A0B1-C622-8B07-34E3-815FBB50087F}"/>
              </a:ext>
            </a:extLst>
          </p:cNvPr>
          <p:cNvGraphicFramePr>
            <a:graphicFrameLocks noGrp="1"/>
          </p:cNvGraphicFramePr>
          <p:nvPr>
            <p:ph sz="half" idx="1"/>
            <p:extLst>
              <p:ext uri="{D42A27DB-BD31-4B8C-83A1-F6EECF244321}">
                <p14:modId xmlns:p14="http://schemas.microsoft.com/office/powerpoint/2010/main" val="1424991121"/>
              </p:ext>
            </p:extLst>
          </p:nvPr>
        </p:nvGraphicFramePr>
        <p:xfrm>
          <a:off x="457200" y="1910861"/>
          <a:ext cx="8208041" cy="4254905"/>
        </p:xfrm>
        <a:graphic>
          <a:graphicData uri="http://schemas.openxmlformats.org/drawingml/2006/table">
            <a:tbl>
              <a:tblPr firstRow="1" firstCol="1" bandRow="1">
                <a:tableStyleId>{073A0DAA-6AF3-43AB-8588-CEC1D06C72B9}</a:tableStyleId>
              </a:tblPr>
              <a:tblGrid>
                <a:gridCol w="2177324">
                  <a:extLst>
                    <a:ext uri="{9D8B030D-6E8A-4147-A177-3AD203B41FA5}">
                      <a16:colId xmlns:a16="http://schemas.microsoft.com/office/drawing/2014/main" val="1689011933"/>
                    </a:ext>
                  </a:extLst>
                </a:gridCol>
                <a:gridCol w="2183423">
                  <a:extLst>
                    <a:ext uri="{9D8B030D-6E8A-4147-A177-3AD203B41FA5}">
                      <a16:colId xmlns:a16="http://schemas.microsoft.com/office/drawing/2014/main" val="1436177064"/>
                    </a:ext>
                  </a:extLst>
                </a:gridCol>
                <a:gridCol w="1567907">
                  <a:extLst>
                    <a:ext uri="{9D8B030D-6E8A-4147-A177-3AD203B41FA5}">
                      <a16:colId xmlns:a16="http://schemas.microsoft.com/office/drawing/2014/main" val="1977281294"/>
                    </a:ext>
                  </a:extLst>
                </a:gridCol>
                <a:gridCol w="2279387">
                  <a:extLst>
                    <a:ext uri="{9D8B030D-6E8A-4147-A177-3AD203B41FA5}">
                      <a16:colId xmlns:a16="http://schemas.microsoft.com/office/drawing/2014/main" val="3872215968"/>
                    </a:ext>
                  </a:extLst>
                </a:gridCol>
              </a:tblGrid>
              <a:tr h="1008907">
                <a:tc>
                  <a:txBody>
                    <a:bodyPr/>
                    <a:lstStyle/>
                    <a:p>
                      <a:pPr algn="ctr" fontAlgn="base">
                        <a:spcAft>
                          <a:spcPts val="0"/>
                        </a:spcAft>
                      </a:pPr>
                      <a:r>
                        <a:rPr lang="en-US">
                          <a:effectLst/>
                        </a:rPr>
                        <a:t>Manufacturer</a:t>
                      </a:r>
                    </a:p>
                  </a:txBody>
                  <a:tcPr marL="54610" marR="0" marT="0" marB="0" anchor="ctr"/>
                </a:tc>
                <a:tc>
                  <a:txBody>
                    <a:bodyPr/>
                    <a:lstStyle/>
                    <a:p>
                      <a:pPr algn="ctr" fontAlgn="base">
                        <a:spcAft>
                          <a:spcPts val="0"/>
                        </a:spcAft>
                      </a:pPr>
                      <a:r>
                        <a:rPr lang="en-US">
                          <a:effectLst/>
                        </a:rPr>
                        <a:t>Grid Connectivity:</a:t>
                      </a:r>
                    </a:p>
                    <a:p>
                      <a:pPr algn="ctr" fontAlgn="base">
                        <a:spcAft>
                          <a:spcPts val="0"/>
                        </a:spcAft>
                      </a:pPr>
                      <a:r>
                        <a:rPr lang="en-US">
                          <a:effectLst/>
                        </a:rPr>
                        <a:t>CTA2045​ Port</a:t>
                      </a:r>
                    </a:p>
                  </a:txBody>
                  <a:tcPr marL="54610" marR="0" marT="0" marB="0" anchor="ctr"/>
                </a:tc>
                <a:tc>
                  <a:txBody>
                    <a:bodyPr/>
                    <a:lstStyle/>
                    <a:p>
                      <a:pPr algn="ctr" fontAlgn="base">
                        <a:spcAft>
                          <a:spcPts val="0"/>
                        </a:spcAft>
                      </a:pPr>
                      <a:r>
                        <a:rPr lang="en-US">
                          <a:effectLst/>
                        </a:rPr>
                        <a:t>Refrigerant​</a:t>
                      </a:r>
                    </a:p>
                  </a:txBody>
                  <a:tcPr marL="54610" marR="0" marT="0" marB="0" anchor="ctr"/>
                </a:tc>
                <a:tc>
                  <a:txBody>
                    <a:bodyPr/>
                    <a:lstStyle/>
                    <a:p>
                      <a:pPr algn="ctr" fontAlgn="base">
                        <a:spcAft>
                          <a:spcPts val="0"/>
                        </a:spcAft>
                      </a:pPr>
                      <a:r>
                        <a:rPr lang="en-US">
                          <a:effectLst/>
                        </a:rPr>
                        <a:t>Packaged (skid mounted) option?</a:t>
                      </a:r>
                    </a:p>
                  </a:txBody>
                  <a:tcPr marL="54610" marR="0" marT="0" marB="0" anchor="ctr"/>
                </a:tc>
                <a:extLst>
                  <a:ext uri="{0D108BD9-81ED-4DB2-BD59-A6C34878D82A}">
                    <a16:rowId xmlns:a16="http://schemas.microsoft.com/office/drawing/2014/main" val="2219372504"/>
                  </a:ext>
                </a:extLst>
              </a:tr>
              <a:tr h="764324">
                <a:tc>
                  <a:txBody>
                    <a:bodyPr/>
                    <a:lstStyle/>
                    <a:p>
                      <a:pPr lvl="0">
                        <a:spcAft>
                          <a:spcPts val="0"/>
                        </a:spcAft>
                        <a:buNone/>
                      </a:pPr>
                      <a:r>
                        <a:rPr lang="en-US" sz="1800" u="none" strike="noStrike" noProof="0">
                          <a:effectLst/>
                        </a:rPr>
                        <a:t>ECO</a:t>
                      </a:r>
                      <a:r>
                        <a:rPr lang="en-US" sz="1800" u="none" strike="noStrike" baseline="-25000" noProof="0">
                          <a:effectLst/>
                        </a:rPr>
                        <a:t>2</a:t>
                      </a:r>
                      <a:r>
                        <a:rPr lang="en-US" sz="1800" u="none" strike="noStrike" noProof="0">
                          <a:effectLst/>
                        </a:rPr>
                        <a:t> Systems</a:t>
                      </a:r>
                    </a:p>
                  </a:txBody>
                  <a:tcPr marL="54610" marR="0" marT="0" marB="0" anchor="ctr"/>
                </a:tc>
                <a:tc>
                  <a:txBody>
                    <a:bodyPr/>
                    <a:lstStyle/>
                    <a:p>
                      <a:pPr fontAlgn="base">
                        <a:spcAft>
                          <a:spcPts val="0"/>
                        </a:spcAft>
                      </a:pPr>
                      <a:r>
                        <a:rPr lang="en-US" sz="2200">
                          <a:effectLst/>
                        </a:rPr>
                        <a:t>Available on certain models</a:t>
                      </a:r>
                    </a:p>
                  </a:txBody>
                  <a:tcPr marL="54610" marR="0" marT="0" marB="0" anchor="ctr"/>
                </a:tc>
                <a:tc>
                  <a:txBody>
                    <a:bodyPr/>
                    <a:lstStyle/>
                    <a:p>
                      <a:pPr fontAlgn="base">
                        <a:spcAft>
                          <a:spcPts val="0"/>
                        </a:spcAft>
                      </a:pPr>
                      <a:r>
                        <a:rPr lang="en-US" sz="2200">
                          <a:effectLst/>
                        </a:rPr>
                        <a:t>CO</a:t>
                      </a:r>
                      <a:r>
                        <a:rPr lang="en-US" sz="2200" baseline="-25000">
                          <a:effectLst/>
                        </a:rPr>
                        <a:t>2</a:t>
                      </a:r>
                      <a:endParaRPr lang="en-US" sz="2200">
                        <a:effectLst/>
                      </a:endParaRPr>
                    </a:p>
                  </a:txBody>
                  <a:tcPr marL="54610" marR="0" marT="0" marB="0" anchor="ctr"/>
                </a:tc>
                <a:tc>
                  <a:txBody>
                    <a:bodyPr/>
                    <a:lstStyle/>
                    <a:p>
                      <a:pPr fontAlgn="base">
                        <a:spcAft>
                          <a:spcPts val="0"/>
                        </a:spcAft>
                      </a:pPr>
                      <a:r>
                        <a:rPr lang="en-US" sz="2200">
                          <a:solidFill>
                            <a:schemeClr val="tx1"/>
                          </a:solidFill>
                          <a:effectLst/>
                          <a:hlinkClick r:id="rId3">
                            <a:extLst>
                              <a:ext uri="{A12FA001-AC4F-418D-AE19-62706E023703}">
                                <ahyp:hlinkClr xmlns:ahyp="http://schemas.microsoft.com/office/drawing/2018/hyperlinkcolor" val="tx"/>
                              </a:ext>
                            </a:extLst>
                          </a:hlinkClick>
                        </a:rPr>
                        <a:t>Water Drop</a:t>
                      </a:r>
                      <a:endParaRPr lang="en-US" sz="2200">
                        <a:solidFill>
                          <a:schemeClr val="tx1"/>
                        </a:solidFill>
                        <a:effectLst/>
                      </a:endParaRPr>
                    </a:p>
                  </a:txBody>
                  <a:tcPr marL="54610" marR="0" marT="0" marB="0" anchor="ctr"/>
                </a:tc>
                <a:extLst>
                  <a:ext uri="{0D108BD9-81ED-4DB2-BD59-A6C34878D82A}">
                    <a16:rowId xmlns:a16="http://schemas.microsoft.com/office/drawing/2014/main" val="2923175212"/>
                  </a:ext>
                </a:extLst>
              </a:tr>
              <a:tr h="626745">
                <a:tc>
                  <a:txBody>
                    <a:bodyPr/>
                    <a:lstStyle/>
                    <a:p>
                      <a:pPr fontAlgn="base">
                        <a:spcAft>
                          <a:spcPts val="0"/>
                        </a:spcAft>
                      </a:pPr>
                      <a:r>
                        <a:rPr lang="en-US">
                          <a:effectLst/>
                        </a:rPr>
                        <a:t>Nyle​</a:t>
                      </a:r>
                    </a:p>
                  </a:txBody>
                  <a:tcPr marL="54610" marR="0" marT="0" marB="0" anchor="ctr"/>
                </a:tc>
                <a:tc>
                  <a:txBody>
                    <a:bodyPr/>
                    <a:lstStyle/>
                    <a:p>
                      <a:pPr fontAlgn="base">
                        <a:spcAft>
                          <a:spcPts val="0"/>
                        </a:spcAft>
                      </a:pPr>
                      <a:r>
                        <a:rPr lang="en-US" sz="2200">
                          <a:effectLst/>
                        </a:rPr>
                        <a:t>Y</a:t>
                      </a:r>
                    </a:p>
                  </a:txBody>
                  <a:tcPr marL="54610" marR="0" marT="0" marB="0" anchor="ctr"/>
                </a:tc>
                <a:tc>
                  <a:txBody>
                    <a:bodyPr/>
                    <a:lstStyle/>
                    <a:p>
                      <a:pPr fontAlgn="base">
                        <a:spcAft>
                          <a:spcPts val="0"/>
                        </a:spcAft>
                      </a:pPr>
                      <a:r>
                        <a:rPr lang="en-US" sz="2200">
                          <a:effectLst/>
                        </a:rPr>
                        <a:t>R513A​</a:t>
                      </a:r>
                    </a:p>
                  </a:txBody>
                  <a:tcPr marL="54610" marR="0" marT="0" marB="0" anchor="ctr"/>
                </a:tc>
                <a:tc>
                  <a:txBody>
                    <a:bodyPr/>
                    <a:lstStyle/>
                    <a:p>
                      <a:pPr fontAlgn="base">
                        <a:spcAft>
                          <a:spcPts val="0"/>
                        </a:spcAft>
                      </a:pPr>
                      <a:r>
                        <a:rPr lang="en-US" sz="2200">
                          <a:effectLst/>
                        </a:rPr>
                        <a:t>-</a:t>
                      </a:r>
                    </a:p>
                  </a:txBody>
                  <a:tcPr marL="54610" marR="0" marT="0" marB="0" anchor="ctr"/>
                </a:tc>
                <a:extLst>
                  <a:ext uri="{0D108BD9-81ED-4DB2-BD59-A6C34878D82A}">
                    <a16:rowId xmlns:a16="http://schemas.microsoft.com/office/drawing/2014/main" val="1391396728"/>
                  </a:ext>
                </a:extLst>
              </a:tr>
              <a:tr h="794896">
                <a:tc>
                  <a:txBody>
                    <a:bodyPr/>
                    <a:lstStyle/>
                    <a:p>
                      <a:pPr fontAlgn="base">
                        <a:spcAft>
                          <a:spcPts val="0"/>
                        </a:spcAft>
                      </a:pPr>
                      <a:r>
                        <a:rPr lang="en-US">
                          <a:effectLst/>
                        </a:rPr>
                        <a:t>Colmac​ </a:t>
                      </a:r>
                      <a:r>
                        <a:rPr lang="en-US" err="1">
                          <a:effectLst/>
                        </a:rPr>
                        <a:t>Waterheat</a:t>
                      </a:r>
                    </a:p>
                  </a:txBody>
                  <a:tcPr marL="54610" marR="0" marT="0" marB="0" anchor="ctr"/>
                </a:tc>
                <a:tc>
                  <a:txBody>
                    <a:bodyPr/>
                    <a:lstStyle/>
                    <a:p>
                      <a:pPr fontAlgn="base">
                        <a:spcAft>
                          <a:spcPts val="0"/>
                        </a:spcAft>
                      </a:pPr>
                      <a:r>
                        <a:rPr lang="en-US" sz="2200">
                          <a:effectLst/>
                        </a:rPr>
                        <a:t>-​</a:t>
                      </a:r>
                    </a:p>
                  </a:txBody>
                  <a:tcPr marL="54610" marR="0" marT="0" marB="0" anchor="ctr"/>
                </a:tc>
                <a:tc>
                  <a:txBody>
                    <a:bodyPr/>
                    <a:lstStyle/>
                    <a:p>
                      <a:pPr fontAlgn="base">
                        <a:spcAft>
                          <a:spcPts val="0"/>
                        </a:spcAft>
                      </a:pPr>
                      <a:r>
                        <a:rPr lang="en-US" sz="2200">
                          <a:effectLst/>
                        </a:rPr>
                        <a:t>134A, 410A​</a:t>
                      </a:r>
                    </a:p>
                  </a:txBody>
                  <a:tcPr marL="54610" marR="0" marT="0" marB="0" anchor="ctr"/>
                </a:tc>
                <a:tc>
                  <a:txBody>
                    <a:bodyPr/>
                    <a:lstStyle/>
                    <a:p>
                      <a:pPr fontAlgn="base">
                        <a:spcAft>
                          <a:spcPts val="0"/>
                        </a:spcAft>
                      </a:pPr>
                      <a:r>
                        <a:rPr lang="en-US" sz="2200">
                          <a:effectLst/>
                        </a:rPr>
                        <a:t>-</a:t>
                      </a:r>
                    </a:p>
                  </a:txBody>
                  <a:tcPr marL="54610" marR="0" marT="0" marB="0" anchor="ctr"/>
                </a:tc>
                <a:extLst>
                  <a:ext uri="{0D108BD9-81ED-4DB2-BD59-A6C34878D82A}">
                    <a16:rowId xmlns:a16="http://schemas.microsoft.com/office/drawing/2014/main" val="3459050158"/>
                  </a:ext>
                </a:extLst>
              </a:tr>
              <a:tr h="586153">
                <a:tc>
                  <a:txBody>
                    <a:bodyPr/>
                    <a:lstStyle/>
                    <a:p>
                      <a:pPr lvl="0">
                        <a:spcAft>
                          <a:spcPts val="0"/>
                        </a:spcAft>
                        <a:buNone/>
                      </a:pPr>
                      <a:r>
                        <a:rPr lang="en-US">
                          <a:effectLst/>
                        </a:rPr>
                        <a:t>Lync by Watts</a:t>
                      </a:r>
                    </a:p>
                  </a:txBody>
                  <a:tcPr marL="54609" marR="0" marT="0" marB="0" anchor="ctr"/>
                </a:tc>
                <a:tc>
                  <a:txBody>
                    <a:bodyPr/>
                    <a:lstStyle/>
                    <a:p>
                      <a:pPr lvl="0">
                        <a:spcAft>
                          <a:spcPts val="0"/>
                        </a:spcAft>
                        <a:buNone/>
                      </a:pPr>
                      <a:r>
                        <a:rPr lang="en-US" sz="2200">
                          <a:effectLst/>
                        </a:rPr>
                        <a:t>-</a:t>
                      </a:r>
                    </a:p>
                  </a:txBody>
                  <a:tcPr marL="54609" marR="0" marT="0" marB="0" anchor="ctr"/>
                </a:tc>
                <a:tc>
                  <a:txBody>
                    <a:bodyPr/>
                    <a:lstStyle/>
                    <a:p>
                      <a:pPr lvl="0">
                        <a:spcAft>
                          <a:spcPts val="0"/>
                        </a:spcAft>
                        <a:buNone/>
                      </a:pPr>
                      <a:r>
                        <a:rPr lang="en-US" sz="2200">
                          <a:effectLst/>
                        </a:rPr>
                        <a:t>R744</a:t>
                      </a:r>
                    </a:p>
                  </a:txBody>
                  <a:tcPr marL="54609" marR="0" marT="0" marB="0" anchor="ctr"/>
                </a:tc>
                <a:tc>
                  <a:txBody>
                    <a:bodyPr/>
                    <a:lstStyle/>
                    <a:p>
                      <a:pPr lvl="0">
                        <a:spcAft>
                          <a:spcPts val="0"/>
                        </a:spcAft>
                        <a:buNone/>
                      </a:pPr>
                      <a:r>
                        <a:rPr lang="en-US" sz="2200">
                          <a:effectLst/>
                        </a:rPr>
                        <a:t>-</a:t>
                      </a:r>
                    </a:p>
                  </a:txBody>
                  <a:tcPr marL="54609" marR="0" marT="0" marB="0" anchor="ctr"/>
                </a:tc>
                <a:extLst>
                  <a:ext uri="{0D108BD9-81ED-4DB2-BD59-A6C34878D82A}">
                    <a16:rowId xmlns:a16="http://schemas.microsoft.com/office/drawing/2014/main" val="66796241"/>
                  </a:ext>
                </a:extLst>
              </a:tr>
              <a:tr h="473880">
                <a:tc>
                  <a:txBody>
                    <a:bodyPr/>
                    <a:lstStyle/>
                    <a:p>
                      <a:pPr fontAlgn="base">
                        <a:spcAft>
                          <a:spcPts val="0"/>
                        </a:spcAft>
                      </a:pPr>
                      <a:r>
                        <a:rPr lang="en-US">
                          <a:effectLst/>
                        </a:rPr>
                        <a:t>Mitsubishi </a:t>
                      </a:r>
                    </a:p>
                  </a:txBody>
                  <a:tcPr marL="54610" marR="0" marT="0" marB="0" anchor="ctr"/>
                </a:tc>
                <a:tc>
                  <a:txBody>
                    <a:bodyPr/>
                    <a:lstStyle/>
                    <a:p>
                      <a:pPr fontAlgn="base">
                        <a:spcAft>
                          <a:spcPts val="0"/>
                        </a:spcAft>
                      </a:pPr>
                      <a:r>
                        <a:rPr lang="en-US" sz="2200">
                          <a:effectLst/>
                        </a:rPr>
                        <a:t>Y</a:t>
                      </a:r>
                    </a:p>
                  </a:txBody>
                  <a:tcPr marL="54610" marR="0" marT="0" marB="0" anchor="ctr"/>
                </a:tc>
                <a:tc>
                  <a:txBody>
                    <a:bodyPr/>
                    <a:lstStyle/>
                    <a:p>
                      <a:pPr fontAlgn="base">
                        <a:spcAft>
                          <a:spcPts val="0"/>
                        </a:spcAft>
                      </a:pPr>
                      <a:r>
                        <a:rPr lang="en-US" sz="2200">
                          <a:effectLst/>
                        </a:rPr>
                        <a:t>CO</a:t>
                      </a:r>
                      <a:r>
                        <a:rPr lang="en-US" sz="2200" baseline="-25000">
                          <a:effectLst/>
                        </a:rPr>
                        <a:t>2</a:t>
                      </a:r>
                      <a:endParaRPr lang="en-US" sz="2200">
                        <a:effectLst/>
                      </a:endParaRPr>
                    </a:p>
                  </a:txBody>
                  <a:tcPr marL="54610" marR="0" marT="0" marB="0" anchor="ctr"/>
                </a:tc>
                <a:tc>
                  <a:txBody>
                    <a:bodyPr/>
                    <a:lstStyle/>
                    <a:p>
                      <a:pPr fontAlgn="base">
                        <a:spcAft>
                          <a:spcPts val="0"/>
                        </a:spcAft>
                      </a:pPr>
                      <a:r>
                        <a:rPr lang="en-US" sz="2200">
                          <a:effectLst/>
                          <a:hlinkClick r:id="rId3"/>
                        </a:rPr>
                        <a:t>Origin by </a:t>
                      </a:r>
                      <a:r>
                        <a:rPr lang="en-US" sz="2200" err="1">
                          <a:effectLst/>
                          <a:hlinkClick r:id="rId3"/>
                        </a:rPr>
                        <a:t>Steffes</a:t>
                      </a:r>
                      <a:endParaRPr lang="en-US" sz="2200">
                        <a:effectLst/>
                      </a:endParaRPr>
                    </a:p>
                  </a:txBody>
                  <a:tcPr marL="54610" marR="0" marT="0" marB="0" anchor="ctr"/>
                </a:tc>
                <a:extLst>
                  <a:ext uri="{0D108BD9-81ED-4DB2-BD59-A6C34878D82A}">
                    <a16:rowId xmlns:a16="http://schemas.microsoft.com/office/drawing/2014/main" val="715498734"/>
                  </a:ext>
                </a:extLst>
              </a:tr>
            </a:tbl>
          </a:graphicData>
        </a:graphic>
      </p:graphicFrame>
      <p:sp>
        <p:nvSpPr>
          <p:cNvPr id="5" name="Slide Number Placeholder 4">
            <a:extLst>
              <a:ext uri="{FF2B5EF4-FFF2-40B4-BE49-F238E27FC236}">
                <a16:creationId xmlns:a16="http://schemas.microsoft.com/office/drawing/2014/main" id="{49362604-0263-A273-FD5A-3E159B4738DB}"/>
              </a:ext>
            </a:extLst>
          </p:cNvPr>
          <p:cNvSpPr>
            <a:spLocks noGrp="1"/>
          </p:cNvSpPr>
          <p:nvPr>
            <p:ph type="sldNum" sz="quarter" idx="12"/>
          </p:nvPr>
        </p:nvSpPr>
        <p:spPr/>
        <p:txBody>
          <a:bodyPr/>
          <a:lstStyle/>
          <a:p>
            <a:fld id="{1C5254B1-B042-47E3-8EF6-12BAD6C407D1}" type="slidenum">
              <a:rPr lang="en-US" altLang="en-US"/>
              <a:pPr/>
              <a:t>41</a:t>
            </a:fld>
            <a:endParaRPr lang="en-US" altLang="en-US"/>
          </a:p>
        </p:txBody>
      </p:sp>
      <p:pic>
        <p:nvPicPr>
          <p:cNvPr id="8" name="Picture 8" descr="A picture containing white, kitchen appliance&#10;&#10;Description automatically generated">
            <a:extLst>
              <a:ext uri="{FF2B5EF4-FFF2-40B4-BE49-F238E27FC236}">
                <a16:creationId xmlns:a16="http://schemas.microsoft.com/office/drawing/2014/main" id="{160012E4-BFB6-F392-702A-FC3AEDF40021}"/>
              </a:ext>
            </a:extLst>
          </p:cNvPr>
          <p:cNvPicPr>
            <a:picLocks noChangeAspect="1"/>
          </p:cNvPicPr>
          <p:nvPr/>
        </p:nvPicPr>
        <p:blipFill>
          <a:blip r:embed="rId4"/>
          <a:stretch>
            <a:fillRect/>
          </a:stretch>
        </p:blipFill>
        <p:spPr>
          <a:xfrm>
            <a:off x="9601932" y="1419224"/>
            <a:ext cx="2284535" cy="2941027"/>
          </a:xfrm>
          <a:prstGeom prst="rect">
            <a:avLst/>
          </a:prstGeom>
        </p:spPr>
      </p:pic>
      <p:pic>
        <p:nvPicPr>
          <p:cNvPr id="9" name="Picture 9" descr="A picture containing wall, indoor&#10;&#10;Description automatically generated">
            <a:extLst>
              <a:ext uri="{FF2B5EF4-FFF2-40B4-BE49-F238E27FC236}">
                <a16:creationId xmlns:a16="http://schemas.microsoft.com/office/drawing/2014/main" id="{013DE28C-D4D3-C9C7-640D-8B8BBF2B0C79}"/>
              </a:ext>
            </a:extLst>
          </p:cNvPr>
          <p:cNvPicPr>
            <a:picLocks noChangeAspect="1"/>
          </p:cNvPicPr>
          <p:nvPr/>
        </p:nvPicPr>
        <p:blipFill>
          <a:blip r:embed="rId5"/>
          <a:stretch>
            <a:fillRect/>
          </a:stretch>
        </p:blipFill>
        <p:spPr>
          <a:xfrm>
            <a:off x="9128613" y="4357322"/>
            <a:ext cx="1625112" cy="2152650"/>
          </a:xfrm>
          <a:prstGeom prst="rect">
            <a:avLst/>
          </a:prstGeom>
        </p:spPr>
      </p:pic>
      <p:sp>
        <p:nvSpPr>
          <p:cNvPr id="11" name="Rectangle 10">
            <a:extLst>
              <a:ext uri="{FF2B5EF4-FFF2-40B4-BE49-F238E27FC236}">
                <a16:creationId xmlns:a16="http://schemas.microsoft.com/office/drawing/2014/main" id="{3D180140-E386-FA39-A27F-8C62839D69D5}"/>
              </a:ext>
            </a:extLst>
          </p:cNvPr>
          <p:cNvSpPr/>
          <p:nvPr/>
        </p:nvSpPr>
        <p:spPr>
          <a:xfrm>
            <a:off x="10700419" y="4418020"/>
            <a:ext cx="1485908" cy="246221"/>
          </a:xfrm>
          <a:prstGeom prst="rect">
            <a:avLst/>
          </a:prstGeom>
        </p:spPr>
        <p:txBody>
          <a:bodyPr wrap="square" lIns="91440" tIns="45720" rIns="91440" bIns="45720" anchor="t">
            <a:spAutoFit/>
          </a:bodyPr>
          <a:lstStyle/>
          <a:p>
            <a:pPr defTabSz="457200" eaLnBrk="1" fontAlgn="auto" hangingPunct="1">
              <a:spcBef>
                <a:spcPts val="0"/>
              </a:spcBef>
              <a:spcAft>
                <a:spcPts val="0"/>
              </a:spcAft>
              <a:defRPr/>
            </a:pPr>
            <a:r>
              <a:rPr lang="en-US" sz="1000">
                <a:solidFill>
                  <a:srgbClr val="44546A"/>
                </a:solidFill>
                <a:latin typeface="+mj-lt"/>
                <a:ea typeface="Calibri" panose="020F0502020204030204" pitchFamily="34" charset="0"/>
                <a:cs typeface="Calibri"/>
              </a:rPr>
              <a:t>Source: Mitsubishi</a:t>
            </a:r>
            <a:endParaRPr lang="en-US" sz="1000" err="1">
              <a:solidFill>
                <a:srgbClr val="44546A"/>
              </a:solidFill>
              <a:cs typeface="Calibri"/>
            </a:endParaRPr>
          </a:p>
        </p:txBody>
      </p:sp>
    </p:spTree>
    <p:extLst>
      <p:ext uri="{BB962C8B-B14F-4D97-AF65-F5344CB8AC3E}">
        <p14:creationId xmlns:p14="http://schemas.microsoft.com/office/powerpoint/2010/main" val="617032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74644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Thank you</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313282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anced Water Heating Initiative">
            <a:extLst>
              <a:ext uri="{FF2B5EF4-FFF2-40B4-BE49-F238E27FC236}">
                <a16:creationId xmlns:a16="http://schemas.microsoft.com/office/drawing/2014/main" id="{3B2F19D7-540E-C0E3-857F-1A9F0149E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6" y="2238230"/>
            <a:ext cx="5229225" cy="1962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DBFE31-D4C8-6DFC-39C8-2D9242027D70}"/>
              </a:ext>
            </a:extLst>
          </p:cNvPr>
          <p:cNvSpPr txBox="1"/>
          <p:nvPr/>
        </p:nvSpPr>
        <p:spPr>
          <a:xfrm>
            <a:off x="6427023" y="1838414"/>
            <a:ext cx="5571360" cy="2964914"/>
          </a:xfrm>
          <a:prstGeom prst="rect">
            <a:avLst/>
          </a:prstGeom>
          <a:noFill/>
        </p:spPr>
        <p:txBody>
          <a:bodyPr wrap="square">
            <a:spAutoFit/>
          </a:bodyPr>
          <a:lstStyle/>
          <a:p>
            <a:pPr>
              <a:lnSpc>
                <a:spcPct val="107000"/>
              </a:lnSpc>
            </a:pPr>
            <a:r>
              <a:rPr lang="en-US" sz="2200" b="1" dirty="0">
                <a:latin typeface="Franklin Gothic Book" panose="020B0503020102020204" pitchFamily="34" charset="0"/>
                <a:ea typeface="Calibri" panose="020F0502020204030204" pitchFamily="34" charset="0"/>
                <a:cs typeface="Calibri" panose="020F0502020204030204" pitchFamily="34" charset="0"/>
              </a:rPr>
              <a:t>AWHI was launched due to increasing concern over the energy use and greenhouse gas emissions associated with heating water. Today, we facilitate and guide over 140 organizations that are working together to accelerate the adoption of efficient, grid-connected and low global warming potential (GWP) heat pump water heaters. </a:t>
            </a:r>
            <a:endParaRPr lang="en-US" sz="2200" dirty="0">
              <a:latin typeface="Franklin Gothic Book" panose="020B0503020102020204" pitchFamily="34" charset="0"/>
            </a:endParaRPr>
          </a:p>
        </p:txBody>
      </p:sp>
    </p:spTree>
    <p:extLst>
      <p:ext uri="{BB962C8B-B14F-4D97-AF65-F5344CB8AC3E}">
        <p14:creationId xmlns:p14="http://schemas.microsoft.com/office/powerpoint/2010/main" val="46329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a:extLst>
              <a:ext uri="{FF2B5EF4-FFF2-40B4-BE49-F238E27FC236}">
                <a16:creationId xmlns:a16="http://schemas.microsoft.com/office/drawing/2014/main" id="{89821C3E-7D37-4D70-9505-630BAB0F0F85}"/>
              </a:ext>
            </a:extLst>
          </p:cNvPr>
          <p:cNvSpPr>
            <a:spLocks noGrp="1"/>
          </p:cNvSpPr>
          <p:nvPr>
            <p:ph type="title"/>
          </p:nvPr>
        </p:nvSpPr>
        <p:spPr/>
        <p:txBody>
          <a:bodyPr/>
          <a:lstStyle/>
          <a:p>
            <a:r>
              <a:rPr lang="en-US" altLang="en-US"/>
              <a:t>Energy Use in Homes</a:t>
            </a:r>
          </a:p>
        </p:txBody>
      </p:sp>
      <p:sp>
        <p:nvSpPr>
          <p:cNvPr id="4" name="Content Placeholder 3">
            <a:extLst>
              <a:ext uri="{FF2B5EF4-FFF2-40B4-BE49-F238E27FC236}">
                <a16:creationId xmlns:a16="http://schemas.microsoft.com/office/drawing/2014/main" id="{1408CAF8-8A69-D8CA-E9EA-A6FF8F82E8DD}"/>
              </a:ext>
            </a:extLst>
          </p:cNvPr>
          <p:cNvSpPr>
            <a:spLocks noGrp="1"/>
          </p:cNvSpPr>
          <p:nvPr>
            <p:ph sz="half" idx="1"/>
          </p:nvPr>
        </p:nvSpPr>
        <p:spPr>
          <a:xfrm>
            <a:off x="658091" y="2182090"/>
            <a:ext cx="3752088" cy="4271963"/>
          </a:xfrm>
        </p:spPr>
        <p:txBody>
          <a:bodyPr/>
          <a:lstStyle/>
          <a:p>
            <a:r>
              <a:rPr lang="en-US" altLang="en-US" dirty="0"/>
              <a:t>About 19-32% of energy use in homes is from water heating </a:t>
            </a:r>
            <a:endParaRPr lang="en-US" altLang="en-US" dirty="0">
              <a:cs typeface="Arial"/>
            </a:endParaRPr>
          </a:p>
          <a:p>
            <a:r>
              <a:rPr lang="en-US" altLang="en-US" dirty="0"/>
              <a:t>Together, space heating and water heating amount to 2/3 of residential energy use.</a:t>
            </a:r>
            <a:r>
              <a:rPr lang="en-US" altLang="en-US" sz="3200" dirty="0"/>
              <a:t>   </a:t>
            </a:r>
          </a:p>
          <a:p>
            <a:endParaRPr lang="en-US" sz="3200" dirty="0"/>
          </a:p>
        </p:txBody>
      </p:sp>
      <p:sp>
        <p:nvSpPr>
          <p:cNvPr id="18436" name="Slide Number Placeholder 8">
            <a:extLst>
              <a:ext uri="{FF2B5EF4-FFF2-40B4-BE49-F238E27FC236}">
                <a16:creationId xmlns:a16="http://schemas.microsoft.com/office/drawing/2014/main" id="{06625194-6902-43CF-BD08-3408CEF8A38B}"/>
              </a:ext>
            </a:extLst>
          </p:cNvPr>
          <p:cNvSpPr>
            <a:spLocks noGrp="1" noRot="1" noMove="1" noResize="1" noEditPoints="1" noAdjustHandles="1" noChangeArrowheads="1" noChangeShapeType="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fld id="{257B1342-21D8-41F4-8E82-52495522A896}" type="slidenum">
              <a:rPr lang="en-US" altLang="en-US" sz="1200">
                <a:solidFill>
                  <a:srgbClr val="89929D"/>
                </a:solidFill>
              </a:rPr>
              <a:pPr>
                <a:lnSpc>
                  <a:spcPct val="100000"/>
                </a:lnSpc>
                <a:spcBef>
                  <a:spcPct val="0"/>
                </a:spcBef>
                <a:buFontTx/>
                <a:buNone/>
              </a:pPr>
              <a:t>6</a:t>
            </a:fld>
            <a:endParaRPr lang="en-US" altLang="en-US" sz="1200">
              <a:solidFill>
                <a:srgbClr val="89929D"/>
              </a:solidFill>
            </a:endParaRPr>
          </a:p>
        </p:txBody>
      </p:sp>
      <p:pic>
        <p:nvPicPr>
          <p:cNvPr id="18435" name="Picture 7">
            <a:extLst>
              <a:ext uri="{FF2B5EF4-FFF2-40B4-BE49-F238E27FC236}">
                <a16:creationId xmlns:a16="http://schemas.microsoft.com/office/drawing/2014/main" id="{7F292BA2-91AA-4B39-8D65-5AD906399B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0886" b="-563"/>
          <a:stretch>
            <a:fillRect/>
          </a:stretch>
        </p:blipFill>
        <p:spPr bwMode="auto">
          <a:xfrm>
            <a:off x="4407150" y="2076450"/>
            <a:ext cx="7673196" cy="34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a:extLst>
              <a:ext uri="{FF2B5EF4-FFF2-40B4-BE49-F238E27FC236}">
                <a16:creationId xmlns:a16="http://schemas.microsoft.com/office/drawing/2014/main" id="{069A351F-16EB-4FC0-AA94-A22461314294}"/>
              </a:ext>
            </a:extLst>
          </p:cNvPr>
          <p:cNvSpPr txBox="1">
            <a:spLocks noGrp="1" noRot="1" noMove="1" noResize="1" noEditPoints="1" noAdjustHandles="1" noChangeArrowheads="1" noChangeShapeType="1"/>
          </p:cNvSpPr>
          <p:nvPr/>
        </p:nvSpPr>
        <p:spPr bwMode="auto">
          <a:xfrm>
            <a:off x="6564915" y="6152329"/>
            <a:ext cx="5421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r>
              <a:rPr lang="en-US" altLang="en-US" sz="1400" b="1">
                <a:solidFill>
                  <a:schemeClr val="tx1"/>
                </a:solidFill>
              </a:rPr>
              <a:t>Source: </a:t>
            </a:r>
            <a:r>
              <a:rPr lang="en-US" altLang="en-US" sz="1400">
                <a:solidFill>
                  <a:schemeClr val="tx1"/>
                </a:solidFill>
              </a:rPr>
              <a:t>2015 Residential Energy Consumption Survey (RECS)</a:t>
            </a:r>
          </a:p>
        </p:txBody>
      </p:sp>
      <p:sp>
        <p:nvSpPr>
          <p:cNvPr id="2" name="TextBox 1">
            <a:extLst>
              <a:ext uri="{FF2B5EF4-FFF2-40B4-BE49-F238E27FC236}">
                <a16:creationId xmlns:a16="http://schemas.microsoft.com/office/drawing/2014/main" id="{F383FB82-A638-4EA8-B5C1-27DECB32B83F}"/>
              </a:ext>
            </a:extLst>
          </p:cNvPr>
          <p:cNvSpPr txBox="1">
            <a:spLocks noGrp="1" noRot="1" noMove="1" noResize="1" noEditPoints="1" noAdjustHandles="1" noChangeArrowheads="1" noChangeShapeType="1"/>
          </p:cNvSpPr>
          <p:nvPr/>
        </p:nvSpPr>
        <p:spPr>
          <a:xfrm>
            <a:off x="7595997" y="5694274"/>
            <a:ext cx="3359150" cy="338554"/>
          </a:xfrm>
          <a:prstGeom prst="rect">
            <a:avLst/>
          </a:prstGeom>
          <a:noFill/>
        </p:spPr>
        <p:txBody>
          <a:bodyPr wrap="square" rtlCol="0">
            <a:spAutoFit/>
          </a:bodyPr>
          <a:lstStyle/>
          <a:p>
            <a:pPr algn="ctr"/>
            <a:r>
              <a:rPr lang="en-US" sz="1600">
                <a:solidFill>
                  <a:schemeClr val="tx2"/>
                </a:solidFill>
              </a:rPr>
              <a:t>Quadrillion British thermal units</a:t>
            </a:r>
          </a:p>
        </p:txBody>
      </p:sp>
      <p:sp>
        <p:nvSpPr>
          <p:cNvPr id="3" name="TextBox 2">
            <a:extLst>
              <a:ext uri="{FF2B5EF4-FFF2-40B4-BE49-F238E27FC236}">
                <a16:creationId xmlns:a16="http://schemas.microsoft.com/office/drawing/2014/main" id="{57955582-418B-4A6D-94E4-F1F1EF941C17}"/>
              </a:ext>
            </a:extLst>
          </p:cNvPr>
          <p:cNvSpPr txBox="1">
            <a:spLocks noGrp="1" noRot="1" noMove="1" noResize="1" noEditPoints="1" noAdjustHandles="1" noChangeArrowheads="1" noChangeShapeType="1"/>
          </p:cNvSpPr>
          <p:nvPr/>
        </p:nvSpPr>
        <p:spPr>
          <a:xfrm>
            <a:off x="10044701" y="3624358"/>
            <a:ext cx="2147299" cy="1200329"/>
          </a:xfrm>
          <a:prstGeom prst="rect">
            <a:avLst/>
          </a:prstGeom>
          <a:solidFill>
            <a:schemeClr val="bg1"/>
          </a:solidFill>
        </p:spPr>
        <p:txBody>
          <a:bodyPr wrap="square" rtlCol="0">
            <a:spAutoFit/>
          </a:bodyPr>
          <a:lstStyle/>
          <a:p>
            <a:r>
              <a:rPr lang="en-US" b="1">
                <a:solidFill>
                  <a:schemeClr val="accent6">
                    <a:lumMod val="50000"/>
                  </a:schemeClr>
                </a:solidFill>
              </a:rPr>
              <a:t>electricity</a:t>
            </a:r>
          </a:p>
          <a:p>
            <a:r>
              <a:rPr lang="en-US" b="1">
                <a:solidFill>
                  <a:schemeClr val="accent1"/>
                </a:solidFill>
              </a:rPr>
              <a:t>gas</a:t>
            </a:r>
          </a:p>
          <a:p>
            <a:r>
              <a:rPr lang="en-US" b="1">
                <a:solidFill>
                  <a:srgbClr val="FFC000"/>
                </a:solidFill>
              </a:rPr>
              <a:t>propane</a:t>
            </a:r>
          </a:p>
          <a:p>
            <a:r>
              <a:rPr lang="en-US" b="1">
                <a:solidFill>
                  <a:schemeClr val="accent4">
                    <a:lumMod val="75000"/>
                  </a:schemeClr>
                </a:solidFill>
              </a:rPr>
              <a:t>fuel oil / propane</a:t>
            </a:r>
          </a:p>
        </p:txBody>
      </p:sp>
    </p:spTree>
    <p:extLst>
      <p:ext uri="{BB962C8B-B14F-4D97-AF65-F5344CB8AC3E}">
        <p14:creationId xmlns:p14="http://schemas.microsoft.com/office/powerpoint/2010/main" val="59561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18E28A7-46C5-CC51-6597-E988CCB99D88}"/>
              </a:ext>
            </a:extLst>
          </p:cNvPr>
          <p:cNvSpPr txBox="1">
            <a:spLocks/>
          </p:cNvSpPr>
          <p:nvPr/>
        </p:nvSpPr>
        <p:spPr bwMode="auto">
          <a:xfrm>
            <a:off x="688975" y="2709863"/>
            <a:ext cx="74644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6000" b="1" kern="1200">
                <a:solidFill>
                  <a:schemeClr val="tx1"/>
                </a:solidFill>
                <a:latin typeface="+mj-lt"/>
                <a:ea typeface="+mj-ea"/>
                <a:cs typeface="+mj-cs"/>
              </a:defRPr>
            </a:lvl1pPr>
            <a:lvl2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2pPr>
            <a:lvl3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3pPr>
            <a:lvl4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4pPr>
            <a:lvl5pPr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5pPr>
            <a:lvl6pPr marL="4572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6pPr>
            <a:lvl7pPr marL="9144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7pPr>
            <a:lvl8pPr marL="13716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8pPr>
            <a:lvl9pPr marL="1828800" algn="ctr" rtl="0" eaLnBrk="1" fontAlgn="base" hangingPunct="1">
              <a:lnSpc>
                <a:spcPct val="90000"/>
              </a:lnSpc>
              <a:spcBef>
                <a:spcPct val="0"/>
              </a:spcBef>
              <a:spcAft>
                <a:spcPct val="0"/>
              </a:spcAft>
              <a:defRPr sz="3600" b="1">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6000" b="1" i="0" u="none" strike="noStrike" kern="1200" cap="none" spc="0" normalizeH="0" baseline="0" noProof="0" dirty="0">
                <a:ln>
                  <a:noFill/>
                </a:ln>
                <a:solidFill>
                  <a:srgbClr val="003F5F"/>
                </a:solidFill>
                <a:effectLst/>
                <a:uLnTx/>
                <a:uFillTx/>
                <a:latin typeface="Arial"/>
                <a:ea typeface="+mj-ea"/>
                <a:cs typeface="+mj-cs"/>
              </a:rPr>
              <a:t>What is a heat pump water heater?</a:t>
            </a:r>
            <a:endParaRPr kumimoji="0" lang="en-US" sz="6000" b="1" i="0" u="none" strike="noStrike" kern="1200" cap="none" spc="0" normalizeH="0" baseline="0" noProof="0" dirty="0">
              <a:ln>
                <a:noFill/>
              </a:ln>
              <a:solidFill>
                <a:srgbClr val="003F5F"/>
              </a:solidFill>
              <a:effectLst/>
              <a:uLnTx/>
              <a:uFillTx/>
              <a:latin typeface="Arial"/>
              <a:ea typeface="+mj-ea"/>
              <a:cs typeface="+mj-cs"/>
            </a:endParaRPr>
          </a:p>
        </p:txBody>
      </p:sp>
    </p:spTree>
    <p:extLst>
      <p:ext uri="{BB962C8B-B14F-4D97-AF65-F5344CB8AC3E}">
        <p14:creationId xmlns:p14="http://schemas.microsoft.com/office/powerpoint/2010/main" val="398283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4DC86D22-35A3-B838-733D-1B80F9102D7A}"/>
              </a:ext>
            </a:extLst>
          </p:cNvPr>
          <p:cNvPicPr>
            <a:picLocks noChangeAspect="1"/>
          </p:cNvPicPr>
          <p:nvPr/>
        </p:nvPicPr>
        <p:blipFill rotWithShape="1">
          <a:blip r:embed="rId3">
            <a:extLst>
              <a:ext uri="{28A0092B-C50C-407E-A947-70E740481C1C}">
                <a14:useLocalDpi xmlns:a14="http://schemas.microsoft.com/office/drawing/2010/main" val="0"/>
              </a:ext>
            </a:extLst>
          </a:blip>
          <a:srcRect t="6003"/>
          <a:stretch/>
        </p:blipFill>
        <p:spPr>
          <a:xfrm>
            <a:off x="6154740" y="524435"/>
            <a:ext cx="5786574" cy="5755212"/>
          </a:xfrm>
          <a:prstGeom prst="rect">
            <a:avLst/>
          </a:prstGeom>
        </p:spPr>
      </p:pic>
      <p:sp>
        <p:nvSpPr>
          <p:cNvPr id="4" name="Content Placeholder 3">
            <a:extLst>
              <a:ext uri="{FF2B5EF4-FFF2-40B4-BE49-F238E27FC236}">
                <a16:creationId xmlns:a16="http://schemas.microsoft.com/office/drawing/2014/main" id="{35BFB572-D6FA-4DEF-9462-EB20B7EDD5A1}"/>
              </a:ext>
            </a:extLst>
          </p:cNvPr>
          <p:cNvSpPr>
            <a:spLocks noGrp="1"/>
          </p:cNvSpPr>
          <p:nvPr>
            <p:ph sz="half" idx="2"/>
          </p:nvPr>
        </p:nvSpPr>
        <p:spPr>
          <a:xfrm>
            <a:off x="839788" y="1600337"/>
            <a:ext cx="5265736" cy="4398980"/>
          </a:xfrm>
        </p:spPr>
        <p:txBody>
          <a:bodyPr/>
          <a:lstStyle/>
          <a:p>
            <a:r>
              <a:rPr lang="en-US" sz="2600" dirty="0"/>
              <a:t>Similar technology to a refrigerator, but in reverse</a:t>
            </a:r>
            <a:endParaRPr lang="en-US" sz="2600" dirty="0">
              <a:cs typeface="Arial"/>
            </a:endParaRPr>
          </a:p>
          <a:p>
            <a:r>
              <a:rPr lang="en-US" sz="2600" dirty="0"/>
              <a:t>Very energy efficient</a:t>
            </a:r>
            <a:endParaRPr lang="en-US" sz="2600" dirty="0">
              <a:cs typeface="Arial"/>
            </a:endParaRPr>
          </a:p>
          <a:p>
            <a:r>
              <a:rPr lang="en-US" sz="2600" dirty="0"/>
              <a:t>Higher upfront cost but much lower operating costs</a:t>
            </a:r>
            <a:endParaRPr lang="en-US" sz="2600" dirty="0">
              <a:cs typeface="Arial"/>
            </a:endParaRPr>
          </a:p>
          <a:p>
            <a:r>
              <a:rPr lang="en-US" sz="2600" dirty="0"/>
              <a:t>Uses refrigerants </a:t>
            </a:r>
            <a:endParaRPr lang="en-US" sz="2600" dirty="0">
              <a:cs typeface="Arial"/>
            </a:endParaRPr>
          </a:p>
          <a:p>
            <a:r>
              <a:rPr lang="en-US" sz="2600" dirty="0">
                <a:cs typeface="Arial"/>
              </a:rPr>
              <a:t>Electrical infrastructure or panel updates may be needed</a:t>
            </a:r>
          </a:p>
        </p:txBody>
      </p:sp>
      <p:sp>
        <p:nvSpPr>
          <p:cNvPr id="3" name="Slide Number Placeholder 2">
            <a:extLst>
              <a:ext uri="{FF2B5EF4-FFF2-40B4-BE49-F238E27FC236}">
                <a16:creationId xmlns:a16="http://schemas.microsoft.com/office/drawing/2014/main" id="{2C71682C-E0C5-4DCF-90C5-CB1C668A6F56}"/>
              </a:ext>
            </a:extLst>
          </p:cNvPr>
          <p:cNvSpPr>
            <a:spLocks noGrp="1"/>
          </p:cNvSpPr>
          <p:nvPr>
            <p:ph type="sldNum" sz="quarter" idx="12"/>
          </p:nvPr>
        </p:nvSpPr>
        <p:spPr/>
        <p:txBody>
          <a:bodyPr/>
          <a:lstStyle/>
          <a:p>
            <a:fld id="{E9658B0A-E50D-4182-BE4B-D88B1DA1C420}" type="slidenum">
              <a:rPr lang="en-US" altLang="en-US" smtClean="0"/>
              <a:pPr/>
              <a:t>8</a:t>
            </a:fld>
            <a:endParaRPr lang="en-US" altLang="en-US"/>
          </a:p>
        </p:txBody>
      </p:sp>
      <p:sp>
        <p:nvSpPr>
          <p:cNvPr id="2" name="Title 1">
            <a:extLst>
              <a:ext uri="{FF2B5EF4-FFF2-40B4-BE49-F238E27FC236}">
                <a16:creationId xmlns:a16="http://schemas.microsoft.com/office/drawing/2014/main" id="{9AFF28F7-28C4-4B11-B939-1833518F57E5}"/>
              </a:ext>
            </a:extLst>
          </p:cNvPr>
          <p:cNvSpPr>
            <a:spLocks noGrp="1"/>
          </p:cNvSpPr>
          <p:nvPr>
            <p:ph type="title"/>
          </p:nvPr>
        </p:nvSpPr>
        <p:spPr>
          <a:xfrm>
            <a:off x="-1466851" y="370264"/>
            <a:ext cx="10515600" cy="1325563"/>
          </a:xfrm>
        </p:spPr>
        <p:txBody>
          <a:bodyPr/>
          <a:lstStyle/>
          <a:p>
            <a:r>
              <a:rPr lang="en-US"/>
              <a:t>Heat Pump Water Heaters</a:t>
            </a:r>
            <a:endParaRPr lang="en-US">
              <a:cs typeface="Arial"/>
            </a:endParaRPr>
          </a:p>
        </p:txBody>
      </p:sp>
    </p:spTree>
    <p:extLst>
      <p:ext uri="{BB962C8B-B14F-4D97-AF65-F5344CB8AC3E}">
        <p14:creationId xmlns:p14="http://schemas.microsoft.com/office/powerpoint/2010/main" val="312580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3B5540-B684-40FD-8465-A585B03F86E6}"/>
              </a:ext>
            </a:extLst>
          </p:cNvPr>
          <p:cNvSpPr/>
          <p:nvPr/>
        </p:nvSpPr>
        <p:spPr>
          <a:xfrm>
            <a:off x="6096000" y="1905000"/>
            <a:ext cx="6096000" cy="4271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1" name="Title 1">
            <a:extLst>
              <a:ext uri="{FF2B5EF4-FFF2-40B4-BE49-F238E27FC236}">
                <a16:creationId xmlns:a16="http://schemas.microsoft.com/office/drawing/2014/main" id="{2ECC73B0-7C07-483E-A281-65EC71A2925B}"/>
              </a:ext>
            </a:extLst>
          </p:cNvPr>
          <p:cNvSpPr>
            <a:spLocks noGrp="1"/>
          </p:cNvSpPr>
          <p:nvPr>
            <p:ph type="title"/>
          </p:nvPr>
        </p:nvSpPr>
        <p:spPr/>
        <p:txBody>
          <a:bodyPr/>
          <a:lstStyle/>
          <a:p>
            <a:r>
              <a:rPr lang="en-US" altLang="en-US"/>
              <a:t>Heat Pump Water Heaters</a:t>
            </a:r>
          </a:p>
        </p:txBody>
      </p:sp>
      <p:pic>
        <p:nvPicPr>
          <p:cNvPr id="17412" name="Content Placeholder 5" descr="A picture containing indoor, person&#10;&#10;Description automatically generated">
            <a:extLst>
              <a:ext uri="{FF2B5EF4-FFF2-40B4-BE49-F238E27FC236}">
                <a16:creationId xmlns:a16="http://schemas.microsoft.com/office/drawing/2014/main" id="{2F62782B-61FE-4E5B-B0F3-4E21E894FAD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r="4678"/>
          <a:stretch>
            <a:fillRect/>
          </a:stretch>
        </p:blipFill>
        <p:spPr>
          <a:xfrm>
            <a:off x="-3175" y="1897063"/>
            <a:ext cx="6099175" cy="4271962"/>
          </a:xfrm>
        </p:spPr>
      </p:pic>
      <p:graphicFrame>
        <p:nvGraphicFramePr>
          <p:cNvPr id="7" name="Table 7">
            <a:extLst>
              <a:ext uri="{FF2B5EF4-FFF2-40B4-BE49-F238E27FC236}">
                <a16:creationId xmlns:a16="http://schemas.microsoft.com/office/drawing/2014/main" id="{242B7CFC-4D36-4384-99FB-E31889CCFBB3}"/>
              </a:ext>
            </a:extLst>
          </p:cNvPr>
          <p:cNvGraphicFramePr>
            <a:graphicFrameLocks noGrp="1"/>
          </p:cNvGraphicFramePr>
          <p:nvPr>
            <p:ph sz="half" idx="2"/>
          </p:nvPr>
        </p:nvGraphicFramePr>
        <p:xfrm>
          <a:off x="7035800" y="2053621"/>
          <a:ext cx="3721100" cy="4271963"/>
        </p:xfrm>
        <a:graphic>
          <a:graphicData uri="http://schemas.openxmlformats.org/drawingml/2006/table">
            <a:tbl>
              <a:tblPr firstRow="1" bandRow="1">
                <a:tableStyleId>{5C22544A-7EE6-4342-B048-85BDC9FD1C3A}</a:tableStyleId>
              </a:tblPr>
              <a:tblGrid>
                <a:gridCol w="3721100">
                  <a:extLst>
                    <a:ext uri="{9D8B030D-6E8A-4147-A177-3AD203B41FA5}">
                      <a16:colId xmlns:a16="http://schemas.microsoft.com/office/drawing/2014/main" val="3486727421"/>
                    </a:ext>
                  </a:extLst>
                </a:gridCol>
              </a:tblGrid>
              <a:tr h="608210">
                <a:tc>
                  <a:txBody>
                    <a:bodyPr/>
                    <a:lstStyle/>
                    <a:p>
                      <a:endParaRPr lang="en-US" sz="2000" b="0">
                        <a:solidFill>
                          <a:schemeClr val="tx2"/>
                        </a:solidFill>
                      </a:endParaRPr>
                    </a:p>
                  </a:txBody>
                  <a:tcPr marL="91414" marR="91414" marT="137197" marB="137197">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472944"/>
                  </a:ext>
                </a:extLst>
              </a:tr>
              <a:tr h="2848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chemeClr val="tx2"/>
                          </a:solidFill>
                        </a:rPr>
                        <a:t>Heat pump water heaters </a:t>
                      </a:r>
                      <a:r>
                        <a:rPr lang="en-US" sz="2800">
                          <a:solidFill>
                            <a:schemeClr val="tx2"/>
                          </a:solidFill>
                        </a:rPr>
                        <a:t>are two to four times more efficient than standard water heaters</a:t>
                      </a:r>
                    </a:p>
                    <a:p>
                      <a:endParaRPr lang="en-US" sz="2000">
                        <a:solidFill>
                          <a:schemeClr val="tx2"/>
                        </a:solidFill>
                      </a:endParaRPr>
                    </a:p>
                  </a:txBody>
                  <a:tcPr marL="91414" marR="91414" marT="137197" marB="137197">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476692"/>
                  </a:ext>
                </a:extLst>
              </a:tr>
              <a:tr h="815054">
                <a:tc>
                  <a:txBody>
                    <a:bodyPr/>
                    <a:lstStyle/>
                    <a:p>
                      <a:endParaRPr lang="en-US" sz="2000">
                        <a:solidFill>
                          <a:schemeClr val="tx2"/>
                        </a:solidFill>
                      </a:endParaRPr>
                    </a:p>
                  </a:txBody>
                  <a:tcPr marL="91414" marR="91414" marT="137197" marB="137197">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6003888"/>
                  </a:ext>
                </a:extLst>
              </a:tr>
            </a:tbl>
          </a:graphicData>
        </a:graphic>
      </p:graphicFrame>
      <p:sp>
        <p:nvSpPr>
          <p:cNvPr id="17419" name="Slide Number Placeholder 9">
            <a:extLst>
              <a:ext uri="{FF2B5EF4-FFF2-40B4-BE49-F238E27FC236}">
                <a16:creationId xmlns:a16="http://schemas.microsoft.com/office/drawing/2014/main" id="{30ED64B2-6DEB-4D98-B206-CC7D6E364E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2"/>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2"/>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2"/>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2"/>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2"/>
                </a:solidFill>
                <a:latin typeface="Arial" panose="020B0604020202020204" pitchFamily="34" charset="0"/>
              </a:defRPr>
            </a:lvl9pPr>
          </a:lstStyle>
          <a:p>
            <a:pPr>
              <a:lnSpc>
                <a:spcPct val="100000"/>
              </a:lnSpc>
              <a:spcBef>
                <a:spcPct val="0"/>
              </a:spcBef>
              <a:buFontTx/>
              <a:buNone/>
            </a:pPr>
            <a:fld id="{293AA3E2-B07B-4E23-ABEF-3CB6D4C35BAC}" type="slidenum">
              <a:rPr lang="en-US" altLang="en-US" sz="1200">
                <a:solidFill>
                  <a:srgbClr val="89929D"/>
                </a:solidFill>
              </a:rPr>
              <a:pPr>
                <a:lnSpc>
                  <a:spcPct val="100000"/>
                </a:lnSpc>
                <a:spcBef>
                  <a:spcPct val="0"/>
                </a:spcBef>
                <a:buFontTx/>
                <a:buNone/>
              </a:pPr>
              <a:t>9</a:t>
            </a:fld>
            <a:endParaRPr lang="en-US" altLang="en-US" sz="1200">
              <a:solidFill>
                <a:srgbClr val="89929D"/>
              </a:solidFill>
            </a:endParaRPr>
          </a:p>
        </p:txBody>
      </p:sp>
    </p:spTree>
  </p:cSld>
  <p:clrMapOvr>
    <a:masterClrMapping/>
  </p:clrMapOvr>
</p:sld>
</file>

<file path=ppt/theme/theme1.xml><?xml version="1.0" encoding="utf-8"?>
<a:theme xmlns:a="http://schemas.openxmlformats.org/drawingml/2006/main" name="Office Theme">
  <a:themeElements>
    <a:clrScheme name="Custom 6">
      <a:dk1>
        <a:srgbClr val="003F5F"/>
      </a:dk1>
      <a:lt1>
        <a:sysClr val="window" lastClr="FFFFFF"/>
      </a:lt1>
      <a:dk2>
        <a:srgbClr val="4D4D4F"/>
      </a:dk2>
      <a:lt2>
        <a:srgbClr val="F2F2F2"/>
      </a:lt2>
      <a:accent1>
        <a:srgbClr val="00AEEF"/>
      </a:accent1>
      <a:accent2>
        <a:srgbClr val="006FBA"/>
      </a:accent2>
      <a:accent3>
        <a:srgbClr val="AEC938"/>
      </a:accent3>
      <a:accent4>
        <a:srgbClr val="FB8921"/>
      </a:accent4>
      <a:accent5>
        <a:srgbClr val="0095A1"/>
      </a:accent5>
      <a:accent6>
        <a:srgbClr val="EB2B57"/>
      </a:accent6>
      <a:hlink>
        <a:srgbClr val="00AEEF"/>
      </a:hlink>
      <a:folHlink>
        <a:srgbClr val="006FBA"/>
      </a:folHlink>
    </a:clrScheme>
    <a:fontScheme name="AWH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WHI PPT Template with Key Message and Read Me_2021-10-18" id="{399B1D85-3F9F-40E6-85E9-E7334D259D0F}" vid="{0F782CB3-00C0-43E7-B8BE-AF0650D613B2}"/>
    </a:ext>
  </a:ext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D4E7377033654BA1E1150E753DAC58" ma:contentTypeVersion="14" ma:contentTypeDescription="Create a new document." ma:contentTypeScope="" ma:versionID="485898d6d94559f21fede064ae6a29d3">
  <xsd:schema xmlns:xsd="http://www.w3.org/2001/XMLSchema" xmlns:xs="http://www.w3.org/2001/XMLSchema" xmlns:p="http://schemas.microsoft.com/office/2006/metadata/properties" xmlns:ns2="cc260708-1200-4e1a-9524-151a3045224f" xmlns:ns3="7047d13a-3d85-4210-90f4-cf6e6b1ca963" targetNamespace="http://schemas.microsoft.com/office/2006/metadata/properties" ma:root="true" ma:fieldsID="dd1a01979caa00d344ed63303312eabf" ns2:_="" ns3:_="">
    <xsd:import namespace="cc260708-1200-4e1a-9524-151a3045224f"/>
    <xsd:import namespace="7047d13a-3d85-4210-90f4-cf6e6b1ca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60708-1200-4e1a-9524-151a304522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cdb0c2-b311-48ea-8847-e093fd63e3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47d13a-3d85-4210-90f4-cf6e6b1ca96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b3768f2-0c08-4726-b9bb-d7c116746309}" ma:internalName="TaxCatchAll" ma:showField="CatchAllData" ma:web="7047d13a-3d85-4210-90f4-cf6e6b1ca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047d13a-3d85-4210-90f4-cf6e6b1ca963" xsi:nil="true"/>
    <lcf76f155ced4ddcb4097134ff3c332f xmlns="cc260708-1200-4e1a-9524-151a304522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B6C251-D3DB-48E6-AEA6-0A8F1DCF7B5C}"/>
</file>

<file path=customXml/itemProps2.xml><?xml version="1.0" encoding="utf-8"?>
<ds:datastoreItem xmlns:ds="http://schemas.openxmlformats.org/officeDocument/2006/customXml" ds:itemID="{528D82AA-34AD-4DD4-9FAF-7B54FCD64BA7}">
  <ds:schemaRefs>
    <ds:schemaRef ds:uri="1c6c2a5a-b89f-4baa-8462-4507b32daec6"/>
    <ds:schemaRef ds:uri="http://purl.org/dc/dcmitype/"/>
    <ds:schemaRef ds:uri="d2004692-a83b-4e1e-b868-ef75efccb025"/>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587F3243-1467-4750-B21E-79270E4ED0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AWHI PPT Template with Key Message and Read Me_2021-10-18</Template>
  <TotalTime>6286</TotalTime>
  <Words>5462</Words>
  <Application>Microsoft Office PowerPoint</Application>
  <PresentationFormat>Widescreen</PresentationFormat>
  <Paragraphs>486</Paragraphs>
  <Slides>42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Arial,Sans-Serif</vt:lpstr>
      <vt:lpstr>Calibri</vt:lpstr>
      <vt:lpstr>Calibri Light</vt:lpstr>
      <vt:lpstr>Franklin Gothic Book</vt:lpstr>
      <vt:lpstr>Helvetica</vt:lpstr>
      <vt:lpstr>inherit</vt:lpstr>
      <vt:lpstr>Libre Franklin</vt:lpstr>
      <vt:lpstr>Segoe UI</vt:lpstr>
      <vt:lpstr>Times New Roman</vt:lpstr>
      <vt:lpstr>Office Theme</vt:lpstr>
      <vt:lpstr>3_Office Theme</vt:lpstr>
      <vt:lpstr>Midwest Heat Pump Water Heater Market Landscape</vt:lpstr>
      <vt:lpstr>Jacob Serfling Co-Director Policy &amp; Building Technology Midwest Building Decarbonization Coalition</vt:lpstr>
      <vt:lpstr>PowerPoint Presentation</vt:lpstr>
      <vt:lpstr>New Buildings Institute</vt:lpstr>
      <vt:lpstr>PowerPoint Presentation</vt:lpstr>
      <vt:lpstr>Energy Use in Homes</vt:lpstr>
      <vt:lpstr>PowerPoint Presentation</vt:lpstr>
      <vt:lpstr>Heat Pump Water Heaters</vt:lpstr>
      <vt:lpstr>Heat Pump Water Heaters</vt:lpstr>
      <vt:lpstr>PowerPoint Presentation</vt:lpstr>
      <vt:lpstr>Water Heating Equipment Fuel Type</vt:lpstr>
      <vt:lpstr>Number of Water Heaters by State and Type</vt:lpstr>
      <vt:lpstr>In the Midwest, more than 6 million single-family homes could save around $300 a year by replacing their electric resistance water heater with a heat pump water heater. </vt:lpstr>
      <vt:lpstr>Iowa Water Heater Estimates</vt:lpstr>
      <vt:lpstr>Electric Resistance to Heat Pump  Water Heater Retrofit</vt:lpstr>
      <vt:lpstr>Solar panels required to power electric resistance and heat pump water heater for one year</vt:lpstr>
      <vt:lpstr>PowerPoint Presentation</vt:lpstr>
      <vt:lpstr>Technical Challenges</vt:lpstr>
      <vt:lpstr>Challenges and Potential Solutions</vt:lpstr>
      <vt:lpstr>Questions and Myth Busting</vt:lpstr>
      <vt:lpstr>PowerPoint Presentation</vt:lpstr>
      <vt:lpstr>PowerPoint Presentation</vt:lpstr>
      <vt:lpstr>Efficiency Maine HPWH Program</vt:lpstr>
      <vt:lpstr>Efficiency Maine – Low Income Program</vt:lpstr>
      <vt:lpstr>San Joaquin Valley, California  DAC Pilot Projects</vt:lpstr>
      <vt:lpstr>North Carolina</vt:lpstr>
      <vt:lpstr>Pembroke, IL Rural Residential Electrification Pilot</vt:lpstr>
      <vt:lpstr>PowerPoint Presentation</vt:lpstr>
      <vt:lpstr>Heat Pump Water Heater  Workforce Development Opportunity</vt:lpstr>
      <vt:lpstr>Emerald Cities Collaborative  HVAC Training Academy</vt:lpstr>
      <vt:lpstr>Renewable Energy Installation Workforce </vt:lpstr>
      <vt:lpstr>PowerPoint Presentation</vt:lpstr>
      <vt:lpstr>PowerPoint Presentation</vt:lpstr>
      <vt:lpstr>HPWH Technology Update</vt:lpstr>
      <vt:lpstr>PowerPoint Presentation</vt:lpstr>
      <vt:lpstr>Heat Pump Water Heater Characteristics </vt:lpstr>
      <vt:lpstr>240V Heat Pump Water Heaters</vt:lpstr>
      <vt:lpstr>120V Heat Pump Water Heaters</vt:lpstr>
      <vt:lpstr>PowerPoint Presentation</vt:lpstr>
      <vt:lpstr>Commercial Heat Pump Water Heaters</vt:lpstr>
      <vt:lpstr>Commercial HPWH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Wachunas</dc:creator>
  <cp:lastModifiedBy>Alexis Garland</cp:lastModifiedBy>
  <cp:revision>94</cp:revision>
  <dcterms:created xsi:type="dcterms:W3CDTF">2022-04-14T20:53:45Z</dcterms:created>
  <dcterms:modified xsi:type="dcterms:W3CDTF">2022-10-17T17:17:15Z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0x0101000DF2FC4FD661A243A2CE26D4C88BB242</vt:lpwstr>
  </property>
  <property fmtid="{D5CDD505-2E9C-101B-9397-08002B2CF9AE}" pid="3" name="SharedWithUsers">
    <vt:lpwstr>3079;#Smita Gupta</vt:lpwstr>
  </property>
  <property fmtid="{D5CDD505-2E9C-101B-9397-08002B2CF9AE}" pid="4" name="MediaServiceImageTags">
    <vt:lpwstr/>
  </property>
</Properties>
</file>