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2"/>
  </p:notesMasterIdLst>
  <p:sldIdLst>
    <p:sldId id="256" r:id="rId2"/>
    <p:sldId id="339" r:id="rId3"/>
    <p:sldId id="310" r:id="rId4"/>
    <p:sldId id="311" r:id="rId5"/>
    <p:sldId id="317" r:id="rId6"/>
    <p:sldId id="312" r:id="rId7"/>
    <p:sldId id="318" r:id="rId8"/>
    <p:sldId id="319" r:id="rId9"/>
    <p:sldId id="257" r:id="rId10"/>
    <p:sldId id="320" r:id="rId11"/>
    <p:sldId id="322" r:id="rId12"/>
    <p:sldId id="334" r:id="rId13"/>
    <p:sldId id="321" r:id="rId14"/>
    <p:sldId id="324" r:id="rId15"/>
    <p:sldId id="327" r:id="rId16"/>
    <p:sldId id="260" r:id="rId17"/>
    <p:sldId id="258" r:id="rId18"/>
    <p:sldId id="325" r:id="rId19"/>
    <p:sldId id="330" r:id="rId20"/>
    <p:sldId id="335" r:id="rId21"/>
    <p:sldId id="336" r:id="rId22"/>
    <p:sldId id="337" r:id="rId23"/>
    <p:sldId id="331" r:id="rId24"/>
    <p:sldId id="332" r:id="rId25"/>
    <p:sldId id="333" r:id="rId26"/>
    <p:sldId id="329" r:id="rId27"/>
    <p:sldId id="338" r:id="rId28"/>
    <p:sldId id="326" r:id="rId29"/>
    <p:sldId id="290" r:id="rId30"/>
    <p:sldId id="34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0C867-64EB-414F-BEE6-532BD70EA844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AA921-3B69-4B59-8721-78005E86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9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*star next to last bullet </a:t>
            </a:r>
            <a:r>
              <a:rPr lang="en-US" dirty="0">
                <a:sym typeface="Wingdings" panose="05000000000000000000" pitchFamily="2" charset="2"/>
              </a:rPr>
              <a:t> will address this specifically on its own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AA921-3B69-4B59-8721-78005E8688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8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 the audience for the last bullet (catch-up one)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AA921-3B69-4B59-8721-78005E8688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8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giving an example of something we can put together for departments/inspectors.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AA921-3B69-4B59-8721-78005E8688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5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Points made are not meant to be any sort of criticism but more of a “this is what we’ve been told or see happening”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AA921-3B69-4B59-8721-78005E8688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9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lack of knowledge by average homeowner?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AA921-3B69-4B59-8721-78005E8688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0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Talked a little bit already about some areas having no enforcement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AA921-3B69-4B59-8721-78005E8688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5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C80B49-4A64-47FB-93C1-FCBFDABDA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5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6E7B90-A22D-4E91-A7C4-B207ABA4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8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B948CB-BC43-4BA7-8753-C6A4B6A80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50866-7F2C-46D3-BAC6-19E9349EB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4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A0D897-0AAD-41BE-BE35-A54791B83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3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F45E5-4BF4-4F67-B777-E09D43D91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21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B63265-C30F-4C3B-A166-4871B9FBC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08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C091C-834D-4D22-B674-FC5726340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5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E7195F-9B71-44C0-B09A-CC1CE7CFE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ED363-48DC-46E7-BF19-80C1BF45D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3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52F3C-7C0E-4AC7-B311-9291B07FE0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7C1B36-7B2E-4ADA-ABD7-CA4E150464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597D2-574B-4516-A2CA-22CCCBF5F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1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5E3EB-4944-4F2D-9308-AF68C3BA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D32E7-69A2-461F-92FC-B27D6223A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7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3449D0-3AF3-4F9B-9F9C-58D1780D6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34" y="5749432"/>
            <a:ext cx="3437965" cy="11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2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912B-3CF9-4F07-81FB-14F7716C7C2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9D2D23-7DC1-4D7B-BDD8-5DCDACB2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yan@iacodeconsultant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7B79A-B0F9-409D-B7B9-CA23E81253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Iowa Energy Code Consultant Program: Year in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EF330-3397-42D4-83FE-55CFB5F11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Ryan Lovan</a:t>
            </a:r>
          </a:p>
          <a:p>
            <a:pPr algn="ctr"/>
            <a:r>
              <a:rPr lang="en-US" dirty="0"/>
              <a:t>Iowa Energy Code Consultant Program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ryan@iacodeconsultant.org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| (515) 669-4406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78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9CBF-5154-4283-9F61-EA5D52D9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59" y="430445"/>
            <a:ext cx="8596667" cy="56673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Outreach Efforts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C43EED0-B362-40B0-A830-4C8C9CB1F0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9" b="23899"/>
          <a:stretch>
            <a:fillRect/>
          </a:stretch>
        </p:blipFill>
        <p:spPr>
          <a:xfrm>
            <a:off x="420659" y="4218465"/>
            <a:ext cx="8274162" cy="209624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CE6CA-CC5B-4FBF-A251-326515B8A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60" y="1163052"/>
            <a:ext cx="8596667" cy="345943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Mix of outreach targets which included: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City/building officials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Inspectors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Building suppliers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Real estate agents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Goal of initial outreach to spread awareness of program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Give people a name &amp; contact to associate with Energy Code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683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9CBF-5154-4283-9F61-EA5D52D9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59" y="430445"/>
            <a:ext cx="8596667" cy="56673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Outreach Results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C43EED0-B362-40B0-A830-4C8C9CB1F0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9" b="23899"/>
          <a:stretch>
            <a:fillRect/>
          </a:stretch>
        </p:blipFill>
        <p:spPr>
          <a:xfrm>
            <a:off x="420659" y="4218465"/>
            <a:ext cx="8274162" cy="209624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CE6CA-CC5B-4FBF-A251-326515B8A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60" y="1163052"/>
            <a:ext cx="8596667" cy="345943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Most of the interest received was from inspectors &amp; officials; some interest from homeowners/buyers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Performed several training sessions &amp; presentations to different jurisdictions in Iowa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Blower door trainings &amp; explanations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Code overview presentations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Code benefits presentations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Performed several “open house” events to different areas to gauge and generate interest in program participation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229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92B5-E80C-425D-B00D-5DB5B7E1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Training &amp;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0CA0F-5066-4B5B-8708-5A54CA24D4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 eligible for continuing education credits</a:t>
            </a:r>
          </a:p>
          <a:p>
            <a:r>
              <a:rPr lang="en-US" dirty="0"/>
              <a:t>Majority of presentations involved code overviews &amp; summaries along with code examples (what would be and would not be code)</a:t>
            </a:r>
          </a:p>
          <a:p>
            <a:r>
              <a:rPr lang="en-US" dirty="0"/>
              <a:t>Other presentations and trainings focused on a singular part or aspect of energy code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574652-8934-41A1-850D-9C68B59C9C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62" y="2160589"/>
            <a:ext cx="4006625" cy="3004969"/>
          </a:xfrm>
        </p:spPr>
      </p:pic>
    </p:spTree>
    <p:extLst>
      <p:ext uri="{BB962C8B-B14F-4D97-AF65-F5344CB8AC3E}">
        <p14:creationId xmlns:p14="http://schemas.microsoft.com/office/powerpoint/2010/main" val="336913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E231-3BBB-4BA1-AB1B-20E0B9BA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Open House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9D87F-7592-4A45-A45F-25BB29FBE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930399"/>
            <a:ext cx="4184034" cy="4110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Events located in North-Central, North-Eastern, Central, &amp; South-Central Iowa</a:t>
            </a:r>
          </a:p>
          <a:p>
            <a:r>
              <a:rPr lang="en-US" dirty="0"/>
              <a:t>Event centered around providing brief overview of program and providing contact info</a:t>
            </a:r>
          </a:p>
          <a:p>
            <a:r>
              <a:rPr lang="en-US" dirty="0"/>
              <a:t>More attendance for North-Central and North-Eastern areas of Iowa</a:t>
            </a:r>
          </a:p>
          <a:p>
            <a:pPr lvl="1"/>
            <a:r>
              <a:rPr lang="en-US" dirty="0"/>
              <a:t>Attendees included builders, inspectors, city officials, and homeowners</a:t>
            </a:r>
          </a:p>
          <a:p>
            <a:r>
              <a:rPr lang="en-US" dirty="0"/>
              <a:t>Potentially more events to come</a:t>
            </a:r>
          </a:p>
          <a:p>
            <a:pPr lvl="1"/>
            <a:r>
              <a:rPr lang="en-US" dirty="0"/>
              <a:t>Will have free donuts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F43577-19EC-4A3B-88B7-CCB4A3DCA1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7" y="2084136"/>
            <a:ext cx="4034591" cy="2689727"/>
          </a:xfrm>
        </p:spPr>
      </p:pic>
    </p:spTree>
    <p:extLst>
      <p:ext uri="{BB962C8B-B14F-4D97-AF65-F5344CB8AC3E}">
        <p14:creationId xmlns:p14="http://schemas.microsoft.com/office/powerpoint/2010/main" val="235940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1345-3704-4748-9A94-9DAE6EE6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Audience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23D24-A3D8-44F6-A015-5C7BAB2354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Your thoughts on energy code?</a:t>
            </a:r>
          </a:p>
          <a:p>
            <a:r>
              <a:rPr lang="en-US" dirty="0"/>
              <a:t>How strict do you think jurisdictions and areas are on energy code?</a:t>
            </a:r>
          </a:p>
          <a:p>
            <a:r>
              <a:rPr lang="en-US" dirty="0"/>
              <a:t>Do you think all areas follow energy code?</a:t>
            </a:r>
          </a:p>
          <a:p>
            <a:r>
              <a:rPr lang="en-US" dirty="0"/>
              <a:t>Do you think all areas have an inspector?</a:t>
            </a:r>
          </a:p>
          <a:p>
            <a:r>
              <a:rPr lang="en-US" dirty="0"/>
              <a:t>Do you often discuss code with customers, contractors, or builders?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66FB6D-40B5-4CCF-B48A-E437A5F4D2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2" y="2763044"/>
            <a:ext cx="1704975" cy="2676525"/>
          </a:xfrm>
        </p:spPr>
      </p:pic>
    </p:spTree>
    <p:extLst>
      <p:ext uri="{BB962C8B-B14F-4D97-AF65-F5344CB8AC3E}">
        <p14:creationId xmlns:p14="http://schemas.microsoft.com/office/powerpoint/2010/main" val="20329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14AC-BDC0-4636-B53A-16078DED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Initial &amp; General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D5EB9-ADD0-41F4-BE08-5DB888BE4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seems useful; majority of building officials would like to integrate it into potential training programs</a:t>
            </a:r>
          </a:p>
          <a:p>
            <a:r>
              <a:rPr lang="en-US" dirty="0"/>
              <a:t>Useful to have a single point of contact for energy code information in the state</a:t>
            </a:r>
          </a:p>
          <a:p>
            <a:r>
              <a:rPr lang="en-US" dirty="0"/>
              <a:t>Every jurisdiction runs differently; some more strict than others</a:t>
            </a:r>
          </a:p>
          <a:p>
            <a:r>
              <a:rPr lang="en-US" dirty="0"/>
              <a:t>Some jurisdictions/towns have no inspectors (smaller &amp; rural)</a:t>
            </a:r>
          </a:p>
          <a:p>
            <a:r>
              <a:rPr lang="en-US" dirty="0"/>
              <a:t>Some jurisdictions remain somewhat off-hands regarding energy code and assume the builder follows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9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7965-E264-48A3-BC59-9860EF75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Energy Code Comments &amp; Feedback: The Good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A3520-E99F-4CCA-B363-7C9C31184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110961"/>
          </a:xfrm>
        </p:spPr>
        <p:txBody>
          <a:bodyPr/>
          <a:lstStyle/>
          <a:p>
            <a:r>
              <a:rPr lang="en-US" dirty="0"/>
              <a:t>Energy code items work in tandem with other required code items (mechanical, envelope, etc.)</a:t>
            </a:r>
          </a:p>
          <a:p>
            <a:pPr lvl="1"/>
            <a:r>
              <a:rPr lang="en-US" dirty="0"/>
              <a:t>“Most things I can check off as I’m looking at other things in the home”</a:t>
            </a:r>
          </a:p>
          <a:p>
            <a:r>
              <a:rPr lang="en-US" dirty="0"/>
              <a:t>Energy code items can ensure building quality and longevity</a:t>
            </a:r>
          </a:p>
          <a:p>
            <a:pPr lvl="1"/>
            <a:r>
              <a:rPr lang="en-US" dirty="0"/>
              <a:t>“Usually if we mention energy efficiency or code items, homeowners take that as a sign of quality”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2B14A2-553B-445B-A79B-E6D3DD8093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2" y="2133601"/>
            <a:ext cx="4184650" cy="3114064"/>
          </a:xfrm>
        </p:spPr>
      </p:pic>
    </p:spTree>
    <p:extLst>
      <p:ext uri="{BB962C8B-B14F-4D97-AF65-F5344CB8AC3E}">
        <p14:creationId xmlns:p14="http://schemas.microsoft.com/office/powerpoint/2010/main" val="154216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E231-3BBB-4BA1-AB1B-20E0B9BA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Energy Code Comments &amp; Feedback: The Bad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D00E0E-721D-4E66-8796-193594C800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1930399"/>
            <a:ext cx="4480195" cy="351589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9D87F-7592-4A45-A45F-25BB29FBE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930399"/>
            <a:ext cx="4184034" cy="4110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Easy to miss/difficult to inspect</a:t>
            </a:r>
          </a:p>
          <a:p>
            <a:pPr lvl="1"/>
            <a:r>
              <a:rPr lang="en-US" dirty="0"/>
              <a:t>“Sometimes we have guys that forget to check for an insulation marker or certificate on the electric box”</a:t>
            </a:r>
          </a:p>
          <a:p>
            <a:r>
              <a:rPr lang="en-US" dirty="0"/>
              <a:t>Playing catch-up</a:t>
            </a:r>
          </a:p>
          <a:p>
            <a:pPr lvl="1"/>
            <a:r>
              <a:rPr lang="en-US" dirty="0"/>
              <a:t>“Contractors are usually running the show and we are always trying to stay caught up with them”</a:t>
            </a:r>
          </a:p>
          <a:p>
            <a:r>
              <a:rPr lang="en-US" dirty="0"/>
              <a:t>Unfamiliarity with code or code items</a:t>
            </a:r>
          </a:p>
          <a:p>
            <a:pPr lvl="1"/>
            <a:r>
              <a:rPr lang="en-US" dirty="0"/>
              <a:t>“Never seen a blower door test done”</a:t>
            </a:r>
          </a:p>
          <a:p>
            <a:pPr lvl="1"/>
            <a:r>
              <a:rPr lang="en-US" dirty="0"/>
              <a:t>“We usually just get a checklist from the contractor saying everything meets code”</a:t>
            </a:r>
          </a:p>
          <a:p>
            <a:r>
              <a:rPr lang="en-US" dirty="0"/>
              <a:t>*Not always enforced or complied with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9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7965-E264-48A3-BC59-9860EF75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Tackling The Bad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A3520-E99F-4CCA-B363-7C9C31184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110961"/>
          </a:xfrm>
        </p:spPr>
        <p:txBody>
          <a:bodyPr/>
          <a:lstStyle/>
          <a:p>
            <a:r>
              <a:rPr lang="en-US" dirty="0"/>
              <a:t>Unfamiliarity aspect</a:t>
            </a:r>
          </a:p>
          <a:p>
            <a:pPr lvl="1"/>
            <a:r>
              <a:rPr lang="en-US" dirty="0"/>
              <a:t>Provide additional education</a:t>
            </a:r>
          </a:p>
          <a:p>
            <a:pPr lvl="1"/>
            <a:r>
              <a:rPr lang="en-US" dirty="0"/>
              <a:t>Provide trainings</a:t>
            </a:r>
          </a:p>
          <a:p>
            <a:pPr lvl="1"/>
            <a:r>
              <a:rPr lang="en-US" dirty="0"/>
              <a:t>Provide demonstrations</a:t>
            </a:r>
          </a:p>
          <a:p>
            <a:r>
              <a:rPr lang="en-US" dirty="0"/>
              <a:t>Easy to miss</a:t>
            </a:r>
          </a:p>
          <a:p>
            <a:pPr lvl="1"/>
            <a:r>
              <a:rPr lang="en-US" dirty="0"/>
              <a:t>Creation of step-by-step checklists</a:t>
            </a:r>
          </a:p>
          <a:p>
            <a:pPr lvl="1"/>
            <a:r>
              <a:rPr lang="en-US" dirty="0"/>
              <a:t>Go on example walkthroughs</a:t>
            </a:r>
          </a:p>
          <a:p>
            <a:r>
              <a:rPr lang="en-US" dirty="0"/>
              <a:t>Playing catch-up</a:t>
            </a:r>
          </a:p>
          <a:p>
            <a:pPr lvl="1"/>
            <a:r>
              <a:rPr lang="en-US" dirty="0"/>
              <a:t>Additional oversight?</a:t>
            </a:r>
          </a:p>
          <a:p>
            <a:pPr lvl="1"/>
            <a:r>
              <a:rPr lang="en-US" dirty="0"/>
              <a:t>Short staffing?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AE11B0-1B8B-4642-ABD1-A15B256E7C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60" y="2276520"/>
            <a:ext cx="4813034" cy="2651081"/>
          </a:xfrm>
        </p:spPr>
      </p:pic>
    </p:spTree>
    <p:extLst>
      <p:ext uri="{BB962C8B-B14F-4D97-AF65-F5344CB8AC3E}">
        <p14:creationId xmlns:p14="http://schemas.microsoft.com/office/powerpoint/2010/main" val="639047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C713-9DE9-45D1-BECE-22DCC1E4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Providing Additional Resources (checklist example)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7A941E-33E9-4797-B3D9-CEDE81F0B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80674"/>
            <a:ext cx="7680603" cy="4684756"/>
          </a:xfrm>
        </p:spPr>
      </p:pic>
    </p:spTree>
    <p:extLst>
      <p:ext uri="{BB962C8B-B14F-4D97-AF65-F5344CB8AC3E}">
        <p14:creationId xmlns:p14="http://schemas.microsoft.com/office/powerpoint/2010/main" val="242707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81756-B5C2-4EA5-9735-3E29364D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F49B1A-8177-42E8-B104-CF3C2DC80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85" y="609600"/>
            <a:ext cx="7045166" cy="6248400"/>
          </a:xfrm>
        </p:spPr>
      </p:pic>
    </p:spTree>
    <p:extLst>
      <p:ext uri="{BB962C8B-B14F-4D97-AF65-F5344CB8AC3E}">
        <p14:creationId xmlns:p14="http://schemas.microsoft.com/office/powerpoint/2010/main" val="2086995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5C83-D595-4E30-999E-4911A1E8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Enforcement Question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C9C48A-BBE6-4620-A6A6-FBC02D7FBC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1" y="2706621"/>
            <a:ext cx="4183062" cy="278870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DD7B8-E76D-42B0-A8C9-45E40066BF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Common issues with enforcement or compliance?</a:t>
            </a:r>
          </a:p>
          <a:p>
            <a:pPr lvl="1"/>
            <a:r>
              <a:rPr lang="en-US" dirty="0"/>
              <a:t>“Missing the stuff that seems to be easy”</a:t>
            </a:r>
          </a:p>
          <a:p>
            <a:pPr lvl="1"/>
            <a:r>
              <a:rPr lang="en-US" dirty="0"/>
              <a:t>“Not sure how to fully interpret report checklists given by the builders” (</a:t>
            </a:r>
            <a:r>
              <a:rPr lang="en-US" dirty="0" err="1"/>
              <a:t>RESCheck</a:t>
            </a:r>
            <a:r>
              <a:rPr lang="en-US" dirty="0"/>
              <a:t> reports, etc.)</a:t>
            </a:r>
          </a:p>
          <a:p>
            <a:pPr lvl="1"/>
            <a:r>
              <a:rPr lang="en-US" dirty="0"/>
              <a:t>“We aren’t there for any of the envelope testing”</a:t>
            </a:r>
          </a:p>
          <a:p>
            <a:r>
              <a:rPr lang="en-US" dirty="0"/>
              <a:t>Other input?</a:t>
            </a:r>
          </a:p>
        </p:txBody>
      </p:sp>
    </p:spTree>
    <p:extLst>
      <p:ext uri="{BB962C8B-B14F-4D97-AF65-F5344CB8AC3E}">
        <p14:creationId xmlns:p14="http://schemas.microsoft.com/office/powerpoint/2010/main" val="780435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5C83-D595-4E30-999E-4911A1E8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Enforcement Question, continued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C9C48A-BBE6-4620-A6A6-FBC02D7FBC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1" y="2706621"/>
            <a:ext cx="4183062" cy="278870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DD7B8-E76D-42B0-A8C9-45E40066BF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about areas of no enforcement (no inspection division)?</a:t>
            </a:r>
          </a:p>
          <a:p>
            <a:pPr lvl="1"/>
            <a:r>
              <a:rPr lang="en-US" dirty="0"/>
              <a:t>Hypothetical: If you’re on a stretch of interstate where the speed limit is 65 but you know for a fact that troopers don’t patrol the area, will you speed?</a:t>
            </a:r>
          </a:p>
          <a:p>
            <a:pPr lvl="1"/>
            <a:r>
              <a:rPr lang="en-US" dirty="0"/>
              <a:t>Do builders have a similar dilemma?</a:t>
            </a:r>
          </a:p>
        </p:txBody>
      </p:sp>
    </p:spTree>
    <p:extLst>
      <p:ext uri="{BB962C8B-B14F-4D97-AF65-F5344CB8AC3E}">
        <p14:creationId xmlns:p14="http://schemas.microsoft.com/office/powerpoint/2010/main" val="1964220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5C83-D595-4E30-999E-4911A1E8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Enforcement Question: What Do We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DD7B8-E76D-42B0-A8C9-45E40066BF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Your thoughts?</a:t>
            </a:r>
          </a:p>
          <a:p>
            <a:r>
              <a:rPr lang="en-US" dirty="0"/>
              <a:t>More education, more training, more outreach</a:t>
            </a:r>
          </a:p>
          <a:p>
            <a:r>
              <a:rPr lang="en-US" dirty="0"/>
              <a:t>Ongoing process</a:t>
            </a:r>
          </a:p>
          <a:p>
            <a:r>
              <a:rPr lang="en-US" dirty="0"/>
              <a:t>Change takes time… maybe years?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0FA733-2A3C-4244-8DDD-DC6377D065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9" y="2591947"/>
            <a:ext cx="4465533" cy="2275431"/>
          </a:xfrm>
        </p:spPr>
      </p:pic>
    </p:spTree>
    <p:extLst>
      <p:ext uri="{BB962C8B-B14F-4D97-AF65-F5344CB8AC3E}">
        <p14:creationId xmlns:p14="http://schemas.microsoft.com/office/powerpoint/2010/main" val="201663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19EB-0793-47BB-BDAF-E7899036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Different Perspectives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0A9D0-DF51-4008-AB25-F5FC176D6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7BD4A-84AF-4C4F-8B0E-0303ED67C9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Build homes the way they’ve always built them</a:t>
            </a:r>
          </a:p>
          <a:p>
            <a:r>
              <a:rPr lang="en-US" dirty="0"/>
              <a:t>In high demand areas, may have multiple crews performing multiple duties (can make it more difficult to ensure certain code requirements)</a:t>
            </a:r>
          </a:p>
          <a:p>
            <a:r>
              <a:rPr lang="en-US" dirty="0"/>
              <a:t>Certain requirements may be low on the priority list (energy certificate, attic marker, etc.)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12B57-2D68-481C-B59A-4E79D566E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Inspectors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9C8C8-1EA4-4672-836F-D4EC5E9C5B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Trust the builders to be up to date with code knowledge and requirements</a:t>
            </a:r>
          </a:p>
          <a:p>
            <a:r>
              <a:rPr lang="en-US" dirty="0"/>
              <a:t>Assume required testing is done and accounted for (blower door or duct blaster testing)</a:t>
            </a:r>
          </a:p>
          <a:p>
            <a:r>
              <a:rPr lang="en-US" dirty="0"/>
              <a:t>Occasionally unable to inspect certain conditions (if attic is sealed up, how to check for attic depth markers)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83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96794-481E-4A40-850C-82869A26D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Homeowner Perspective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ED8E7A-FE60-4202-A819-F093828AFF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46E24-6B87-456E-A09C-DE54B4EB74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Energy Code is great and an important part of my home</a:t>
            </a:r>
          </a:p>
          <a:p>
            <a:r>
              <a:rPr lang="en-US" dirty="0"/>
              <a:t>Being efficient is important to me</a:t>
            </a:r>
          </a:p>
          <a:p>
            <a:r>
              <a:rPr lang="en-US" dirty="0"/>
              <a:t>My house is more valuable being efficient</a:t>
            </a:r>
          </a:p>
          <a:p>
            <a:r>
              <a:rPr lang="en-US" dirty="0"/>
              <a:t>Want to make sure everything in the home follows code and is up to date</a:t>
            </a:r>
          </a:p>
          <a:p>
            <a:r>
              <a:rPr lang="en-US" dirty="0"/>
              <a:t>“What is energy code?”</a:t>
            </a:r>
          </a:p>
          <a:p>
            <a:r>
              <a:rPr lang="en-US" dirty="0"/>
              <a:t>“How do I know if my house follows energy code?”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39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DE9C-86B4-4FA3-8D02-618D1D26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Lining Perspectives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35BDE-AE6B-4840-9C9E-10A06B872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get on the same page?</a:t>
            </a:r>
          </a:p>
          <a:p>
            <a:r>
              <a:rPr lang="en-US" dirty="0"/>
              <a:t>More networking events</a:t>
            </a:r>
          </a:p>
          <a:p>
            <a:pPr lvl="1"/>
            <a:r>
              <a:rPr lang="en-US" dirty="0"/>
              <a:t>Homeowners/buyers may not meet inspectors, builders may not have much contact with inspectors, etc.</a:t>
            </a:r>
          </a:p>
          <a:p>
            <a:r>
              <a:rPr lang="en-US" dirty="0"/>
              <a:t>City &amp; jurisdiction involvement</a:t>
            </a:r>
          </a:p>
          <a:p>
            <a:r>
              <a:rPr lang="en-US" dirty="0"/>
              <a:t>Builder/home fairs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71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1448-A85B-411F-80F1-31BB68402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Additional Feedback &amp; Items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30688-499B-46E7-89FB-804D24A6B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from State Fire Marshal: 947 incorporated cities in Iowa, only 108 are listed as approved for own Building Code Enforcement (inspectors)</a:t>
            </a:r>
          </a:p>
          <a:p>
            <a:pPr lvl="1"/>
            <a:r>
              <a:rPr lang="en-US" dirty="0"/>
              <a:t>How are home’s approved and checked?</a:t>
            </a:r>
          </a:p>
          <a:p>
            <a:r>
              <a:rPr lang="en-US" dirty="0"/>
              <a:t>May need to provide more in-depth training on reporting</a:t>
            </a:r>
          </a:p>
          <a:p>
            <a:pPr lvl="1"/>
            <a:r>
              <a:rPr lang="en-US" dirty="0"/>
              <a:t>REScheck reports </a:t>
            </a:r>
            <a:r>
              <a:rPr lang="en-US" dirty="0">
                <a:sym typeface="Wingdings" panose="05000000000000000000" pitchFamily="2" charset="2"/>
              </a:rPr>
              <a:t> how to interpret them, how are they generated, etc.</a:t>
            </a:r>
          </a:p>
          <a:p>
            <a:r>
              <a:rPr lang="en-US" dirty="0"/>
              <a:t>Work on providing additional demonstration opportunities</a:t>
            </a:r>
          </a:p>
          <a:p>
            <a:pPr lvl="1"/>
            <a:r>
              <a:rPr lang="en-US" dirty="0"/>
              <a:t>In person walkthroughs and diagnostic testing for envelope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67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0C0B-11FC-483F-AA49-B3746E0B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Moving Forward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0FCF87-15E6-48D1-A91A-2D1152A6F8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08306"/>
            <a:ext cx="4183062" cy="2786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71A7-F1E7-4B78-A6B0-77B7E1A679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Additional focus on smaller communities</a:t>
            </a:r>
          </a:p>
          <a:p>
            <a:r>
              <a:rPr lang="en-US" dirty="0"/>
              <a:t>Educating homeowners and home buyers</a:t>
            </a:r>
          </a:p>
          <a:p>
            <a:r>
              <a:rPr lang="en-US" dirty="0"/>
              <a:t>More in-person meetings &amp; trainings</a:t>
            </a:r>
          </a:p>
          <a:p>
            <a:r>
              <a:rPr lang="en-US" dirty="0"/>
              <a:t>Demonstration trainings</a:t>
            </a:r>
          </a:p>
          <a:p>
            <a:r>
              <a:rPr lang="en-US" dirty="0"/>
              <a:t>Again, will be ongoing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58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E231-3BBB-4BA1-AB1B-20E0B9BA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Use This Program As A Resource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9D87F-7592-4A45-A45F-25BB29FBE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930399"/>
            <a:ext cx="4184034" cy="4110963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2F1638-4893-4775-B0D6-5EC25B96CD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FREE assistance with anything regarding energy code</a:t>
            </a:r>
          </a:p>
          <a:p>
            <a:r>
              <a:rPr lang="en-US" dirty="0"/>
              <a:t>FREE speaking events</a:t>
            </a:r>
          </a:p>
          <a:p>
            <a:r>
              <a:rPr lang="en-US" dirty="0"/>
              <a:t>FREE information &amp; guidance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A7CC882-67E3-4A54-8407-548EE483C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06" y="2513515"/>
            <a:ext cx="4417853" cy="29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63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135F-8905-4892-9E5D-57E0FD41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92BF6-03F1-45A9-A0CF-5E73160B8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Ryan Lovan</a:t>
            </a:r>
          </a:p>
          <a:p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ryan@iacodeconsultant.org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515-669-4406</a:t>
            </a:r>
          </a:p>
          <a:p>
            <a:r>
              <a:rPr lang="en-US" dirty="0"/>
              <a:t>www.iacodeconsultant.org</a:t>
            </a:r>
          </a:p>
        </p:txBody>
      </p:sp>
    </p:spTree>
    <p:extLst>
      <p:ext uri="{BB962C8B-B14F-4D97-AF65-F5344CB8AC3E}">
        <p14:creationId xmlns:p14="http://schemas.microsoft.com/office/powerpoint/2010/main" val="419265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B812-6A11-4F33-9BF5-7F88A8E9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439D7-AEB0-4A6C-91B7-B7F6A2289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Ryan Lovan</a:t>
            </a:r>
          </a:p>
          <a:p>
            <a:pPr lvl="1"/>
            <a:r>
              <a:rPr lang="en-US" dirty="0"/>
              <a:t>Iowa State University</a:t>
            </a:r>
          </a:p>
          <a:p>
            <a:pPr lvl="1"/>
            <a:r>
              <a:rPr lang="en-US" dirty="0"/>
              <a:t>The Energy Group (2014)</a:t>
            </a:r>
          </a:p>
          <a:p>
            <a:pPr lvl="2"/>
            <a:r>
              <a:rPr lang="en-US" dirty="0"/>
              <a:t>Residential, commercial, industrial energy audits, modeling, energy sales tax exemptions, diagnostic testing </a:t>
            </a:r>
          </a:p>
          <a:p>
            <a:pPr lvl="1"/>
            <a:r>
              <a:rPr lang="en-US" dirty="0"/>
              <a:t>BPI Certifications</a:t>
            </a:r>
          </a:p>
          <a:p>
            <a:pPr lvl="2"/>
            <a:r>
              <a:rPr lang="en-US" dirty="0"/>
              <a:t>Building Analyst</a:t>
            </a:r>
          </a:p>
          <a:p>
            <a:pPr lvl="2"/>
            <a:r>
              <a:rPr lang="en-US" dirty="0"/>
              <a:t>Multifamily Building Analyst</a:t>
            </a:r>
          </a:p>
          <a:p>
            <a:pPr lvl="2"/>
            <a:r>
              <a:rPr lang="en-US" dirty="0"/>
              <a:t>Envelope Professional</a:t>
            </a:r>
          </a:p>
          <a:p>
            <a:pPr lvl="2"/>
            <a:r>
              <a:rPr lang="en-US" dirty="0"/>
              <a:t>Infiltration &amp; Duct Leakage</a:t>
            </a:r>
          </a:p>
          <a:p>
            <a:pPr lvl="1"/>
            <a:r>
              <a:rPr lang="en-US" dirty="0"/>
              <a:t>Iowa Energy Code Consultant (2022)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90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81756-B5C2-4EA5-9735-3E29364D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FB439F-270D-496B-A97B-1F0449232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08" y="1099992"/>
            <a:ext cx="6461119" cy="4658016"/>
          </a:xfrm>
        </p:spPr>
      </p:pic>
    </p:spTree>
    <p:extLst>
      <p:ext uri="{BB962C8B-B14F-4D97-AF65-F5344CB8AC3E}">
        <p14:creationId xmlns:p14="http://schemas.microsoft.com/office/powerpoint/2010/main" val="343162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C646-7E56-44B9-AC98-C2F27ABD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Program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6C5E-2908-41C2-A892-22590E617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US" dirty="0"/>
              <a:t>Midwest Energy Efficiency Alliance (MEEA)</a:t>
            </a:r>
          </a:p>
          <a:p>
            <a:pPr lvl="1"/>
            <a:r>
              <a:rPr lang="en-US" dirty="0"/>
              <a:t>Network which promotes energy efficiency</a:t>
            </a:r>
          </a:p>
          <a:p>
            <a:pPr lvl="1"/>
            <a:r>
              <a:rPr lang="en-US" dirty="0"/>
              <a:t>Optimize generation</a:t>
            </a:r>
          </a:p>
          <a:p>
            <a:pPr lvl="1"/>
            <a:r>
              <a:rPr lang="en-US" dirty="0"/>
              <a:t>Reduce consumption</a:t>
            </a:r>
          </a:p>
          <a:p>
            <a:pPr lvl="1"/>
            <a:r>
              <a:rPr lang="en-US" dirty="0"/>
              <a:t>Decrease carbon emissions</a:t>
            </a:r>
          </a:p>
          <a:p>
            <a:r>
              <a:rPr lang="en-US" dirty="0"/>
              <a:t>Iowa Energy Code Consultant Program</a:t>
            </a:r>
          </a:p>
          <a:p>
            <a:pPr lvl="1"/>
            <a:r>
              <a:rPr lang="en-US" dirty="0"/>
              <a:t>Advisory position; not a Code official</a:t>
            </a:r>
          </a:p>
          <a:p>
            <a:pPr lvl="1"/>
            <a:r>
              <a:rPr lang="en-US" dirty="0"/>
              <a:t>Funded by US Department of Energy</a:t>
            </a:r>
          </a:p>
          <a:p>
            <a:pPr lvl="1"/>
            <a:r>
              <a:rPr lang="en-US" dirty="0"/>
              <a:t>Provide free assistance, training, education (focus on Residential)</a:t>
            </a:r>
          </a:p>
          <a:p>
            <a:pPr lvl="1"/>
            <a:r>
              <a:rPr lang="en-US" dirty="0"/>
              <a:t>Goal to improve compliance through improved understanding and best practices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8DA8C-F38E-498F-B4A6-435FFF940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80" y="1846262"/>
            <a:ext cx="36099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4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B812-6A11-4F33-9BF5-7F88A8E9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439D7-AEB0-4A6C-91B7-B7F6A2289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1"/>
            <a:r>
              <a:rPr lang="en-US" dirty="0"/>
              <a:t>Providing free, individually tailored residential energy code assistance, training, and education</a:t>
            </a:r>
          </a:p>
          <a:p>
            <a:pPr lvl="1"/>
            <a:r>
              <a:rPr lang="en-US" dirty="0"/>
              <a:t>Goal of improving code compliance</a:t>
            </a:r>
          </a:p>
          <a:p>
            <a:pPr lvl="2"/>
            <a:r>
              <a:rPr lang="en-US" dirty="0"/>
              <a:t>Improving compliance = better quality homes, less customer callbacks, increasing home value</a:t>
            </a:r>
          </a:p>
          <a:p>
            <a:pPr lvl="1"/>
            <a:r>
              <a:rPr lang="en-US" dirty="0"/>
              <a:t>Free webinars eligible for CEU credits, presentations, on-site diagnostic tool demonstrations, energy code section walkthroughs,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9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C2B6-990F-4E59-B47B-BACAA554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Importance of Energy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6C26-45DD-4D64-8A05-4DDE16AAF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Buildings consume 40% of our total energy</a:t>
            </a:r>
          </a:p>
          <a:p>
            <a:pPr lvl="1"/>
            <a:r>
              <a:rPr lang="en-US" dirty="0"/>
              <a:t>Saving energy = saving money</a:t>
            </a:r>
          </a:p>
          <a:p>
            <a:r>
              <a:rPr lang="en-US" dirty="0"/>
              <a:t>Energy Codes can increase the comfort, health, and durability of buildings</a:t>
            </a:r>
          </a:p>
          <a:p>
            <a:r>
              <a:rPr lang="en-US" dirty="0"/>
              <a:t>Energy Codes can increase the value of the home</a:t>
            </a:r>
          </a:p>
          <a:p>
            <a:r>
              <a:rPr lang="en-US" dirty="0"/>
              <a:t>Energy Codes can reduce builder liability and comfort callbacks</a:t>
            </a:r>
          </a:p>
        </p:txBody>
      </p:sp>
    </p:spTree>
    <p:extLst>
      <p:ext uri="{BB962C8B-B14F-4D97-AF65-F5344CB8AC3E}">
        <p14:creationId xmlns:p14="http://schemas.microsoft.com/office/powerpoint/2010/main" val="370317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355E-A9E5-420B-BD2B-7E23D0F7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Current State Energy Code (2012)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ADDF9-DEEB-45B1-B691-62677F3F72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Energy Code is a State requirement for new construction or additions/renovations</a:t>
            </a:r>
          </a:p>
          <a:p>
            <a:r>
              <a:rPr lang="en-US" dirty="0"/>
              <a:t>What’s in the Code?</a:t>
            </a:r>
          </a:p>
          <a:p>
            <a:pPr lvl="1"/>
            <a:r>
              <a:rPr lang="en-US" dirty="0"/>
              <a:t>Insulation requirements</a:t>
            </a:r>
          </a:p>
          <a:p>
            <a:pPr lvl="1"/>
            <a:r>
              <a:rPr lang="en-US" dirty="0"/>
              <a:t>Air-leakage requirements</a:t>
            </a:r>
          </a:p>
          <a:p>
            <a:pPr lvl="1"/>
            <a:r>
              <a:rPr lang="en-US" dirty="0"/>
              <a:t>Fenestration requirements</a:t>
            </a:r>
          </a:p>
          <a:p>
            <a:pPr lvl="1"/>
            <a:r>
              <a:rPr lang="en-US" dirty="0"/>
              <a:t>Mechanical system requirements</a:t>
            </a:r>
          </a:p>
          <a:p>
            <a:pPr lvl="1"/>
            <a:r>
              <a:rPr lang="en-US" dirty="0"/>
              <a:t>Electrical (lighting) requirements</a:t>
            </a:r>
          </a:p>
          <a:p>
            <a:pPr lvl="1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294238-3FF1-4729-B8AC-33147A15C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33" y="2160589"/>
            <a:ext cx="3004887" cy="3891329"/>
          </a:xfrm>
        </p:spPr>
      </p:pic>
    </p:spTree>
    <p:extLst>
      <p:ext uri="{BB962C8B-B14F-4D97-AF65-F5344CB8AC3E}">
        <p14:creationId xmlns:p14="http://schemas.microsoft.com/office/powerpoint/2010/main" val="423917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4209-1DA2-4C74-9297-94D1B600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Overview of Residential Code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BFA35-1F37-4CE9-878B-6E83DA817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28969"/>
          </a:xfrm>
        </p:spPr>
        <p:txBody>
          <a:bodyPr/>
          <a:lstStyle/>
          <a:p>
            <a:r>
              <a:rPr lang="en-US" b="1" dirty="0"/>
              <a:t>The focus of requirements is on the building envelope</a:t>
            </a:r>
          </a:p>
          <a:p>
            <a:pPr lvl="1"/>
            <a:r>
              <a:rPr lang="en-US" dirty="0"/>
              <a:t>Includes ceilings, walls, windows, floors &amp; foundations</a:t>
            </a:r>
          </a:p>
          <a:p>
            <a:pPr lvl="1"/>
            <a:r>
              <a:rPr lang="en-US" dirty="0"/>
              <a:t>Insulation and fenestration levels, solar heat gain coefficients</a:t>
            </a:r>
          </a:p>
          <a:p>
            <a:pPr lvl="1"/>
            <a:r>
              <a:rPr lang="en-US" dirty="0"/>
              <a:t>Infiltration control</a:t>
            </a:r>
          </a:p>
          <a:p>
            <a:r>
              <a:rPr lang="en-US" dirty="0"/>
              <a:t>Ducting, air handlers, and filter boxes </a:t>
            </a:r>
            <a:r>
              <a:rPr lang="en-US" dirty="0">
                <a:sym typeface="Wingdings" panose="05000000000000000000" pitchFamily="2" charset="2"/>
              </a:rPr>
              <a:t> sealing, insulating &amp; testing</a:t>
            </a:r>
          </a:p>
          <a:p>
            <a:r>
              <a:rPr lang="en-US" dirty="0">
                <a:sym typeface="Wingdings" panose="05000000000000000000" pitchFamily="2" charset="2"/>
              </a:rPr>
              <a:t>Lighting equipment  75% of lamps/fixtures must be high-efficacy</a:t>
            </a:r>
          </a:p>
          <a:p>
            <a:r>
              <a:rPr lang="en-US" dirty="0">
                <a:sym typeface="Wingdings" panose="05000000000000000000" pitchFamily="2" charset="2"/>
              </a:rPr>
              <a:t>Limited space heating, air conditioning, and water heating requirements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Federal law sets most efficiency requirements</a:t>
            </a:r>
          </a:p>
          <a:p>
            <a:r>
              <a:rPr lang="en-US" dirty="0"/>
              <a:t>No appliance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88515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6DC5-AD0A-4B0C-B777-ECD6C979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Code Consultant Program Year in Review: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57446-109F-40A6-950E-FDB19672D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Began early 2022</a:t>
            </a:r>
          </a:p>
          <a:p>
            <a:r>
              <a:rPr lang="en-US" dirty="0"/>
              <a:t>First portion of year spent performing outreach</a:t>
            </a:r>
          </a:p>
          <a:p>
            <a:r>
              <a:rPr lang="en-US" dirty="0"/>
              <a:t>Second portion of year:</a:t>
            </a:r>
          </a:p>
          <a:p>
            <a:pPr lvl="1"/>
            <a:r>
              <a:rPr lang="en-US" dirty="0"/>
              <a:t>Held open houses, gave presentations, provided informational flyers &amp; materials</a:t>
            </a:r>
          </a:p>
          <a:p>
            <a:pPr lvl="1"/>
            <a:r>
              <a:rPr lang="en-US" dirty="0"/>
              <a:t>Spoke with inspectors, city officials, homeowners, contractors/builders</a:t>
            </a:r>
          </a:p>
          <a:p>
            <a:r>
              <a:rPr lang="en-US" dirty="0"/>
              <a:t>Multiple jurisdictions &amp; areas across Iowa</a:t>
            </a:r>
          </a:p>
          <a:p>
            <a:r>
              <a:rPr lang="en-US" dirty="0"/>
              <a:t>Program to continue into next year</a:t>
            </a:r>
          </a:p>
        </p:txBody>
      </p:sp>
    </p:spTree>
    <p:extLst>
      <p:ext uri="{BB962C8B-B14F-4D97-AF65-F5344CB8AC3E}">
        <p14:creationId xmlns:p14="http://schemas.microsoft.com/office/powerpoint/2010/main" val="5277336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4E7377033654BA1E1150E753DAC58" ma:contentTypeVersion="14" ma:contentTypeDescription="Create a new document." ma:contentTypeScope="" ma:versionID="485898d6d94559f21fede064ae6a29d3">
  <xsd:schema xmlns:xsd="http://www.w3.org/2001/XMLSchema" xmlns:xs="http://www.w3.org/2001/XMLSchema" xmlns:p="http://schemas.microsoft.com/office/2006/metadata/properties" xmlns:ns2="cc260708-1200-4e1a-9524-151a3045224f" xmlns:ns3="7047d13a-3d85-4210-90f4-cf6e6b1ca963" targetNamespace="http://schemas.microsoft.com/office/2006/metadata/properties" ma:root="true" ma:fieldsID="dd1a01979caa00d344ed63303312eabf" ns2:_="" ns3:_="">
    <xsd:import namespace="cc260708-1200-4e1a-9524-151a3045224f"/>
    <xsd:import namespace="7047d13a-3d85-4210-90f4-cf6e6b1ca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60708-1200-4e1a-9524-151a30452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6cdb0c2-b311-48ea-8847-e093fd63e3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7d13a-3d85-4210-90f4-cf6e6b1ca96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b3768f2-0c08-4726-b9bb-d7c116746309}" ma:internalName="TaxCatchAll" ma:showField="CatchAllData" ma:web="7047d13a-3d85-4210-90f4-cf6e6b1ca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A680D3-0D32-46EE-B55E-723B6366E20B}"/>
</file>

<file path=customXml/itemProps2.xml><?xml version="1.0" encoding="utf-8"?>
<ds:datastoreItem xmlns:ds="http://schemas.openxmlformats.org/officeDocument/2006/customXml" ds:itemID="{D259B12C-FCDD-49EC-B5C8-05549E2575D4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1462</TotalTime>
  <Words>1522</Words>
  <Application>Microsoft Office PowerPoint</Application>
  <PresentationFormat>Widescreen</PresentationFormat>
  <Paragraphs>207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Trebuchet MS</vt:lpstr>
      <vt:lpstr>Wingdings</vt:lpstr>
      <vt:lpstr>Wingdings 3</vt:lpstr>
      <vt:lpstr>Facet</vt:lpstr>
      <vt:lpstr>Iowa Energy Code Consultant Program: Year in Review</vt:lpstr>
      <vt:lpstr>PowerPoint Presentation</vt:lpstr>
      <vt:lpstr>Who am I?</vt:lpstr>
      <vt:lpstr>Program Information</vt:lpstr>
      <vt:lpstr>Program Overview</vt:lpstr>
      <vt:lpstr>Importance of Energy Codes</vt:lpstr>
      <vt:lpstr>Current State Energy Code (2012)</vt:lpstr>
      <vt:lpstr>Overview of Residential Code Requirements</vt:lpstr>
      <vt:lpstr>Code Consultant Program Year in Review: Overview</vt:lpstr>
      <vt:lpstr>Outreach Efforts</vt:lpstr>
      <vt:lpstr>Outreach Results</vt:lpstr>
      <vt:lpstr>Training &amp; Presentations</vt:lpstr>
      <vt:lpstr>Open House Events</vt:lpstr>
      <vt:lpstr>Audience Questions</vt:lpstr>
      <vt:lpstr>Initial &amp; General Feedback</vt:lpstr>
      <vt:lpstr>Energy Code Comments &amp; Feedback: The Good</vt:lpstr>
      <vt:lpstr>Energy Code Comments &amp; Feedback: The Bad</vt:lpstr>
      <vt:lpstr>Tackling The Bad</vt:lpstr>
      <vt:lpstr>Providing Additional Resources (checklist example)</vt:lpstr>
      <vt:lpstr>The Enforcement Question</vt:lpstr>
      <vt:lpstr>The Enforcement Question, continued</vt:lpstr>
      <vt:lpstr>The Enforcement Question: What Do We Do?</vt:lpstr>
      <vt:lpstr>Different Perspectives</vt:lpstr>
      <vt:lpstr>The Homeowner Perspective</vt:lpstr>
      <vt:lpstr>Lining Perspectives Up</vt:lpstr>
      <vt:lpstr>Additional Feedback &amp; Items Learned</vt:lpstr>
      <vt:lpstr>Moving Forward</vt:lpstr>
      <vt:lpstr>Use This Program As A Resource</vt:lpstr>
      <vt:lpstr>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2012 Residential IECC</dc:title>
  <dc:creator>Ryan Lovan</dc:creator>
  <cp:lastModifiedBy>Alexis Garland</cp:lastModifiedBy>
  <cp:revision>181</cp:revision>
  <dcterms:created xsi:type="dcterms:W3CDTF">2022-03-15T14:22:29Z</dcterms:created>
  <dcterms:modified xsi:type="dcterms:W3CDTF">2022-10-20T16:53:42Z</dcterms:modified>
</cp:coreProperties>
</file>