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306" r:id="rId3"/>
    <p:sldId id="1026" r:id="rId4"/>
    <p:sldId id="362" r:id="rId5"/>
    <p:sldId id="1028" r:id="rId6"/>
    <p:sldId id="1032" r:id="rId7"/>
    <p:sldId id="1030" r:id="rId8"/>
    <p:sldId id="1037" r:id="rId9"/>
    <p:sldId id="1033" r:id="rId10"/>
    <p:sldId id="1034" r:id="rId11"/>
    <p:sldId id="1035" r:id="rId12"/>
    <p:sldId id="1036" r:id="rId13"/>
    <p:sldId id="1038" r:id="rId14"/>
    <p:sldId id="1039" r:id="rId15"/>
    <p:sldId id="1040" r:id="rId16"/>
    <p:sldId id="10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32887532513678"/>
          <c:y val="2.4406312517153864E-2"/>
          <c:w val="0.65962007058218375"/>
          <c:h val="0.95118737496569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3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B-4B23-942F-15154AC05884}"/>
              </c:ext>
            </c:extLst>
          </c:dPt>
          <c:dPt>
            <c:idx val="1"/>
            <c:invertIfNegative val="0"/>
            <c:bubble3D val="0"/>
            <c:spPr>
              <a:solidFill>
                <a:srgbClr val="DB3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B-4B23-942F-15154AC0588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1B-4B23-942F-15154AC058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1B-4B23-942F-15154AC0588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1B-4B23-942F-15154AC058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Deep Negative Saver</c:v>
                </c:pt>
                <c:pt idx="1">
                  <c:v>Negative Saver</c:v>
                </c:pt>
                <c:pt idx="2">
                  <c:v>Neutral Saver</c:v>
                </c:pt>
                <c:pt idx="3">
                  <c:v>Moderately Positive Saver</c:v>
                </c:pt>
                <c:pt idx="4">
                  <c:v>High Positive Saver</c:v>
                </c:pt>
                <c:pt idx="5">
                  <c:v>Deep Positive Saver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0.24</c:v>
                </c:pt>
                <c:pt idx="4">
                  <c:v>0.12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1B-4B23-942F-15154AC05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104191"/>
        <c:axId val="177105855"/>
      </c:barChart>
      <c:catAx>
        <c:axId val="17710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05855"/>
        <c:crosses val="autoZero"/>
        <c:auto val="1"/>
        <c:lblAlgn val="ctr"/>
        <c:lblOffset val="100"/>
        <c:noMultiLvlLbl val="0"/>
      </c:catAx>
      <c:valAx>
        <c:axId val="1771058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710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5E143-2231-44DF-8ADC-47E9C037D66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5AFD-4411-4E68-82B4-E625FAD9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86A4-B6AB-49CD-A934-1D620F810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F0BE-7336-4CED-94CF-65DE82696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86758-6CEA-4D0D-B01F-13EC16C4C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DDE5-94CA-4515-8CC1-9A6F2BCE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59A5-40BE-49D6-823F-9186EE4E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40BEE-5431-4167-9CE4-1C475F18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7A30-F8C8-4452-85AE-BF3CA12C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B7E65-4CA2-4A25-A079-7100DFC11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7CA9-8F3C-42AB-92EF-04B1BAFC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5D005-FD0C-4037-BAD3-36B014E4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FA44B-DAD2-49E6-9589-EB2C8842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764323-21C1-426D-B317-8DB1416E9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10A4C-A5EE-4B5E-A3E2-79227B7A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EC14E-EC4D-4C12-8591-604F4256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F705F-A191-4767-BA2A-F6AA3DEF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29854-4268-43FF-A008-3F209690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2D2-3471-4B90-8510-B84D52C7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B40D-5957-49D3-A2FB-3255539E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98ABF-3FD8-4120-9442-FBBAB8ED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A1022-3CED-47F0-8072-CE98B635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4B7F4-2F31-4442-90A3-0E65548F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0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7A2E-8301-4B59-8AD9-8554102D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6F75E-1AD0-4BD1-8A15-9A797DBF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42B9C-64C8-40A1-B6E9-4E19A445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AAC4-334B-4518-B656-7000BDAA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4B529-2F51-4CBD-BF7B-BE1A0D60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D186-78C8-4770-8AE0-98EF913B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7DCB-1790-4C4C-AC83-5878F0F61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2B1F3-5B08-47A4-9340-EA2B79504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ABAF7-4004-4671-8CFF-8C4CEB2F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F4C14-BA3D-478D-8DDC-E79982B7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B3B0-B5C4-4603-9122-C667E3AC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6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62FC-1432-4A3F-8328-4CBD4130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7520A-7A79-4DAD-ADBE-EB3552F2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0B7C7-6FC9-47B5-98FF-B11EA5BAE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AB66D-3657-41F7-BB8C-BAD0A90B4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1F47C-4C93-41D8-9F00-1CF75CAA9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624CB-72B3-4019-8D5E-512CFA71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24692-303B-4BDA-B4C0-275AB0C7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979DC-234B-4219-95B4-2C614AC4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D47A-6BA0-4475-BB72-690D85DA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86889-E314-4007-B3D6-FACB8F6B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F94A9-AB1D-423F-A26A-D755F8BF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1D2A-122F-4A13-B386-14EEE1D1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28187-27F5-4E66-85FE-923DFF0D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99901-6AC9-4EB6-9685-9DF15989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AFF25-E806-472E-91DF-32DB2F1B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6BC6-ED9B-41BB-8DE1-B7354E52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587B9-2339-44DA-8F9F-0758FD0D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D571-8A8F-497D-8522-D368823C8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ED824-DFB6-40F5-B8E6-524DD17D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D857E-0713-42AC-B926-3FC5697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73A7C-9CD9-4606-AD39-8FD19E10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6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61F6-396B-41D5-AB92-E3BF726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39A03-CBD7-420B-962E-A88F55BE9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51712-94D6-412A-8447-2C8D94638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0B74C-8504-4FFA-8DAF-E3FDF5C6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DBEC7-23FE-4C77-A0D9-9CB6D1CB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44858-2F77-42E7-BF20-5395359F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BD4CB-785C-42FE-A3A6-3AA1871F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F1CDD-94AE-483B-824F-B5F66726B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32665-E19E-4072-8D2A-56E6C0C9A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738F-88FE-4D42-BD7F-F8EA71644E9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842E1-D7E3-4E73-A6A3-9271BB8B5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8C52D-C760-4F16-8832-976031C07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B70F-DE43-4082-9A4C-290BC0B36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martThermostat with voice control and SmartSensor | ecobee">
            <a:extLst>
              <a:ext uri="{FF2B5EF4-FFF2-40B4-BE49-F238E27FC236}">
                <a16:creationId xmlns:a16="http://schemas.microsoft.com/office/drawing/2014/main" id="{BBD963D7-7A78-4BB9-87CE-9B3343CB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7" y="3906902"/>
            <a:ext cx="3010393" cy="24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847F6D8-16DD-4A30-824A-9B2E07B0D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75" y="5489259"/>
            <a:ext cx="2935092" cy="1072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E0A98C-8C64-427E-BCE4-73D2AFFD5237}"/>
              </a:ext>
            </a:extLst>
          </p:cNvPr>
          <p:cNvSpPr txBox="1"/>
          <p:nvPr/>
        </p:nvSpPr>
        <p:spPr>
          <a:xfrm>
            <a:off x="7536832" y="519663"/>
            <a:ext cx="42768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AMI for deeper savings in a BYOD program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7FB278-4EAB-4352-A841-44AB4C356069}"/>
              </a:ext>
            </a:extLst>
          </p:cNvPr>
          <p:cNvCxnSpPr/>
          <p:nvPr/>
        </p:nvCxnSpPr>
        <p:spPr>
          <a:xfrm>
            <a:off x="8518358" y="3429000"/>
            <a:ext cx="329532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597350E-0D65-473F-A60C-ECE027EA19CF}"/>
              </a:ext>
            </a:extLst>
          </p:cNvPr>
          <p:cNvSpPr txBox="1"/>
          <p:nvPr/>
        </p:nvSpPr>
        <p:spPr>
          <a:xfrm>
            <a:off x="9968932" y="3453680"/>
            <a:ext cx="207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9, 2022</a:t>
            </a:r>
          </a:p>
        </p:txBody>
      </p:sp>
      <p:pic>
        <p:nvPicPr>
          <p:cNvPr id="1026" name="Picture 2" descr="Google Nest Smart Thermostat 3rd Generation - T3007ES">
            <a:extLst>
              <a:ext uri="{FF2B5EF4-FFF2-40B4-BE49-F238E27FC236}">
                <a16:creationId xmlns:a16="http://schemas.microsoft.com/office/drawing/2014/main" id="{2D447B4A-415C-469D-A3D1-9DB8C023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3" y="343949"/>
            <a:ext cx="2861710" cy="28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erson Sensi Touch Wi-Fi Smart Thermostat with Touchscreen Color Display,  Works with Alexa, Energy Star Certified, C-wire Required, ST75 Black 5.625&quot;  x 3.4&quot; x 1.17&quot; - - Amazon.com">
            <a:extLst>
              <a:ext uri="{FF2B5EF4-FFF2-40B4-BE49-F238E27FC236}">
                <a16:creationId xmlns:a16="http://schemas.microsoft.com/office/drawing/2014/main" id="{EF914906-E4D0-4960-BE2C-AB03A965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27" y="834156"/>
            <a:ext cx="3241782" cy="20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21A2E7-D10D-4AC1-9B3F-098472452263}"/>
              </a:ext>
            </a:extLst>
          </p:cNvPr>
          <p:cNvCxnSpPr>
            <a:cxnSpLocks/>
          </p:cNvCxnSpPr>
          <p:nvPr/>
        </p:nvCxnSpPr>
        <p:spPr>
          <a:xfrm>
            <a:off x="2590828" y="2581475"/>
            <a:ext cx="2458309" cy="169318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88616E-CEA9-4A93-9A50-5DD9A2E85D2C}"/>
              </a:ext>
            </a:extLst>
          </p:cNvPr>
          <p:cNvCxnSpPr>
            <a:cxnSpLocks/>
          </p:cNvCxnSpPr>
          <p:nvPr/>
        </p:nvCxnSpPr>
        <p:spPr>
          <a:xfrm flipV="1">
            <a:off x="3471725" y="4764505"/>
            <a:ext cx="1450391" cy="21804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4BA8C8-3F1E-4C8D-BEE2-4BD3D0D6D292}"/>
              </a:ext>
            </a:extLst>
          </p:cNvPr>
          <p:cNvCxnSpPr>
            <a:cxnSpLocks/>
          </p:cNvCxnSpPr>
          <p:nvPr/>
        </p:nvCxnSpPr>
        <p:spPr>
          <a:xfrm>
            <a:off x="5058762" y="2994262"/>
            <a:ext cx="465050" cy="82875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79D4EC5-A3BF-44B7-91EE-40D84E10CF95}"/>
              </a:ext>
            </a:extLst>
          </p:cNvPr>
          <p:cNvSpPr/>
          <p:nvPr/>
        </p:nvSpPr>
        <p:spPr>
          <a:xfrm>
            <a:off x="5381787" y="3961858"/>
            <a:ext cx="2298223" cy="2298223"/>
          </a:xfrm>
          <a:prstGeom prst="ellipse">
            <a:avLst/>
          </a:prstGeom>
          <a:blipFill dpi="0" rotWithShape="1">
            <a:blip r:embed="rId6"/>
            <a:srcRect/>
            <a:stretch>
              <a:fillRect l="-25000" t="-25000" r="-25000" b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1FF570-F912-489E-B6AD-3A492525C587}"/>
              </a:ext>
            </a:extLst>
          </p:cNvPr>
          <p:cNvSpPr/>
          <p:nvPr/>
        </p:nvSpPr>
        <p:spPr>
          <a:xfrm>
            <a:off x="5879878" y="4459948"/>
            <a:ext cx="1258967" cy="1258967"/>
          </a:xfrm>
          <a:prstGeom prst="ellipse">
            <a:avLst/>
          </a:prstGeom>
          <a:blipFill dpi="0" rotWithShape="1">
            <a:blip r:embed="rId7"/>
            <a:srcRect/>
            <a:stretch>
              <a:fillRect l="-15000" t="-15000" r="-11000" b="-10000"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D0E973-D069-478A-B458-E40A163B039F}"/>
              </a:ext>
            </a:extLst>
          </p:cNvPr>
          <p:cNvSpPr/>
          <p:nvPr/>
        </p:nvSpPr>
        <p:spPr>
          <a:xfrm>
            <a:off x="5670785" y="4274660"/>
            <a:ext cx="1673524" cy="1673524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A29F83-2B67-4E25-85B3-3BB5DB7589E5}"/>
              </a:ext>
            </a:extLst>
          </p:cNvPr>
          <p:cNvSpPr/>
          <p:nvPr/>
        </p:nvSpPr>
        <p:spPr>
          <a:xfrm>
            <a:off x="5755930" y="4310945"/>
            <a:ext cx="1560229" cy="156022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A41CE6-D2F4-4EE6-8A83-C995D46E30EC}"/>
              </a:ext>
            </a:extLst>
          </p:cNvPr>
          <p:cNvSpPr/>
          <p:nvPr/>
        </p:nvSpPr>
        <p:spPr>
          <a:xfrm>
            <a:off x="5523812" y="4097877"/>
            <a:ext cx="2013020" cy="201302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Four Thin Arrows Circle Transparent PNG &amp; SVG Vector">
            <a:extLst>
              <a:ext uri="{FF2B5EF4-FFF2-40B4-BE49-F238E27FC236}">
                <a16:creationId xmlns:a16="http://schemas.microsoft.com/office/drawing/2014/main" id="{B18953DD-03D4-4AF9-B72E-1B22BCFA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16" y="3502296"/>
            <a:ext cx="3245510" cy="3245510"/>
          </a:xfrm>
          <a:prstGeom prst="rect">
            <a:avLst/>
          </a:prstGeom>
          <a:noFill/>
          <a:effectLst>
            <a:glow rad="50800">
              <a:schemeClr val="accent4">
                <a:satMod val="175000"/>
                <a:alpha val="17000"/>
              </a:schemeClr>
            </a:glow>
            <a:outerShdw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8E57AE6-DD12-486A-BEAC-4BE8FC868587}"/>
              </a:ext>
            </a:extLst>
          </p:cNvPr>
          <p:cNvSpPr/>
          <p:nvPr/>
        </p:nvSpPr>
        <p:spPr>
          <a:xfrm rot="7760787">
            <a:off x="2592126" y="2570961"/>
            <a:ext cx="191980" cy="16549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EEB4B02F-B12E-4924-83E1-AFEF69580032}"/>
              </a:ext>
            </a:extLst>
          </p:cNvPr>
          <p:cNvSpPr/>
          <p:nvPr/>
        </p:nvSpPr>
        <p:spPr>
          <a:xfrm rot="4777686">
            <a:off x="3463245" y="4893142"/>
            <a:ext cx="191980" cy="16549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F895A174-2B8D-4384-B8C4-E87B9E7B790E}"/>
              </a:ext>
            </a:extLst>
          </p:cNvPr>
          <p:cNvSpPr/>
          <p:nvPr/>
        </p:nvSpPr>
        <p:spPr>
          <a:xfrm rot="8971038">
            <a:off x="4999960" y="2980483"/>
            <a:ext cx="191980" cy="16549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autoRev="1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43000">
                                          <p:cBhvr>
                                            <p:cTn id="6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16000" decel="7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52000" fill="hold" grpId="0" nodeType="withEffect" p14:presetBounceEnd="86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86000">
                                          <p:cBhvr>
                                            <p:cTn id="10" dur="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17000" decel="83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3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47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72000">
                                          <p:cBhvr>
                                            <p:cTn id="14" dur="33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2.96296E-6 L 0.18334 0.22222 " pathEditMode="relative" rAng="0" ptsTypes="AA">
                                          <p:cBhvr>
                                            <p:cTn id="16" dur="2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67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96296E-6 L 0.1 -0.03078 " pathEditMode="relative" rAng="0" ptsTypes="AA">
                                          <p:cBhvr>
                                            <p:cTn id="18" dur="29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00" y="-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0.02877 0.09166 " pathEditMode="relative" rAng="0" ptsTypes="AA">
                                          <p:cBhvr>
                                            <p:cTn id="20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" y="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  <p:bldP spid="26" grpId="0" animBg="1"/>
          <p:bldP spid="33" grpId="1" animBg="1"/>
          <p:bldP spid="45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16000" decel="7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" dur="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17000" decel="83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3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4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4" dur="33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2.96296E-6 L 0.18334 0.22222 " pathEditMode="relative" rAng="0" ptsTypes="AA">
                                          <p:cBhvr>
                                            <p:cTn id="16" dur="2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67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96296E-6 L 0.1 -0.03078 " pathEditMode="relative" rAng="0" ptsTypes="AA">
                                          <p:cBhvr>
                                            <p:cTn id="18" dur="29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00" y="-1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0.02877 0.09166 " pathEditMode="relative" rAng="0" ptsTypes="AA">
                                          <p:cBhvr>
                                            <p:cTn id="20" dur="1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" y="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  <p:bldP spid="26" grpId="0" animBg="1"/>
          <p:bldP spid="33" grpId="1" animBg="1"/>
          <p:bldP spid="45" grpId="0" animBg="1"/>
          <p:bldP spid="4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83F0878-48E0-4D63-B6E9-CCD6E7E98B9D}"/>
              </a:ext>
            </a:extLst>
          </p:cNvPr>
          <p:cNvSpPr/>
          <p:nvPr/>
        </p:nvSpPr>
        <p:spPr>
          <a:xfrm>
            <a:off x="4219020" y="1448851"/>
            <a:ext cx="6483512" cy="4191124"/>
          </a:xfrm>
          <a:custGeom>
            <a:avLst/>
            <a:gdLst>
              <a:gd name="connsiteX0" fmla="*/ 3689131 w 4414345"/>
              <a:gd name="connsiteY0" fmla="*/ 15765 h 2853558"/>
              <a:gd name="connsiteX1" fmla="*/ 3799490 w 4414345"/>
              <a:gd name="connsiteY1" fmla="*/ 189186 h 2853558"/>
              <a:gd name="connsiteX2" fmla="*/ 3799490 w 4414345"/>
              <a:gd name="connsiteY2" fmla="*/ 331075 h 2853558"/>
              <a:gd name="connsiteX3" fmla="*/ 3941380 w 4414345"/>
              <a:gd name="connsiteY3" fmla="*/ 457200 h 2853558"/>
              <a:gd name="connsiteX4" fmla="*/ 4004442 w 4414345"/>
              <a:gd name="connsiteY4" fmla="*/ 646386 h 2853558"/>
              <a:gd name="connsiteX5" fmla="*/ 4004442 w 4414345"/>
              <a:gd name="connsiteY5" fmla="*/ 646386 h 2853558"/>
              <a:gd name="connsiteX6" fmla="*/ 4114800 w 4414345"/>
              <a:gd name="connsiteY6" fmla="*/ 914400 h 2853558"/>
              <a:gd name="connsiteX7" fmla="*/ 4209393 w 4414345"/>
              <a:gd name="connsiteY7" fmla="*/ 977462 h 2853558"/>
              <a:gd name="connsiteX8" fmla="*/ 4272456 w 4414345"/>
              <a:gd name="connsiteY8" fmla="*/ 1056289 h 2853558"/>
              <a:gd name="connsiteX9" fmla="*/ 4272456 w 4414345"/>
              <a:gd name="connsiteY9" fmla="*/ 1150882 h 2853558"/>
              <a:gd name="connsiteX10" fmla="*/ 4367049 w 4414345"/>
              <a:gd name="connsiteY10" fmla="*/ 1261241 h 2853558"/>
              <a:gd name="connsiteX11" fmla="*/ 4414345 w 4414345"/>
              <a:gd name="connsiteY11" fmla="*/ 1387365 h 2853558"/>
              <a:gd name="connsiteX12" fmla="*/ 4335518 w 4414345"/>
              <a:gd name="connsiteY12" fmla="*/ 1623848 h 2853558"/>
              <a:gd name="connsiteX13" fmla="*/ 4225159 w 4414345"/>
              <a:gd name="connsiteY13" fmla="*/ 1797269 h 2853558"/>
              <a:gd name="connsiteX14" fmla="*/ 4067504 w 4414345"/>
              <a:gd name="connsiteY14" fmla="*/ 1923393 h 2853558"/>
              <a:gd name="connsiteX15" fmla="*/ 3909849 w 4414345"/>
              <a:gd name="connsiteY15" fmla="*/ 1923393 h 2853558"/>
              <a:gd name="connsiteX16" fmla="*/ 3767959 w 4414345"/>
              <a:gd name="connsiteY16" fmla="*/ 1939158 h 2853558"/>
              <a:gd name="connsiteX17" fmla="*/ 3767959 w 4414345"/>
              <a:gd name="connsiteY17" fmla="*/ 2081048 h 2853558"/>
              <a:gd name="connsiteX18" fmla="*/ 3909849 w 4414345"/>
              <a:gd name="connsiteY18" fmla="*/ 2238703 h 2853558"/>
              <a:gd name="connsiteX19" fmla="*/ 3894083 w 4414345"/>
              <a:gd name="connsiteY19" fmla="*/ 2427889 h 2853558"/>
              <a:gd name="connsiteX20" fmla="*/ 3752193 w 4414345"/>
              <a:gd name="connsiteY20" fmla="*/ 2459420 h 2853558"/>
              <a:gd name="connsiteX21" fmla="*/ 3736428 w 4414345"/>
              <a:gd name="connsiteY21" fmla="*/ 2617075 h 2853558"/>
              <a:gd name="connsiteX22" fmla="*/ 3626069 w 4414345"/>
              <a:gd name="connsiteY22" fmla="*/ 2774731 h 2853558"/>
              <a:gd name="connsiteX23" fmla="*/ 3578773 w 4414345"/>
              <a:gd name="connsiteY23" fmla="*/ 2853558 h 2853558"/>
              <a:gd name="connsiteX24" fmla="*/ 3436883 w 4414345"/>
              <a:gd name="connsiteY24" fmla="*/ 2837793 h 2853558"/>
              <a:gd name="connsiteX25" fmla="*/ 3310759 w 4414345"/>
              <a:gd name="connsiteY25" fmla="*/ 2711669 h 2853558"/>
              <a:gd name="connsiteX26" fmla="*/ 3105807 w 4414345"/>
              <a:gd name="connsiteY26" fmla="*/ 2711669 h 2853558"/>
              <a:gd name="connsiteX27" fmla="*/ 2837793 w 4414345"/>
              <a:gd name="connsiteY27" fmla="*/ 2711669 h 2853558"/>
              <a:gd name="connsiteX28" fmla="*/ 472966 w 4414345"/>
              <a:gd name="connsiteY28" fmla="*/ 2695903 h 2853558"/>
              <a:gd name="connsiteX29" fmla="*/ 315311 w 4414345"/>
              <a:gd name="connsiteY29" fmla="*/ 2538248 h 2853558"/>
              <a:gd name="connsiteX30" fmla="*/ 378373 w 4414345"/>
              <a:gd name="connsiteY30" fmla="*/ 2364827 h 2853558"/>
              <a:gd name="connsiteX31" fmla="*/ 283780 w 4414345"/>
              <a:gd name="connsiteY31" fmla="*/ 2017986 h 2853558"/>
              <a:gd name="connsiteX32" fmla="*/ 220718 w 4414345"/>
              <a:gd name="connsiteY32" fmla="*/ 1702675 h 2853558"/>
              <a:gd name="connsiteX33" fmla="*/ 299545 w 4414345"/>
              <a:gd name="connsiteY33" fmla="*/ 1592317 h 2853558"/>
              <a:gd name="connsiteX34" fmla="*/ 173421 w 4414345"/>
              <a:gd name="connsiteY34" fmla="*/ 1198179 h 2853558"/>
              <a:gd name="connsiteX35" fmla="*/ 94593 w 4414345"/>
              <a:gd name="connsiteY35" fmla="*/ 1072055 h 2853558"/>
              <a:gd name="connsiteX36" fmla="*/ 94593 w 4414345"/>
              <a:gd name="connsiteY36" fmla="*/ 788275 h 2853558"/>
              <a:gd name="connsiteX37" fmla="*/ 0 w 4414345"/>
              <a:gd name="connsiteY37" fmla="*/ 677917 h 2853558"/>
              <a:gd name="connsiteX38" fmla="*/ 0 w 4414345"/>
              <a:gd name="connsiteY38" fmla="*/ 599089 h 2853558"/>
              <a:gd name="connsiteX39" fmla="*/ 78828 w 4414345"/>
              <a:gd name="connsiteY39" fmla="*/ 488731 h 2853558"/>
              <a:gd name="connsiteX40" fmla="*/ 141890 w 4414345"/>
              <a:gd name="connsiteY40" fmla="*/ 299544 h 2853558"/>
              <a:gd name="connsiteX41" fmla="*/ 94593 w 4414345"/>
              <a:gd name="connsiteY41" fmla="*/ 204951 h 2853558"/>
              <a:gd name="connsiteX42" fmla="*/ 31531 w 4414345"/>
              <a:gd name="connsiteY42" fmla="*/ 126124 h 2853558"/>
              <a:gd name="connsiteX43" fmla="*/ 78828 w 4414345"/>
              <a:gd name="connsiteY43" fmla="*/ 78827 h 2853558"/>
              <a:gd name="connsiteX44" fmla="*/ 78828 w 4414345"/>
              <a:gd name="connsiteY44" fmla="*/ 0 h 2853558"/>
              <a:gd name="connsiteX45" fmla="*/ 3689131 w 4414345"/>
              <a:gd name="connsiteY45" fmla="*/ 15765 h 285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14345" h="2853558">
                <a:moveTo>
                  <a:pt x="3689131" y="15765"/>
                </a:moveTo>
                <a:lnTo>
                  <a:pt x="3799490" y="189186"/>
                </a:lnTo>
                <a:lnTo>
                  <a:pt x="3799490" y="331075"/>
                </a:lnTo>
                <a:lnTo>
                  <a:pt x="3941380" y="457200"/>
                </a:lnTo>
                <a:lnTo>
                  <a:pt x="4004442" y="646386"/>
                </a:lnTo>
                <a:lnTo>
                  <a:pt x="4004442" y="646386"/>
                </a:lnTo>
                <a:lnTo>
                  <a:pt x="4114800" y="914400"/>
                </a:lnTo>
                <a:lnTo>
                  <a:pt x="4209393" y="977462"/>
                </a:lnTo>
                <a:lnTo>
                  <a:pt x="4272456" y="1056289"/>
                </a:lnTo>
                <a:lnTo>
                  <a:pt x="4272456" y="1150882"/>
                </a:lnTo>
                <a:lnTo>
                  <a:pt x="4367049" y="1261241"/>
                </a:lnTo>
                <a:lnTo>
                  <a:pt x="4414345" y="1387365"/>
                </a:lnTo>
                <a:lnTo>
                  <a:pt x="4335518" y="1623848"/>
                </a:lnTo>
                <a:lnTo>
                  <a:pt x="4225159" y="1797269"/>
                </a:lnTo>
                <a:lnTo>
                  <a:pt x="4067504" y="1923393"/>
                </a:lnTo>
                <a:lnTo>
                  <a:pt x="3909849" y="1923393"/>
                </a:lnTo>
                <a:lnTo>
                  <a:pt x="3767959" y="1939158"/>
                </a:lnTo>
                <a:lnTo>
                  <a:pt x="3767959" y="2081048"/>
                </a:lnTo>
                <a:lnTo>
                  <a:pt x="3909849" y="2238703"/>
                </a:lnTo>
                <a:lnTo>
                  <a:pt x="3894083" y="2427889"/>
                </a:lnTo>
                <a:lnTo>
                  <a:pt x="3752193" y="2459420"/>
                </a:lnTo>
                <a:lnTo>
                  <a:pt x="3736428" y="2617075"/>
                </a:lnTo>
                <a:lnTo>
                  <a:pt x="3626069" y="2774731"/>
                </a:lnTo>
                <a:lnTo>
                  <a:pt x="3578773" y="2853558"/>
                </a:lnTo>
                <a:lnTo>
                  <a:pt x="3436883" y="2837793"/>
                </a:lnTo>
                <a:lnTo>
                  <a:pt x="3310759" y="2711669"/>
                </a:lnTo>
                <a:lnTo>
                  <a:pt x="3105807" y="2711669"/>
                </a:lnTo>
                <a:lnTo>
                  <a:pt x="2837793" y="2711669"/>
                </a:lnTo>
                <a:lnTo>
                  <a:pt x="472966" y="2695903"/>
                </a:lnTo>
                <a:lnTo>
                  <a:pt x="315311" y="2538248"/>
                </a:lnTo>
                <a:lnTo>
                  <a:pt x="378373" y="2364827"/>
                </a:lnTo>
                <a:lnTo>
                  <a:pt x="283780" y="2017986"/>
                </a:lnTo>
                <a:lnTo>
                  <a:pt x="220718" y="1702675"/>
                </a:lnTo>
                <a:lnTo>
                  <a:pt x="299545" y="1592317"/>
                </a:lnTo>
                <a:lnTo>
                  <a:pt x="173421" y="1198179"/>
                </a:lnTo>
                <a:lnTo>
                  <a:pt x="94593" y="1072055"/>
                </a:lnTo>
                <a:lnTo>
                  <a:pt x="94593" y="788275"/>
                </a:lnTo>
                <a:lnTo>
                  <a:pt x="0" y="677917"/>
                </a:lnTo>
                <a:lnTo>
                  <a:pt x="0" y="599089"/>
                </a:lnTo>
                <a:lnTo>
                  <a:pt x="78828" y="488731"/>
                </a:lnTo>
                <a:lnTo>
                  <a:pt x="141890" y="299544"/>
                </a:lnTo>
                <a:lnTo>
                  <a:pt x="94593" y="204951"/>
                </a:lnTo>
                <a:lnTo>
                  <a:pt x="31531" y="126124"/>
                </a:lnTo>
                <a:lnTo>
                  <a:pt x="78828" y="78827"/>
                </a:lnTo>
                <a:lnTo>
                  <a:pt x="78828" y="0"/>
                </a:lnTo>
                <a:lnTo>
                  <a:pt x="3689131" y="15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8E8A7-D646-4FB2-B578-D1DF3B994386}"/>
              </a:ext>
            </a:extLst>
          </p:cNvPr>
          <p:cNvSpPr txBox="1"/>
          <p:nvPr/>
        </p:nvSpPr>
        <p:spPr>
          <a:xfrm>
            <a:off x="423079" y="1063479"/>
            <a:ext cx="3795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Analyzed AMI data of entire residential customer 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6F9C7-A177-4BB1-ABD5-3D243E76806D}"/>
              </a:ext>
            </a:extLst>
          </p:cNvPr>
          <p:cNvSpPr txBox="1"/>
          <p:nvPr/>
        </p:nvSpPr>
        <p:spPr>
          <a:xfrm>
            <a:off x="423078" y="2482774"/>
            <a:ext cx="3795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Compared hour by hour load use for average summer load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2702D-3A59-4AB8-9C5E-B27E97486836}"/>
              </a:ext>
            </a:extLst>
          </p:cNvPr>
          <p:cNvSpPr txBox="1"/>
          <p:nvPr/>
        </p:nvSpPr>
        <p:spPr>
          <a:xfrm>
            <a:off x="423078" y="4082090"/>
            <a:ext cx="3795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Identified similar load shapes as high energy users in the 90</a:t>
            </a:r>
            <a:r>
              <a:rPr lang="en-US" sz="2800" baseline="30000" dirty="0"/>
              <a:t>th</a:t>
            </a:r>
            <a:r>
              <a:rPr lang="en-US" sz="2800" dirty="0"/>
              <a:t>, 80</a:t>
            </a:r>
            <a:r>
              <a:rPr lang="en-US" sz="2800" baseline="30000" dirty="0"/>
              <a:t>th</a:t>
            </a:r>
            <a:r>
              <a:rPr lang="en-US" sz="2800" dirty="0"/>
              <a:t> &amp; 70</a:t>
            </a:r>
            <a:r>
              <a:rPr lang="en-US" sz="2800" baseline="30000" dirty="0"/>
              <a:t>th</a:t>
            </a:r>
            <a:r>
              <a:rPr lang="en-US" sz="2800" dirty="0"/>
              <a:t> percentile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F04BB-BC69-458F-856D-BF070F6DA492}"/>
              </a:ext>
            </a:extLst>
          </p:cNvPr>
          <p:cNvSpPr txBox="1"/>
          <p:nvPr/>
        </p:nvSpPr>
        <p:spPr>
          <a:xfrm>
            <a:off x="5536441" y="2705725"/>
            <a:ext cx="4067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67,680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4CD4F80-4ACF-4613-B640-F7EBBDB6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the data</a:t>
            </a:r>
          </a:p>
        </p:txBody>
      </p:sp>
    </p:spTree>
    <p:extLst>
      <p:ext uri="{BB962C8B-B14F-4D97-AF65-F5344CB8AC3E}">
        <p14:creationId xmlns:p14="http://schemas.microsoft.com/office/powerpoint/2010/main" val="6289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AE8A72AF-6000-4887-BF8E-5895A2C4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the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9E893-EC6C-4A91-AA7D-82F5270490F0}"/>
              </a:ext>
            </a:extLst>
          </p:cNvPr>
          <p:cNvSpPr txBox="1"/>
          <p:nvPr/>
        </p:nvSpPr>
        <p:spPr>
          <a:xfrm>
            <a:off x="1117648" y="2088967"/>
            <a:ext cx="142619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Hour</a:t>
            </a:r>
            <a:r>
              <a:rPr lang="en-US" dirty="0"/>
              <a:t>	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0932C-6931-455E-BC67-B0DE0348687D}"/>
              </a:ext>
            </a:extLst>
          </p:cNvPr>
          <p:cNvSpPr txBox="1"/>
          <p:nvPr/>
        </p:nvSpPr>
        <p:spPr>
          <a:xfrm>
            <a:off x="3933827" y="2051571"/>
            <a:ext cx="142619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70%</a:t>
            </a:r>
            <a:r>
              <a:rPr lang="en-US" dirty="0"/>
              <a:t>	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40D5A-3033-4B44-99F2-504A951FF73C}"/>
              </a:ext>
            </a:extLst>
          </p:cNvPr>
          <p:cNvSpPr txBox="1"/>
          <p:nvPr/>
        </p:nvSpPr>
        <p:spPr>
          <a:xfrm>
            <a:off x="6189479" y="2051570"/>
            <a:ext cx="142619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80%</a:t>
            </a:r>
            <a:r>
              <a:rPr lang="en-US" dirty="0"/>
              <a:t>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3FE26-D7F8-40A1-9254-B5103E03E34F}"/>
              </a:ext>
            </a:extLst>
          </p:cNvPr>
          <p:cNvSpPr txBox="1"/>
          <p:nvPr/>
        </p:nvSpPr>
        <p:spPr>
          <a:xfrm>
            <a:off x="8813619" y="2018893"/>
            <a:ext cx="142619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90%</a:t>
            </a:r>
            <a:r>
              <a:rPr lang="en-US" dirty="0"/>
              <a:t>		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00CFFC1-3239-41B2-9D81-350118CD549D}"/>
              </a:ext>
            </a:extLst>
          </p:cNvPr>
          <p:cNvSpPr/>
          <p:nvPr/>
        </p:nvSpPr>
        <p:spPr>
          <a:xfrm rot="5400000">
            <a:off x="6405131" y="-1385479"/>
            <a:ext cx="698447" cy="6657533"/>
          </a:xfrm>
          <a:prstGeom prst="leftBrace">
            <a:avLst>
              <a:gd name="adj1" fmla="val 4702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2C7518-BA85-4E09-A0B5-70D644526AFC}"/>
              </a:ext>
            </a:extLst>
          </p:cNvPr>
          <p:cNvSpPr txBox="1"/>
          <p:nvPr/>
        </p:nvSpPr>
        <p:spPr>
          <a:xfrm>
            <a:off x="3969982" y="1061050"/>
            <a:ext cx="677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Average kW delivered per household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0FF3B4-48EB-4BD5-A5A6-2B4EE57D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11" y="2581037"/>
            <a:ext cx="8825053" cy="35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95E1CE-CA1A-43EE-BFEF-B30DF590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97" y="1262741"/>
            <a:ext cx="8337059" cy="4687359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5316C839-B45F-4361-A856-3C4DD86DCC3D}"/>
              </a:ext>
            </a:extLst>
          </p:cNvPr>
          <p:cNvSpPr/>
          <p:nvPr/>
        </p:nvSpPr>
        <p:spPr>
          <a:xfrm>
            <a:off x="5932225" y="3495675"/>
            <a:ext cx="2701411" cy="2099584"/>
          </a:xfrm>
          <a:prstGeom prst="upArrow">
            <a:avLst>
              <a:gd name="adj1" fmla="val 100000"/>
              <a:gd name="adj2" fmla="val 28289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38DD62-8BDD-4D6C-8DEC-F77F2497D49B}"/>
              </a:ext>
            </a:extLst>
          </p:cNvPr>
          <p:cNvCxnSpPr/>
          <p:nvPr/>
        </p:nvCxnSpPr>
        <p:spPr>
          <a:xfrm flipV="1">
            <a:off x="5932226" y="1485900"/>
            <a:ext cx="0" cy="24384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CA0241-C30A-45B0-AC0B-679F05A87F89}"/>
              </a:ext>
            </a:extLst>
          </p:cNvPr>
          <p:cNvCxnSpPr/>
          <p:nvPr/>
        </p:nvCxnSpPr>
        <p:spPr>
          <a:xfrm flipV="1">
            <a:off x="8633636" y="1581150"/>
            <a:ext cx="0" cy="24384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0E750D2-6940-4589-91CE-28CF3DBA64CC}"/>
              </a:ext>
            </a:extLst>
          </p:cNvPr>
          <p:cNvSpPr/>
          <p:nvPr/>
        </p:nvSpPr>
        <p:spPr>
          <a:xfrm>
            <a:off x="2296633" y="1722474"/>
            <a:ext cx="7655441" cy="3179135"/>
          </a:xfrm>
          <a:custGeom>
            <a:avLst/>
            <a:gdLst>
              <a:gd name="connsiteX0" fmla="*/ 42530 w 7655441"/>
              <a:gd name="connsiteY0" fmla="*/ 2573079 h 3179135"/>
              <a:gd name="connsiteX1" fmla="*/ 425302 w 7655441"/>
              <a:gd name="connsiteY1" fmla="*/ 2732568 h 3179135"/>
              <a:gd name="connsiteX2" fmla="*/ 914400 w 7655441"/>
              <a:gd name="connsiteY2" fmla="*/ 2849526 h 3179135"/>
              <a:gd name="connsiteX3" fmla="*/ 1446027 w 7655441"/>
              <a:gd name="connsiteY3" fmla="*/ 2828261 h 3179135"/>
              <a:gd name="connsiteX4" fmla="*/ 1860697 w 7655441"/>
              <a:gd name="connsiteY4" fmla="*/ 2721935 h 3179135"/>
              <a:gd name="connsiteX5" fmla="*/ 2328530 w 7655441"/>
              <a:gd name="connsiteY5" fmla="*/ 2466754 h 3179135"/>
              <a:gd name="connsiteX6" fmla="*/ 2551814 w 7655441"/>
              <a:gd name="connsiteY6" fmla="*/ 2286000 h 3179135"/>
              <a:gd name="connsiteX7" fmla="*/ 3125972 w 7655441"/>
              <a:gd name="connsiteY7" fmla="*/ 1765005 h 3179135"/>
              <a:gd name="connsiteX8" fmla="*/ 3583172 w 7655441"/>
              <a:gd name="connsiteY8" fmla="*/ 1275907 h 3179135"/>
              <a:gd name="connsiteX9" fmla="*/ 3827720 w 7655441"/>
              <a:gd name="connsiteY9" fmla="*/ 1105786 h 3179135"/>
              <a:gd name="connsiteX10" fmla="*/ 4253023 w 7655441"/>
              <a:gd name="connsiteY10" fmla="*/ 733647 h 3179135"/>
              <a:gd name="connsiteX11" fmla="*/ 4742120 w 7655441"/>
              <a:gd name="connsiteY11" fmla="*/ 308345 h 3179135"/>
              <a:gd name="connsiteX12" fmla="*/ 4986669 w 7655441"/>
              <a:gd name="connsiteY12" fmla="*/ 116959 h 3179135"/>
              <a:gd name="connsiteX13" fmla="*/ 5284381 w 7655441"/>
              <a:gd name="connsiteY13" fmla="*/ 0 h 3179135"/>
              <a:gd name="connsiteX14" fmla="*/ 5539562 w 7655441"/>
              <a:gd name="connsiteY14" fmla="*/ 42531 h 3179135"/>
              <a:gd name="connsiteX15" fmla="*/ 5709683 w 7655441"/>
              <a:gd name="connsiteY15" fmla="*/ 127591 h 3179135"/>
              <a:gd name="connsiteX16" fmla="*/ 5911702 w 7655441"/>
              <a:gd name="connsiteY16" fmla="*/ 318977 h 3179135"/>
              <a:gd name="connsiteX17" fmla="*/ 6422065 w 7655441"/>
              <a:gd name="connsiteY17" fmla="*/ 839973 h 3179135"/>
              <a:gd name="connsiteX18" fmla="*/ 6900530 w 7655441"/>
              <a:gd name="connsiteY18" fmla="*/ 1360968 h 3179135"/>
              <a:gd name="connsiteX19" fmla="*/ 7464055 w 7655441"/>
              <a:gd name="connsiteY19" fmla="*/ 1967024 h 3179135"/>
              <a:gd name="connsiteX20" fmla="*/ 7634176 w 7655441"/>
              <a:gd name="connsiteY20" fmla="*/ 2094614 h 3179135"/>
              <a:gd name="connsiteX21" fmla="*/ 7655441 w 7655441"/>
              <a:gd name="connsiteY21" fmla="*/ 2690038 h 3179135"/>
              <a:gd name="connsiteX22" fmla="*/ 7453423 w 7655441"/>
              <a:gd name="connsiteY22" fmla="*/ 2541182 h 3179135"/>
              <a:gd name="connsiteX23" fmla="*/ 7187609 w 7655441"/>
              <a:gd name="connsiteY23" fmla="*/ 2392326 h 3179135"/>
              <a:gd name="connsiteX24" fmla="*/ 6974958 w 7655441"/>
              <a:gd name="connsiteY24" fmla="*/ 2169042 h 3179135"/>
              <a:gd name="connsiteX25" fmla="*/ 6762307 w 7655441"/>
              <a:gd name="connsiteY25" fmla="*/ 1988289 h 3179135"/>
              <a:gd name="connsiteX26" fmla="*/ 6602818 w 7655441"/>
              <a:gd name="connsiteY26" fmla="*/ 1860698 h 3179135"/>
              <a:gd name="connsiteX27" fmla="*/ 6400800 w 7655441"/>
              <a:gd name="connsiteY27" fmla="*/ 1701210 h 3179135"/>
              <a:gd name="connsiteX28" fmla="*/ 5954232 w 7655441"/>
              <a:gd name="connsiteY28" fmla="*/ 1382233 h 3179135"/>
              <a:gd name="connsiteX29" fmla="*/ 5656520 w 7655441"/>
              <a:gd name="connsiteY29" fmla="*/ 1127052 h 3179135"/>
              <a:gd name="connsiteX30" fmla="*/ 5326911 w 7655441"/>
              <a:gd name="connsiteY30" fmla="*/ 1084521 h 3179135"/>
              <a:gd name="connsiteX31" fmla="*/ 4837814 w 7655441"/>
              <a:gd name="connsiteY31" fmla="*/ 1275907 h 3179135"/>
              <a:gd name="connsiteX32" fmla="*/ 4550734 w 7655441"/>
              <a:gd name="connsiteY32" fmla="*/ 1456661 h 3179135"/>
              <a:gd name="connsiteX33" fmla="*/ 4369981 w 7655441"/>
              <a:gd name="connsiteY33" fmla="*/ 1637414 h 3179135"/>
              <a:gd name="connsiteX34" fmla="*/ 4029739 w 7655441"/>
              <a:gd name="connsiteY34" fmla="*/ 1828800 h 3179135"/>
              <a:gd name="connsiteX35" fmla="*/ 3753293 w 7655441"/>
              <a:gd name="connsiteY35" fmla="*/ 2020186 h 3179135"/>
              <a:gd name="connsiteX36" fmla="*/ 3572539 w 7655441"/>
              <a:gd name="connsiteY36" fmla="*/ 2158410 h 3179135"/>
              <a:gd name="connsiteX37" fmla="*/ 3274827 w 7655441"/>
              <a:gd name="connsiteY37" fmla="*/ 2349796 h 3179135"/>
              <a:gd name="connsiteX38" fmla="*/ 2881423 w 7655441"/>
              <a:gd name="connsiteY38" fmla="*/ 2615610 h 3179135"/>
              <a:gd name="connsiteX39" fmla="*/ 2456120 w 7655441"/>
              <a:gd name="connsiteY39" fmla="*/ 2870791 h 3179135"/>
              <a:gd name="connsiteX40" fmla="*/ 2062716 w 7655441"/>
              <a:gd name="connsiteY40" fmla="*/ 3009014 h 3179135"/>
              <a:gd name="connsiteX41" fmla="*/ 1531088 w 7655441"/>
              <a:gd name="connsiteY41" fmla="*/ 3136605 h 3179135"/>
              <a:gd name="connsiteX42" fmla="*/ 1095153 w 7655441"/>
              <a:gd name="connsiteY42" fmla="*/ 3179135 h 3179135"/>
              <a:gd name="connsiteX43" fmla="*/ 680483 w 7655441"/>
              <a:gd name="connsiteY43" fmla="*/ 3168503 h 3179135"/>
              <a:gd name="connsiteX44" fmla="*/ 0 w 7655441"/>
              <a:gd name="connsiteY44" fmla="*/ 3019647 h 3179135"/>
              <a:gd name="connsiteX45" fmla="*/ 42530 w 7655441"/>
              <a:gd name="connsiteY45" fmla="*/ 2573079 h 317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655441" h="3179135">
                <a:moveTo>
                  <a:pt x="42530" y="2573079"/>
                </a:moveTo>
                <a:lnTo>
                  <a:pt x="425302" y="2732568"/>
                </a:lnTo>
                <a:lnTo>
                  <a:pt x="914400" y="2849526"/>
                </a:lnTo>
                <a:lnTo>
                  <a:pt x="1446027" y="2828261"/>
                </a:lnTo>
                <a:lnTo>
                  <a:pt x="1860697" y="2721935"/>
                </a:lnTo>
                <a:lnTo>
                  <a:pt x="2328530" y="2466754"/>
                </a:lnTo>
                <a:lnTo>
                  <a:pt x="2551814" y="2286000"/>
                </a:lnTo>
                <a:lnTo>
                  <a:pt x="3125972" y="1765005"/>
                </a:lnTo>
                <a:lnTo>
                  <a:pt x="3583172" y="1275907"/>
                </a:lnTo>
                <a:lnTo>
                  <a:pt x="3827720" y="1105786"/>
                </a:lnTo>
                <a:lnTo>
                  <a:pt x="4253023" y="733647"/>
                </a:lnTo>
                <a:lnTo>
                  <a:pt x="4742120" y="308345"/>
                </a:lnTo>
                <a:lnTo>
                  <a:pt x="4986669" y="116959"/>
                </a:lnTo>
                <a:lnTo>
                  <a:pt x="5284381" y="0"/>
                </a:lnTo>
                <a:lnTo>
                  <a:pt x="5539562" y="42531"/>
                </a:lnTo>
                <a:lnTo>
                  <a:pt x="5709683" y="127591"/>
                </a:lnTo>
                <a:lnTo>
                  <a:pt x="5911702" y="318977"/>
                </a:lnTo>
                <a:lnTo>
                  <a:pt x="6422065" y="839973"/>
                </a:lnTo>
                <a:lnTo>
                  <a:pt x="6900530" y="1360968"/>
                </a:lnTo>
                <a:lnTo>
                  <a:pt x="7464055" y="1967024"/>
                </a:lnTo>
                <a:lnTo>
                  <a:pt x="7634176" y="2094614"/>
                </a:lnTo>
                <a:lnTo>
                  <a:pt x="7655441" y="2690038"/>
                </a:lnTo>
                <a:lnTo>
                  <a:pt x="7453423" y="2541182"/>
                </a:lnTo>
                <a:lnTo>
                  <a:pt x="7187609" y="2392326"/>
                </a:lnTo>
                <a:lnTo>
                  <a:pt x="6974958" y="2169042"/>
                </a:lnTo>
                <a:lnTo>
                  <a:pt x="6762307" y="1988289"/>
                </a:lnTo>
                <a:lnTo>
                  <a:pt x="6602818" y="1860698"/>
                </a:lnTo>
                <a:lnTo>
                  <a:pt x="6400800" y="1701210"/>
                </a:lnTo>
                <a:lnTo>
                  <a:pt x="5954232" y="1382233"/>
                </a:lnTo>
                <a:lnTo>
                  <a:pt x="5656520" y="1127052"/>
                </a:lnTo>
                <a:lnTo>
                  <a:pt x="5326911" y="1084521"/>
                </a:lnTo>
                <a:lnTo>
                  <a:pt x="4837814" y="1275907"/>
                </a:lnTo>
                <a:lnTo>
                  <a:pt x="4550734" y="1456661"/>
                </a:lnTo>
                <a:lnTo>
                  <a:pt x="4369981" y="1637414"/>
                </a:lnTo>
                <a:lnTo>
                  <a:pt x="4029739" y="1828800"/>
                </a:lnTo>
                <a:lnTo>
                  <a:pt x="3753293" y="2020186"/>
                </a:lnTo>
                <a:lnTo>
                  <a:pt x="3572539" y="2158410"/>
                </a:lnTo>
                <a:lnTo>
                  <a:pt x="3274827" y="2349796"/>
                </a:lnTo>
                <a:lnTo>
                  <a:pt x="2881423" y="2615610"/>
                </a:lnTo>
                <a:lnTo>
                  <a:pt x="2456120" y="2870791"/>
                </a:lnTo>
                <a:lnTo>
                  <a:pt x="2062716" y="3009014"/>
                </a:lnTo>
                <a:lnTo>
                  <a:pt x="1531088" y="3136605"/>
                </a:lnTo>
                <a:lnTo>
                  <a:pt x="1095153" y="3179135"/>
                </a:lnTo>
                <a:lnTo>
                  <a:pt x="680483" y="3168503"/>
                </a:lnTo>
                <a:lnTo>
                  <a:pt x="0" y="3019647"/>
                </a:lnTo>
                <a:lnTo>
                  <a:pt x="42530" y="25730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B03C66-951F-4379-AE46-9CE1DAEEAFB6}"/>
              </a:ext>
            </a:extLst>
          </p:cNvPr>
          <p:cNvGrpSpPr/>
          <p:nvPr/>
        </p:nvGrpSpPr>
        <p:grpSpPr>
          <a:xfrm>
            <a:off x="2019300" y="1771650"/>
            <a:ext cx="7553325" cy="2819400"/>
            <a:chOff x="2019300" y="1771650"/>
            <a:chExt cx="7553325" cy="28194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73B719-EDD4-4149-9020-791C193D49D8}"/>
                </a:ext>
              </a:extLst>
            </p:cNvPr>
            <p:cNvSpPr/>
            <p:nvPr/>
          </p:nvSpPr>
          <p:spPr>
            <a:xfrm>
              <a:off x="2028825" y="1771650"/>
              <a:ext cx="7505700" cy="2647950"/>
            </a:xfrm>
            <a:custGeom>
              <a:avLst/>
              <a:gdLst>
                <a:gd name="connsiteX0" fmla="*/ 0 w 7505700"/>
                <a:gd name="connsiteY0" fmla="*/ 2066925 h 2647950"/>
                <a:gd name="connsiteX1" fmla="*/ 295275 w 7505700"/>
                <a:gd name="connsiteY1" fmla="*/ 2381250 h 2647950"/>
                <a:gd name="connsiteX2" fmla="*/ 790575 w 7505700"/>
                <a:gd name="connsiteY2" fmla="*/ 2533650 h 2647950"/>
                <a:gd name="connsiteX3" fmla="*/ 1371600 w 7505700"/>
                <a:gd name="connsiteY3" fmla="*/ 2647950 h 2647950"/>
                <a:gd name="connsiteX4" fmla="*/ 1457325 w 7505700"/>
                <a:gd name="connsiteY4" fmla="*/ 2647950 h 2647950"/>
                <a:gd name="connsiteX5" fmla="*/ 1809750 w 7505700"/>
                <a:gd name="connsiteY5" fmla="*/ 2609850 h 2647950"/>
                <a:gd name="connsiteX6" fmla="*/ 2057400 w 7505700"/>
                <a:gd name="connsiteY6" fmla="*/ 2466975 h 2647950"/>
                <a:gd name="connsiteX7" fmla="*/ 2333625 w 7505700"/>
                <a:gd name="connsiteY7" fmla="*/ 2238375 h 2647950"/>
                <a:gd name="connsiteX8" fmla="*/ 2667000 w 7505700"/>
                <a:gd name="connsiteY8" fmla="*/ 2076450 h 2647950"/>
                <a:gd name="connsiteX9" fmla="*/ 3143250 w 7505700"/>
                <a:gd name="connsiteY9" fmla="*/ 1657350 h 2647950"/>
                <a:gd name="connsiteX10" fmla="*/ 3562350 w 7505700"/>
                <a:gd name="connsiteY10" fmla="*/ 1219200 h 2647950"/>
                <a:gd name="connsiteX11" fmla="*/ 4019550 w 7505700"/>
                <a:gd name="connsiteY11" fmla="*/ 819150 h 2647950"/>
                <a:gd name="connsiteX12" fmla="*/ 4314825 w 7505700"/>
                <a:gd name="connsiteY12" fmla="*/ 609600 h 2647950"/>
                <a:gd name="connsiteX13" fmla="*/ 4791075 w 7505700"/>
                <a:gd name="connsiteY13" fmla="*/ 361950 h 2647950"/>
                <a:gd name="connsiteX14" fmla="*/ 5162550 w 7505700"/>
                <a:gd name="connsiteY14" fmla="*/ 123825 h 2647950"/>
                <a:gd name="connsiteX15" fmla="*/ 5524500 w 7505700"/>
                <a:gd name="connsiteY15" fmla="*/ 0 h 2647950"/>
                <a:gd name="connsiteX16" fmla="*/ 5838825 w 7505700"/>
                <a:gd name="connsiteY16" fmla="*/ 85725 h 2647950"/>
                <a:gd name="connsiteX17" fmla="*/ 6124575 w 7505700"/>
                <a:gd name="connsiteY17" fmla="*/ 304800 h 2647950"/>
                <a:gd name="connsiteX18" fmla="*/ 6505575 w 7505700"/>
                <a:gd name="connsiteY18" fmla="*/ 600075 h 2647950"/>
                <a:gd name="connsiteX19" fmla="*/ 6781800 w 7505700"/>
                <a:gd name="connsiteY19" fmla="*/ 723900 h 2647950"/>
                <a:gd name="connsiteX20" fmla="*/ 6962775 w 7505700"/>
                <a:gd name="connsiteY20" fmla="*/ 923925 h 2647950"/>
                <a:gd name="connsiteX21" fmla="*/ 7496175 w 7505700"/>
                <a:gd name="connsiteY21" fmla="*/ 1704975 h 2647950"/>
                <a:gd name="connsiteX22" fmla="*/ 7505700 w 7505700"/>
                <a:gd name="connsiteY22" fmla="*/ 1704975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05700" h="2647950">
                  <a:moveTo>
                    <a:pt x="0" y="2066925"/>
                  </a:moveTo>
                  <a:lnTo>
                    <a:pt x="295275" y="2381250"/>
                  </a:lnTo>
                  <a:lnTo>
                    <a:pt x="790575" y="2533650"/>
                  </a:lnTo>
                  <a:lnTo>
                    <a:pt x="1371600" y="2647950"/>
                  </a:lnTo>
                  <a:lnTo>
                    <a:pt x="1457325" y="2647950"/>
                  </a:lnTo>
                  <a:lnTo>
                    <a:pt x="1809750" y="2609850"/>
                  </a:lnTo>
                  <a:lnTo>
                    <a:pt x="2057400" y="2466975"/>
                  </a:lnTo>
                  <a:lnTo>
                    <a:pt x="2333625" y="2238375"/>
                  </a:lnTo>
                  <a:lnTo>
                    <a:pt x="2667000" y="2076450"/>
                  </a:lnTo>
                  <a:lnTo>
                    <a:pt x="3143250" y="1657350"/>
                  </a:lnTo>
                  <a:lnTo>
                    <a:pt x="3562350" y="1219200"/>
                  </a:lnTo>
                  <a:lnTo>
                    <a:pt x="4019550" y="819150"/>
                  </a:lnTo>
                  <a:lnTo>
                    <a:pt x="4314825" y="609600"/>
                  </a:lnTo>
                  <a:lnTo>
                    <a:pt x="4791075" y="361950"/>
                  </a:lnTo>
                  <a:lnTo>
                    <a:pt x="5162550" y="123825"/>
                  </a:lnTo>
                  <a:lnTo>
                    <a:pt x="5524500" y="0"/>
                  </a:lnTo>
                  <a:lnTo>
                    <a:pt x="5838825" y="85725"/>
                  </a:lnTo>
                  <a:lnTo>
                    <a:pt x="6124575" y="304800"/>
                  </a:lnTo>
                  <a:lnTo>
                    <a:pt x="6505575" y="600075"/>
                  </a:lnTo>
                  <a:lnTo>
                    <a:pt x="6781800" y="723900"/>
                  </a:lnTo>
                  <a:lnTo>
                    <a:pt x="6962775" y="923925"/>
                  </a:lnTo>
                  <a:lnTo>
                    <a:pt x="7496175" y="1704975"/>
                  </a:lnTo>
                  <a:lnTo>
                    <a:pt x="7505700" y="1704975"/>
                  </a:ln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855E8D5-733E-46DD-8B4B-300E4E649BEA}"/>
                </a:ext>
              </a:extLst>
            </p:cNvPr>
            <p:cNvSpPr/>
            <p:nvPr/>
          </p:nvSpPr>
          <p:spPr>
            <a:xfrm>
              <a:off x="2095500" y="2314575"/>
              <a:ext cx="7229475" cy="2066925"/>
            </a:xfrm>
            <a:custGeom>
              <a:avLst/>
              <a:gdLst>
                <a:gd name="connsiteX0" fmla="*/ 0 w 7229475"/>
                <a:gd name="connsiteY0" fmla="*/ 1514475 h 2066925"/>
                <a:gd name="connsiteX1" fmla="*/ 361950 w 7229475"/>
                <a:gd name="connsiteY1" fmla="*/ 1733550 h 2066925"/>
                <a:gd name="connsiteX2" fmla="*/ 666750 w 7229475"/>
                <a:gd name="connsiteY2" fmla="*/ 1857375 h 2066925"/>
                <a:gd name="connsiteX3" fmla="*/ 952500 w 7229475"/>
                <a:gd name="connsiteY3" fmla="*/ 1952625 h 2066925"/>
                <a:gd name="connsiteX4" fmla="*/ 1209675 w 7229475"/>
                <a:gd name="connsiteY4" fmla="*/ 1981200 h 2066925"/>
                <a:gd name="connsiteX5" fmla="*/ 1590675 w 7229475"/>
                <a:gd name="connsiteY5" fmla="*/ 2066925 h 2066925"/>
                <a:gd name="connsiteX6" fmla="*/ 1847850 w 7229475"/>
                <a:gd name="connsiteY6" fmla="*/ 1971675 h 2066925"/>
                <a:gd name="connsiteX7" fmla="*/ 2114550 w 7229475"/>
                <a:gd name="connsiteY7" fmla="*/ 1838325 h 2066925"/>
                <a:gd name="connsiteX8" fmla="*/ 2476500 w 7229475"/>
                <a:gd name="connsiteY8" fmla="*/ 1657350 h 2066925"/>
                <a:gd name="connsiteX9" fmla="*/ 2781300 w 7229475"/>
                <a:gd name="connsiteY9" fmla="*/ 1571625 h 2066925"/>
                <a:gd name="connsiteX10" fmla="*/ 2990850 w 7229475"/>
                <a:gd name="connsiteY10" fmla="*/ 1447800 h 2066925"/>
                <a:gd name="connsiteX11" fmla="*/ 3400425 w 7229475"/>
                <a:gd name="connsiteY11" fmla="*/ 1143000 h 2066925"/>
                <a:gd name="connsiteX12" fmla="*/ 3657600 w 7229475"/>
                <a:gd name="connsiteY12" fmla="*/ 971550 h 2066925"/>
                <a:gd name="connsiteX13" fmla="*/ 3914775 w 7229475"/>
                <a:gd name="connsiteY13" fmla="*/ 666750 h 2066925"/>
                <a:gd name="connsiteX14" fmla="*/ 4400550 w 7229475"/>
                <a:gd name="connsiteY14" fmla="*/ 419100 h 2066925"/>
                <a:gd name="connsiteX15" fmla="*/ 4781550 w 7229475"/>
                <a:gd name="connsiteY15" fmla="*/ 266700 h 2066925"/>
                <a:gd name="connsiteX16" fmla="*/ 5314950 w 7229475"/>
                <a:gd name="connsiteY16" fmla="*/ 123825 h 2066925"/>
                <a:gd name="connsiteX17" fmla="*/ 5600700 w 7229475"/>
                <a:gd name="connsiteY17" fmla="*/ 0 h 2066925"/>
                <a:gd name="connsiteX18" fmla="*/ 5972175 w 7229475"/>
                <a:gd name="connsiteY18" fmla="*/ 219075 h 2066925"/>
                <a:gd name="connsiteX19" fmla="*/ 6238875 w 7229475"/>
                <a:gd name="connsiteY19" fmla="*/ 371475 h 2066925"/>
                <a:gd name="connsiteX20" fmla="*/ 6496050 w 7229475"/>
                <a:gd name="connsiteY20" fmla="*/ 428625 h 2066925"/>
                <a:gd name="connsiteX21" fmla="*/ 6715125 w 7229475"/>
                <a:gd name="connsiteY21" fmla="*/ 542925 h 2066925"/>
                <a:gd name="connsiteX22" fmla="*/ 6972300 w 7229475"/>
                <a:gd name="connsiteY22" fmla="*/ 714375 h 2066925"/>
                <a:gd name="connsiteX23" fmla="*/ 7229475 w 7229475"/>
                <a:gd name="connsiteY23" fmla="*/ 1066800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29475" h="2066925">
                  <a:moveTo>
                    <a:pt x="0" y="1514475"/>
                  </a:moveTo>
                  <a:lnTo>
                    <a:pt x="361950" y="1733550"/>
                  </a:lnTo>
                  <a:lnTo>
                    <a:pt x="666750" y="1857375"/>
                  </a:lnTo>
                  <a:lnTo>
                    <a:pt x="952500" y="1952625"/>
                  </a:lnTo>
                  <a:lnTo>
                    <a:pt x="1209675" y="1981200"/>
                  </a:lnTo>
                  <a:lnTo>
                    <a:pt x="1590675" y="2066925"/>
                  </a:lnTo>
                  <a:lnTo>
                    <a:pt x="1847850" y="1971675"/>
                  </a:lnTo>
                  <a:lnTo>
                    <a:pt x="2114550" y="1838325"/>
                  </a:lnTo>
                  <a:lnTo>
                    <a:pt x="2476500" y="1657350"/>
                  </a:lnTo>
                  <a:lnTo>
                    <a:pt x="2781300" y="1571625"/>
                  </a:lnTo>
                  <a:lnTo>
                    <a:pt x="2990850" y="1447800"/>
                  </a:lnTo>
                  <a:lnTo>
                    <a:pt x="3400425" y="1143000"/>
                  </a:lnTo>
                  <a:lnTo>
                    <a:pt x="3657600" y="971550"/>
                  </a:lnTo>
                  <a:lnTo>
                    <a:pt x="3914775" y="666750"/>
                  </a:lnTo>
                  <a:lnTo>
                    <a:pt x="4400550" y="419100"/>
                  </a:lnTo>
                  <a:lnTo>
                    <a:pt x="4781550" y="266700"/>
                  </a:lnTo>
                  <a:lnTo>
                    <a:pt x="5314950" y="123825"/>
                  </a:lnTo>
                  <a:lnTo>
                    <a:pt x="5600700" y="0"/>
                  </a:lnTo>
                  <a:lnTo>
                    <a:pt x="5972175" y="219075"/>
                  </a:lnTo>
                  <a:lnTo>
                    <a:pt x="6238875" y="371475"/>
                  </a:lnTo>
                  <a:lnTo>
                    <a:pt x="6496050" y="428625"/>
                  </a:lnTo>
                  <a:lnTo>
                    <a:pt x="6715125" y="542925"/>
                  </a:lnTo>
                  <a:lnTo>
                    <a:pt x="6972300" y="714375"/>
                  </a:lnTo>
                  <a:lnTo>
                    <a:pt x="7229475" y="1066800"/>
                  </a:ln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CE7A77-5DD0-481B-9508-187316FF45B0}"/>
                </a:ext>
              </a:extLst>
            </p:cNvPr>
            <p:cNvSpPr/>
            <p:nvPr/>
          </p:nvSpPr>
          <p:spPr>
            <a:xfrm>
              <a:off x="2019300" y="2800350"/>
              <a:ext cx="7553325" cy="1790700"/>
            </a:xfrm>
            <a:custGeom>
              <a:avLst/>
              <a:gdLst>
                <a:gd name="connsiteX0" fmla="*/ 0 w 7553325"/>
                <a:gd name="connsiteY0" fmla="*/ 1323975 h 1790700"/>
                <a:gd name="connsiteX1" fmla="*/ 0 w 7553325"/>
                <a:gd name="connsiteY1" fmla="*/ 1390650 h 1790700"/>
                <a:gd name="connsiteX2" fmla="*/ 400050 w 7553325"/>
                <a:gd name="connsiteY2" fmla="*/ 1581150 h 1790700"/>
                <a:gd name="connsiteX3" fmla="*/ 762000 w 7553325"/>
                <a:gd name="connsiteY3" fmla="*/ 1695450 h 1790700"/>
                <a:gd name="connsiteX4" fmla="*/ 1181100 w 7553325"/>
                <a:gd name="connsiteY4" fmla="*/ 1781175 h 1790700"/>
                <a:gd name="connsiteX5" fmla="*/ 1495425 w 7553325"/>
                <a:gd name="connsiteY5" fmla="*/ 1790700 h 1790700"/>
                <a:gd name="connsiteX6" fmla="*/ 2019300 w 7553325"/>
                <a:gd name="connsiteY6" fmla="*/ 1685925 h 1790700"/>
                <a:gd name="connsiteX7" fmla="*/ 2343150 w 7553325"/>
                <a:gd name="connsiteY7" fmla="*/ 1619250 h 1790700"/>
                <a:gd name="connsiteX8" fmla="*/ 2667000 w 7553325"/>
                <a:gd name="connsiteY8" fmla="*/ 1495425 h 1790700"/>
                <a:gd name="connsiteX9" fmla="*/ 3019425 w 7553325"/>
                <a:gd name="connsiteY9" fmla="*/ 1400175 h 1790700"/>
                <a:gd name="connsiteX10" fmla="*/ 3295650 w 7553325"/>
                <a:gd name="connsiteY10" fmla="*/ 1285875 h 1790700"/>
                <a:gd name="connsiteX11" fmla="*/ 3705225 w 7553325"/>
                <a:gd name="connsiteY11" fmla="*/ 885825 h 1790700"/>
                <a:gd name="connsiteX12" fmla="*/ 4010025 w 7553325"/>
                <a:gd name="connsiteY12" fmla="*/ 695325 h 1790700"/>
                <a:gd name="connsiteX13" fmla="*/ 4352925 w 7553325"/>
                <a:gd name="connsiteY13" fmla="*/ 561975 h 1790700"/>
                <a:gd name="connsiteX14" fmla="*/ 4886325 w 7553325"/>
                <a:gd name="connsiteY14" fmla="*/ 342900 h 1790700"/>
                <a:gd name="connsiteX15" fmla="*/ 5229225 w 7553325"/>
                <a:gd name="connsiteY15" fmla="*/ 161925 h 1790700"/>
                <a:gd name="connsiteX16" fmla="*/ 5562600 w 7553325"/>
                <a:gd name="connsiteY16" fmla="*/ 0 h 1790700"/>
                <a:gd name="connsiteX17" fmla="*/ 5791200 w 7553325"/>
                <a:gd name="connsiteY17" fmla="*/ 0 h 1790700"/>
                <a:gd name="connsiteX18" fmla="*/ 6000750 w 7553325"/>
                <a:gd name="connsiteY18" fmla="*/ 114300 h 1790700"/>
                <a:gd name="connsiteX19" fmla="*/ 6372225 w 7553325"/>
                <a:gd name="connsiteY19" fmla="*/ 323850 h 1790700"/>
                <a:gd name="connsiteX20" fmla="*/ 6848475 w 7553325"/>
                <a:gd name="connsiteY20" fmla="*/ 400050 h 1790700"/>
                <a:gd name="connsiteX21" fmla="*/ 7115175 w 7553325"/>
                <a:gd name="connsiteY21" fmla="*/ 533400 h 1790700"/>
                <a:gd name="connsiteX22" fmla="*/ 7553325 w 7553325"/>
                <a:gd name="connsiteY22" fmla="*/ 9715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3325" h="1790700">
                  <a:moveTo>
                    <a:pt x="0" y="1323975"/>
                  </a:moveTo>
                  <a:lnTo>
                    <a:pt x="0" y="1390650"/>
                  </a:lnTo>
                  <a:lnTo>
                    <a:pt x="400050" y="1581150"/>
                  </a:lnTo>
                  <a:lnTo>
                    <a:pt x="762000" y="1695450"/>
                  </a:lnTo>
                  <a:lnTo>
                    <a:pt x="1181100" y="1781175"/>
                  </a:lnTo>
                  <a:lnTo>
                    <a:pt x="1495425" y="1790700"/>
                  </a:lnTo>
                  <a:lnTo>
                    <a:pt x="2019300" y="1685925"/>
                  </a:lnTo>
                  <a:lnTo>
                    <a:pt x="2343150" y="1619250"/>
                  </a:lnTo>
                  <a:lnTo>
                    <a:pt x="2667000" y="1495425"/>
                  </a:lnTo>
                  <a:lnTo>
                    <a:pt x="3019425" y="1400175"/>
                  </a:lnTo>
                  <a:lnTo>
                    <a:pt x="3295650" y="1285875"/>
                  </a:lnTo>
                  <a:lnTo>
                    <a:pt x="3705225" y="885825"/>
                  </a:lnTo>
                  <a:lnTo>
                    <a:pt x="4010025" y="695325"/>
                  </a:lnTo>
                  <a:lnTo>
                    <a:pt x="4352925" y="561975"/>
                  </a:lnTo>
                  <a:lnTo>
                    <a:pt x="4886325" y="342900"/>
                  </a:lnTo>
                  <a:lnTo>
                    <a:pt x="5229225" y="161925"/>
                  </a:lnTo>
                  <a:lnTo>
                    <a:pt x="5562600" y="0"/>
                  </a:lnTo>
                  <a:lnTo>
                    <a:pt x="5791200" y="0"/>
                  </a:lnTo>
                  <a:lnTo>
                    <a:pt x="6000750" y="114300"/>
                  </a:lnTo>
                  <a:lnTo>
                    <a:pt x="6372225" y="323850"/>
                  </a:lnTo>
                  <a:lnTo>
                    <a:pt x="6848475" y="400050"/>
                  </a:lnTo>
                  <a:lnTo>
                    <a:pt x="7115175" y="533400"/>
                  </a:lnTo>
                  <a:lnTo>
                    <a:pt x="7553325" y="971550"/>
                  </a:ln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A4E751-EF14-4D9F-879B-4199F548938C}"/>
              </a:ext>
            </a:extLst>
          </p:cNvPr>
          <p:cNvSpPr txBox="1"/>
          <p:nvPr/>
        </p:nvSpPr>
        <p:spPr>
          <a:xfrm>
            <a:off x="7372350" y="1390115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EFC8B-5ECE-4021-A935-B97503AA0DD1}"/>
              </a:ext>
            </a:extLst>
          </p:cNvPr>
          <p:cNvSpPr txBox="1"/>
          <p:nvPr/>
        </p:nvSpPr>
        <p:spPr>
          <a:xfrm>
            <a:off x="7381875" y="1982070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9B93B-9EF7-4ED2-92A3-A0A0C3172C71}"/>
              </a:ext>
            </a:extLst>
          </p:cNvPr>
          <p:cNvSpPr txBox="1"/>
          <p:nvPr/>
        </p:nvSpPr>
        <p:spPr>
          <a:xfrm>
            <a:off x="7365966" y="2491859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FC88DF92-CE3C-410B-8253-788DFD58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the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42672-0C91-4A9F-B012-7F5200F6D526}"/>
              </a:ext>
            </a:extLst>
          </p:cNvPr>
          <p:cNvSpPr txBox="1"/>
          <p:nvPr/>
        </p:nvSpPr>
        <p:spPr>
          <a:xfrm>
            <a:off x="10219882" y="1390115"/>
            <a:ext cx="16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Saver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53D310-5E4C-4978-9CF7-40504371CBF0}"/>
              </a:ext>
            </a:extLst>
          </p:cNvPr>
          <p:cNvCxnSpPr>
            <a:cxnSpLocks/>
          </p:cNvCxnSpPr>
          <p:nvPr/>
        </p:nvCxnSpPr>
        <p:spPr>
          <a:xfrm flipH="1">
            <a:off x="8910084" y="1581150"/>
            <a:ext cx="130979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2F7F8E-8418-4C58-9E59-C36C7F9574D3}"/>
              </a:ext>
            </a:extLst>
          </p:cNvPr>
          <p:cNvSpPr txBox="1"/>
          <p:nvPr/>
        </p:nvSpPr>
        <p:spPr>
          <a:xfrm>
            <a:off x="10229407" y="1945243"/>
            <a:ext cx="16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Saver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2701D0-7F3E-4AF5-B03A-030863C4D64A}"/>
              </a:ext>
            </a:extLst>
          </p:cNvPr>
          <p:cNvCxnSpPr>
            <a:cxnSpLocks/>
          </p:cNvCxnSpPr>
          <p:nvPr/>
        </p:nvCxnSpPr>
        <p:spPr>
          <a:xfrm flipH="1">
            <a:off x="8919609" y="2136278"/>
            <a:ext cx="130979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9245C33-89C6-40B3-B72F-0A65E856B3B5}"/>
              </a:ext>
            </a:extLst>
          </p:cNvPr>
          <p:cNvSpPr txBox="1"/>
          <p:nvPr/>
        </p:nvSpPr>
        <p:spPr>
          <a:xfrm>
            <a:off x="10207256" y="2588115"/>
            <a:ext cx="20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Moderate Saver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618A97-12CF-4424-81CD-E66C4BEF766F}"/>
              </a:ext>
            </a:extLst>
          </p:cNvPr>
          <p:cNvCxnSpPr>
            <a:cxnSpLocks/>
          </p:cNvCxnSpPr>
          <p:nvPr/>
        </p:nvCxnSpPr>
        <p:spPr>
          <a:xfrm flipH="1">
            <a:off x="8897458" y="2779150"/>
            <a:ext cx="130979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7B05142E-207D-41E1-954F-F40703CA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 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6A691-1E18-49FD-B9B8-DFA2BE6F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6142">
            <a:off x="1017000" y="1921561"/>
            <a:ext cx="3227519" cy="4112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6E2F6-0FCF-42F3-9BCE-63A3AA971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102">
            <a:off x="3872428" y="903836"/>
            <a:ext cx="3055300" cy="43178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03417-5B0A-4024-885E-196970ECC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958" y="3884531"/>
            <a:ext cx="4578658" cy="1925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B9BBC-C916-4A1F-AB9D-F7AFFD242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834" y="1778042"/>
            <a:ext cx="4341793" cy="1783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49A0C4-9B68-4EA3-8356-46B175EEA588}"/>
              </a:ext>
            </a:extLst>
          </p:cNvPr>
          <p:cNvSpPr txBox="1"/>
          <p:nvPr/>
        </p:nvSpPr>
        <p:spPr>
          <a:xfrm>
            <a:off x="7549116" y="859996"/>
            <a:ext cx="400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55,612 Letters &amp; Inserts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37,943 Email</a:t>
            </a:r>
            <a:r>
              <a:rPr lang="en-US" sz="2000" dirty="0"/>
              <a:t>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48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7B05142E-207D-41E1-954F-F40703CA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93C81-C96F-4225-9F1C-8CE0F0D6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20" y="1120321"/>
            <a:ext cx="3696913" cy="5224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E77811-12E6-49AB-A1AD-412A1BB8F339}"/>
              </a:ext>
            </a:extLst>
          </p:cNvPr>
          <p:cNvSpPr txBox="1"/>
          <p:nvPr/>
        </p:nvSpPr>
        <p:spPr>
          <a:xfrm>
            <a:off x="4731488" y="1382232"/>
            <a:ext cx="229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Open Rate:   </a:t>
            </a:r>
          </a:p>
          <a:p>
            <a:pPr algn="r"/>
            <a:r>
              <a:rPr lang="en-US" sz="3200" dirty="0"/>
              <a:t>CTR: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8C663-8674-48CC-B8A7-C005781A7B85}"/>
              </a:ext>
            </a:extLst>
          </p:cNvPr>
          <p:cNvSpPr txBox="1"/>
          <p:nvPr/>
        </p:nvSpPr>
        <p:spPr>
          <a:xfrm>
            <a:off x="6921795" y="1382232"/>
            <a:ext cx="229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39.5%</a:t>
            </a:r>
          </a:p>
          <a:p>
            <a:r>
              <a:rPr lang="en-US" sz="3200" dirty="0">
                <a:solidFill>
                  <a:srgbClr val="0070C0"/>
                </a:solidFill>
              </a:rPr>
              <a:t>6.48% </a:t>
            </a:r>
          </a:p>
        </p:txBody>
      </p:sp>
      <p:pic>
        <p:nvPicPr>
          <p:cNvPr id="2052" name="Picture 4" descr="6,367 October Calendar Icon Illustrations &amp; Clip Art - iStock">
            <a:extLst>
              <a:ext uri="{FF2B5EF4-FFF2-40B4-BE49-F238E27FC236}">
                <a16:creationId xmlns:a16="http://schemas.microsoft.com/office/drawing/2014/main" id="{13472441-416F-4801-A820-5DC06070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50" y="2459450"/>
            <a:ext cx="4176380" cy="41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C5631-CB04-44C3-8784-A4088C88AB43}"/>
              </a:ext>
            </a:extLst>
          </p:cNvPr>
          <p:cNvSpPr txBox="1"/>
          <p:nvPr/>
        </p:nvSpPr>
        <p:spPr>
          <a:xfrm>
            <a:off x="8683253" y="4006828"/>
            <a:ext cx="338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181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977687D-CAAB-4941-82B8-EC368FD51ED1}"/>
              </a:ext>
            </a:extLst>
          </p:cNvPr>
          <p:cNvSpPr/>
          <p:nvPr/>
        </p:nvSpPr>
        <p:spPr>
          <a:xfrm>
            <a:off x="5454502" y="4019107"/>
            <a:ext cx="2647507" cy="1158949"/>
          </a:xfrm>
          <a:custGeom>
            <a:avLst/>
            <a:gdLst>
              <a:gd name="connsiteX0" fmla="*/ 2254103 w 2647507"/>
              <a:gd name="connsiteY0" fmla="*/ 10633 h 1158949"/>
              <a:gd name="connsiteX1" fmla="*/ 2647507 w 2647507"/>
              <a:gd name="connsiteY1" fmla="*/ 0 h 1158949"/>
              <a:gd name="connsiteX2" fmla="*/ 2636875 w 2647507"/>
              <a:gd name="connsiteY2" fmla="*/ 754912 h 1158949"/>
              <a:gd name="connsiteX3" fmla="*/ 1860698 w 2647507"/>
              <a:gd name="connsiteY3" fmla="*/ 765544 h 1158949"/>
              <a:gd name="connsiteX4" fmla="*/ 1860698 w 2647507"/>
              <a:gd name="connsiteY4" fmla="*/ 1158949 h 1158949"/>
              <a:gd name="connsiteX5" fmla="*/ 0 w 2647507"/>
              <a:gd name="connsiteY5" fmla="*/ 1158949 h 1158949"/>
              <a:gd name="connsiteX6" fmla="*/ 0 w 2647507"/>
              <a:gd name="connsiteY6" fmla="*/ 382772 h 1158949"/>
              <a:gd name="connsiteX7" fmla="*/ 2264735 w 2647507"/>
              <a:gd name="connsiteY7" fmla="*/ 382772 h 1158949"/>
              <a:gd name="connsiteX8" fmla="*/ 2254103 w 2647507"/>
              <a:gd name="connsiteY8" fmla="*/ 10633 h 115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507" h="1158949">
                <a:moveTo>
                  <a:pt x="2254103" y="10633"/>
                </a:moveTo>
                <a:lnTo>
                  <a:pt x="2647507" y="0"/>
                </a:lnTo>
                <a:lnTo>
                  <a:pt x="2636875" y="754912"/>
                </a:lnTo>
                <a:lnTo>
                  <a:pt x="1860698" y="765544"/>
                </a:lnTo>
                <a:lnTo>
                  <a:pt x="1860698" y="1158949"/>
                </a:lnTo>
                <a:lnTo>
                  <a:pt x="0" y="1158949"/>
                </a:lnTo>
                <a:lnTo>
                  <a:pt x="0" y="382772"/>
                </a:lnTo>
                <a:lnTo>
                  <a:pt x="2264735" y="382772"/>
                </a:lnTo>
                <a:lnTo>
                  <a:pt x="2254103" y="10633"/>
                </a:lnTo>
                <a:close/>
              </a:path>
            </a:pathLst>
          </a:cu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3D43C-884A-4B96-AAA7-61671AA48C33}"/>
              </a:ext>
            </a:extLst>
          </p:cNvPr>
          <p:cNvSpPr txBox="1"/>
          <p:nvPr/>
        </p:nvSpPr>
        <p:spPr>
          <a:xfrm>
            <a:off x="783675" y="761335"/>
            <a:ext cx="607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Les</a:t>
            </a:r>
            <a:r>
              <a:rPr lang="en-US" sz="3200" b="1" dirty="0">
                <a:solidFill>
                  <a:schemeClr val="tx2"/>
                </a:solidFill>
              </a:rPr>
              <a:t>sons Learned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60183F-1A92-4AFE-A996-A4A7B7CF0A24}"/>
              </a:ext>
            </a:extLst>
          </p:cNvPr>
          <p:cNvCxnSpPr/>
          <p:nvPr/>
        </p:nvCxnSpPr>
        <p:spPr>
          <a:xfrm>
            <a:off x="799127" y="1316395"/>
            <a:ext cx="659774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Image result for magnifying glass png">
            <a:extLst>
              <a:ext uri="{FF2B5EF4-FFF2-40B4-BE49-F238E27FC236}">
                <a16:creationId xmlns:a16="http://schemas.microsoft.com/office/drawing/2014/main" id="{87325327-93C6-4BD8-B247-435AE3B5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5865">
            <a:off x="-204791" y="614370"/>
            <a:ext cx="1961480" cy="196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FC88E-7187-4E28-82C6-20AEAD474C3D}"/>
              </a:ext>
            </a:extLst>
          </p:cNvPr>
          <p:cNvSpPr txBox="1"/>
          <p:nvPr/>
        </p:nvSpPr>
        <p:spPr>
          <a:xfrm>
            <a:off x="2743665" y="2878814"/>
            <a:ext cx="359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Optimize customers that provide the deeper savings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87C82-5D94-4F17-8C2B-DDFA0127C041}"/>
              </a:ext>
            </a:extLst>
          </p:cNvPr>
          <p:cNvSpPr/>
          <p:nvPr/>
        </p:nvSpPr>
        <p:spPr>
          <a:xfrm>
            <a:off x="1691613" y="2826082"/>
            <a:ext cx="4694903" cy="9132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ata icon PNG and SVG Vector Free Download">
            <a:extLst>
              <a:ext uri="{FF2B5EF4-FFF2-40B4-BE49-F238E27FC236}">
                <a16:creationId xmlns:a16="http://schemas.microsoft.com/office/drawing/2014/main" id="{5356CD9E-1B0E-4437-9E6C-9930B920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05" y="2959000"/>
            <a:ext cx="559506" cy="6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EFAB83-103F-42C9-BB76-CFBC181362CE}"/>
              </a:ext>
            </a:extLst>
          </p:cNvPr>
          <p:cNvSpPr txBox="1"/>
          <p:nvPr/>
        </p:nvSpPr>
        <p:spPr>
          <a:xfrm>
            <a:off x="7244232" y="2892472"/>
            <a:ext cx="446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Develop personas and target customers with greater potential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E34A65-FB0F-4336-834C-7CDFEEA29863}"/>
              </a:ext>
            </a:extLst>
          </p:cNvPr>
          <p:cNvSpPr/>
          <p:nvPr/>
        </p:nvSpPr>
        <p:spPr>
          <a:xfrm>
            <a:off x="6586627" y="2826082"/>
            <a:ext cx="4870394" cy="9132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Download Recruitment Icon Png - Full Size PNG Image - PNGkit">
            <a:extLst>
              <a:ext uri="{FF2B5EF4-FFF2-40B4-BE49-F238E27FC236}">
                <a16:creationId xmlns:a16="http://schemas.microsoft.com/office/drawing/2014/main" id="{64BB2DF8-5BA0-46D6-8EF0-FFD7105D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19" y="2878814"/>
            <a:ext cx="559283" cy="7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D06A57-8C60-4435-B93B-4CA6980CCA2F}"/>
              </a:ext>
            </a:extLst>
          </p:cNvPr>
          <p:cNvSpPr txBox="1"/>
          <p:nvPr/>
        </p:nvSpPr>
        <p:spPr>
          <a:xfrm>
            <a:off x="2699421" y="4356283"/>
            <a:ext cx="856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Customers have options. Discover ways to keep them engaged and delivering the savings we need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F236A4-6782-46D3-A99F-EF3E335CACE0}"/>
              </a:ext>
            </a:extLst>
          </p:cNvPr>
          <p:cNvSpPr/>
          <p:nvPr/>
        </p:nvSpPr>
        <p:spPr>
          <a:xfrm>
            <a:off x="1647369" y="4303551"/>
            <a:ext cx="9809652" cy="9132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 descr="Options Icon Outline - Icon Shop - Download free icons for commercial use">
            <a:extLst>
              <a:ext uri="{FF2B5EF4-FFF2-40B4-BE49-F238E27FC236}">
                <a16:creationId xmlns:a16="http://schemas.microsoft.com/office/drawing/2014/main" id="{2CEF2086-61C4-45FC-9155-44AB07389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36" y="4419494"/>
            <a:ext cx="691444" cy="6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381476E-1A4C-4116-A363-4F1BDA7DD239}"/>
              </a:ext>
            </a:extLst>
          </p:cNvPr>
          <p:cNvGrpSpPr/>
          <p:nvPr/>
        </p:nvGrpSpPr>
        <p:grpSpPr>
          <a:xfrm>
            <a:off x="799530" y="2364417"/>
            <a:ext cx="11761552" cy="461665"/>
            <a:chOff x="583564" y="1373852"/>
            <a:chExt cx="11761552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425AC-8555-430B-B7FD-D43486FA0816}"/>
                </a:ext>
              </a:extLst>
            </p:cNvPr>
            <p:cNvSpPr txBox="1"/>
            <p:nvPr/>
          </p:nvSpPr>
          <p:spPr>
            <a:xfrm>
              <a:off x="783675" y="1373852"/>
              <a:ext cx="11561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Dissect and use the data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19A5601-7D20-4456-8CCA-B3C13BF70DCC}"/>
                </a:ext>
              </a:extLst>
            </p:cNvPr>
            <p:cNvSpPr/>
            <p:nvPr/>
          </p:nvSpPr>
          <p:spPr>
            <a:xfrm rot="5400000">
              <a:off x="591318" y="1495946"/>
              <a:ext cx="212044" cy="2275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496C4C-4740-42DE-832D-2B64EB6C608C}"/>
              </a:ext>
            </a:extLst>
          </p:cNvPr>
          <p:cNvGrpSpPr/>
          <p:nvPr/>
        </p:nvGrpSpPr>
        <p:grpSpPr>
          <a:xfrm>
            <a:off x="799127" y="3841886"/>
            <a:ext cx="11761552" cy="461665"/>
            <a:chOff x="583564" y="1373852"/>
            <a:chExt cx="11761552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B3885A-72A8-4028-86A6-BD0B08FB20BA}"/>
                </a:ext>
              </a:extLst>
            </p:cNvPr>
            <p:cNvSpPr txBox="1"/>
            <p:nvPr/>
          </p:nvSpPr>
          <p:spPr>
            <a:xfrm>
              <a:off x="783675" y="1373852"/>
              <a:ext cx="11561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Adapt to interactive customer control and develop ways to minimize opt outs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1F23053-ECCA-4592-8838-E6ED889B440D}"/>
                </a:ext>
              </a:extLst>
            </p:cNvPr>
            <p:cNvSpPr/>
            <p:nvPr/>
          </p:nvSpPr>
          <p:spPr>
            <a:xfrm rot="5400000">
              <a:off x="591318" y="1495946"/>
              <a:ext cx="212044" cy="2275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52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6F0C69-C267-4964-847D-AEC267471270}"/>
              </a:ext>
            </a:extLst>
          </p:cNvPr>
          <p:cNvSpPr txBox="1">
            <a:spLocks/>
          </p:cNvSpPr>
          <p:nvPr/>
        </p:nvSpPr>
        <p:spPr>
          <a:xfrm>
            <a:off x="2266287" y="4992074"/>
            <a:ext cx="9144000" cy="1282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Kurt Sempf</a:t>
            </a:r>
          </a:p>
          <a:p>
            <a:r>
              <a:rPr lang="en-US" sz="2400" dirty="0"/>
              <a:t>Sr. Portfolio Manager</a:t>
            </a:r>
          </a:p>
          <a:p>
            <a:r>
              <a:rPr lang="en-US" sz="2400" dirty="0"/>
              <a:t>Alliant Energy</a:t>
            </a:r>
          </a:p>
          <a:p>
            <a:r>
              <a:rPr lang="de-DE" sz="2400" dirty="0">
                <a:hlinkClick r:id="rId2"/>
              </a:rPr>
              <a:t>KurtSempf@alliantenergy.com</a:t>
            </a:r>
            <a:endParaRPr lang="de-DE" sz="2400" dirty="0"/>
          </a:p>
        </p:txBody>
      </p:sp>
      <p:pic>
        <p:nvPicPr>
          <p:cNvPr id="7" name="Picture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4117AAEA-A9F6-4418-86BC-C9AF3E786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3" y="4484281"/>
            <a:ext cx="1594842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4790AD-5418-4F76-9409-82E84E28B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75" y="5489259"/>
            <a:ext cx="2935092" cy="1072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0B35C1-258A-4B67-94EB-03319408D5CB}"/>
              </a:ext>
            </a:extLst>
          </p:cNvPr>
          <p:cNvSpPr txBox="1"/>
          <p:nvPr/>
        </p:nvSpPr>
        <p:spPr>
          <a:xfrm>
            <a:off x="3903191" y="2505670"/>
            <a:ext cx="4795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000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5400"/>
            <a:ext cx="12192000" cy="6883400"/>
          </a:xfrm>
          <a:prstGeom prst="rect">
            <a:avLst/>
          </a:prstGeom>
          <a:blipFill>
            <a:blip r:embed="rId2">
              <a:alphaModFix amt="3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2" name="Picture 8" descr="https://i.ytimg.com/vi/kwcQo2FVOrI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25400"/>
            <a:ext cx="12264173" cy="6870023"/>
          </a:xfrm>
          <a:prstGeom prst="rect">
            <a:avLst/>
          </a:prstGeom>
          <a:blipFill>
            <a:blip r:embed="rId4"/>
            <a:stretch>
              <a:fillRect l="-11000" t="-30000" r="-12000" b="-31000"/>
            </a:stretch>
          </a:blipFill>
        </p:spPr>
      </p:pic>
      <p:sp>
        <p:nvSpPr>
          <p:cNvPr id="80" name="Freeform 79"/>
          <p:cNvSpPr/>
          <p:nvPr/>
        </p:nvSpPr>
        <p:spPr>
          <a:xfrm>
            <a:off x="16119" y="-500423"/>
            <a:ext cx="12649200" cy="2641600"/>
          </a:xfrm>
          <a:custGeom>
            <a:avLst/>
            <a:gdLst>
              <a:gd name="connsiteX0" fmla="*/ 0 w 9486900"/>
              <a:gd name="connsiteY0" fmla="*/ 38100 h 1981200"/>
              <a:gd name="connsiteX1" fmla="*/ 19050 w 9486900"/>
              <a:gd name="connsiteY1" fmla="*/ 1600200 h 1981200"/>
              <a:gd name="connsiteX2" fmla="*/ 6819900 w 9486900"/>
              <a:gd name="connsiteY2" fmla="*/ 1981200 h 1981200"/>
              <a:gd name="connsiteX3" fmla="*/ 9486900 w 9486900"/>
              <a:gd name="connsiteY3" fmla="*/ 1809750 h 1981200"/>
              <a:gd name="connsiteX4" fmla="*/ 9277350 w 9486900"/>
              <a:gd name="connsiteY4" fmla="*/ 0 h 1981200"/>
              <a:gd name="connsiteX5" fmla="*/ 0 w 9486900"/>
              <a:gd name="connsiteY5" fmla="*/ 381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6900" h="1981200">
                <a:moveTo>
                  <a:pt x="0" y="38100"/>
                </a:moveTo>
                <a:lnTo>
                  <a:pt x="19050" y="1600200"/>
                </a:lnTo>
                <a:lnTo>
                  <a:pt x="6819900" y="1981200"/>
                </a:lnTo>
                <a:lnTo>
                  <a:pt x="9486900" y="1809750"/>
                </a:lnTo>
                <a:lnTo>
                  <a:pt x="9277350" y="0"/>
                </a:lnTo>
                <a:lnTo>
                  <a:pt x="0" y="38100"/>
                </a:lnTo>
                <a:close/>
              </a:path>
            </a:pathLst>
          </a:custGeom>
          <a:gradFill>
            <a:gsLst>
              <a:gs pos="100000">
                <a:srgbClr val="1AB5D4"/>
              </a:gs>
              <a:gs pos="50000">
                <a:srgbClr val="6FE8F5"/>
              </a:gs>
              <a:gs pos="0">
                <a:srgbClr val="87F6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8331200" y="889000"/>
            <a:ext cx="2854600" cy="1909595"/>
          </a:xfrm>
          <a:custGeom>
            <a:avLst/>
            <a:gdLst>
              <a:gd name="connsiteX0" fmla="*/ 0 w 5048250"/>
              <a:gd name="connsiteY0" fmla="*/ 3714750 h 3714750"/>
              <a:gd name="connsiteX1" fmla="*/ 5048250 w 5048250"/>
              <a:gd name="connsiteY1" fmla="*/ 3714750 h 3714750"/>
              <a:gd name="connsiteX2" fmla="*/ 4991100 w 5048250"/>
              <a:gd name="connsiteY2" fmla="*/ 2952750 h 3714750"/>
              <a:gd name="connsiteX3" fmla="*/ 4953000 w 5048250"/>
              <a:gd name="connsiteY3" fmla="*/ 2857500 h 3714750"/>
              <a:gd name="connsiteX4" fmla="*/ 4933950 w 5048250"/>
              <a:gd name="connsiteY4" fmla="*/ 1581150 h 3714750"/>
              <a:gd name="connsiteX5" fmla="*/ 4724400 w 5048250"/>
              <a:gd name="connsiteY5" fmla="*/ 1600200 h 3714750"/>
              <a:gd name="connsiteX6" fmla="*/ 4533900 w 5048250"/>
              <a:gd name="connsiteY6" fmla="*/ 1466850 h 3714750"/>
              <a:gd name="connsiteX7" fmla="*/ 4457700 w 5048250"/>
              <a:gd name="connsiteY7" fmla="*/ 762000 h 3714750"/>
              <a:gd name="connsiteX8" fmla="*/ 4476750 w 5048250"/>
              <a:gd name="connsiteY8" fmla="*/ 19050 h 3714750"/>
              <a:gd name="connsiteX9" fmla="*/ 4210050 w 5048250"/>
              <a:gd name="connsiteY9" fmla="*/ 0 h 3714750"/>
              <a:gd name="connsiteX10" fmla="*/ 4248150 w 5048250"/>
              <a:gd name="connsiteY10" fmla="*/ 800100 h 3714750"/>
              <a:gd name="connsiteX11" fmla="*/ 4191000 w 5048250"/>
              <a:gd name="connsiteY11" fmla="*/ 1581150 h 3714750"/>
              <a:gd name="connsiteX12" fmla="*/ 3943350 w 5048250"/>
              <a:gd name="connsiteY12" fmla="*/ 1581150 h 3714750"/>
              <a:gd name="connsiteX13" fmla="*/ 3905250 w 5048250"/>
              <a:gd name="connsiteY13" fmla="*/ 1238250 h 3714750"/>
              <a:gd name="connsiteX14" fmla="*/ 3886200 w 5048250"/>
              <a:gd name="connsiteY14" fmla="*/ 914400 h 3714750"/>
              <a:gd name="connsiteX15" fmla="*/ 3943350 w 5048250"/>
              <a:gd name="connsiteY15" fmla="*/ 514350 h 3714750"/>
              <a:gd name="connsiteX16" fmla="*/ 2952750 w 5048250"/>
              <a:gd name="connsiteY16" fmla="*/ 495300 h 3714750"/>
              <a:gd name="connsiteX17" fmla="*/ 3028950 w 5048250"/>
              <a:gd name="connsiteY17" fmla="*/ 857250 h 3714750"/>
              <a:gd name="connsiteX18" fmla="*/ 3028950 w 5048250"/>
              <a:gd name="connsiteY18" fmla="*/ 1238250 h 3714750"/>
              <a:gd name="connsiteX19" fmla="*/ 2971800 w 5048250"/>
              <a:gd name="connsiteY19" fmla="*/ 1809750 h 3714750"/>
              <a:gd name="connsiteX20" fmla="*/ 2762250 w 5048250"/>
              <a:gd name="connsiteY20" fmla="*/ 2609850 h 3714750"/>
              <a:gd name="connsiteX21" fmla="*/ 2705100 w 5048250"/>
              <a:gd name="connsiteY21" fmla="*/ 2571750 h 3714750"/>
              <a:gd name="connsiteX22" fmla="*/ 2686050 w 5048250"/>
              <a:gd name="connsiteY22" fmla="*/ 1752600 h 3714750"/>
              <a:gd name="connsiteX23" fmla="*/ 2476500 w 5048250"/>
              <a:gd name="connsiteY23" fmla="*/ 1752600 h 3714750"/>
              <a:gd name="connsiteX24" fmla="*/ 2495550 w 5048250"/>
              <a:gd name="connsiteY24" fmla="*/ 1600200 h 3714750"/>
              <a:gd name="connsiteX25" fmla="*/ 2095500 w 5048250"/>
              <a:gd name="connsiteY25" fmla="*/ 1581150 h 3714750"/>
              <a:gd name="connsiteX26" fmla="*/ 2076450 w 5048250"/>
              <a:gd name="connsiteY26" fmla="*/ 1771650 h 3714750"/>
              <a:gd name="connsiteX27" fmla="*/ 1885950 w 5048250"/>
              <a:gd name="connsiteY27" fmla="*/ 1790700 h 3714750"/>
              <a:gd name="connsiteX28" fmla="*/ 1809750 w 5048250"/>
              <a:gd name="connsiteY28" fmla="*/ 1581150 h 3714750"/>
              <a:gd name="connsiteX29" fmla="*/ 1466850 w 5048250"/>
              <a:gd name="connsiteY29" fmla="*/ 1581150 h 3714750"/>
              <a:gd name="connsiteX30" fmla="*/ 1485900 w 5048250"/>
              <a:gd name="connsiteY30" fmla="*/ 1771650 h 3714750"/>
              <a:gd name="connsiteX31" fmla="*/ 1257300 w 5048250"/>
              <a:gd name="connsiteY31" fmla="*/ 1752600 h 3714750"/>
              <a:gd name="connsiteX32" fmla="*/ 1257300 w 5048250"/>
              <a:gd name="connsiteY32" fmla="*/ 1562100 h 3714750"/>
              <a:gd name="connsiteX33" fmla="*/ 838200 w 5048250"/>
              <a:gd name="connsiteY33" fmla="*/ 1562100 h 3714750"/>
              <a:gd name="connsiteX34" fmla="*/ 838200 w 5048250"/>
              <a:gd name="connsiteY34" fmla="*/ 1752600 h 3714750"/>
              <a:gd name="connsiteX35" fmla="*/ 590550 w 5048250"/>
              <a:gd name="connsiteY35" fmla="*/ 1771650 h 3714750"/>
              <a:gd name="connsiteX36" fmla="*/ 19050 w 5048250"/>
              <a:gd name="connsiteY36" fmla="*/ 2324100 h 3714750"/>
              <a:gd name="connsiteX37" fmla="*/ 0 w 5048250"/>
              <a:gd name="connsiteY37" fmla="*/ 371475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48250" h="3714750">
                <a:moveTo>
                  <a:pt x="0" y="3714750"/>
                </a:moveTo>
                <a:lnTo>
                  <a:pt x="5048250" y="3714750"/>
                </a:lnTo>
                <a:lnTo>
                  <a:pt x="4991100" y="2952750"/>
                </a:lnTo>
                <a:lnTo>
                  <a:pt x="4953000" y="2857500"/>
                </a:lnTo>
                <a:lnTo>
                  <a:pt x="4933950" y="1581150"/>
                </a:lnTo>
                <a:lnTo>
                  <a:pt x="4724400" y="1600200"/>
                </a:lnTo>
                <a:lnTo>
                  <a:pt x="4533900" y="1466850"/>
                </a:lnTo>
                <a:lnTo>
                  <a:pt x="4457700" y="762000"/>
                </a:lnTo>
                <a:lnTo>
                  <a:pt x="4476750" y="19050"/>
                </a:lnTo>
                <a:lnTo>
                  <a:pt x="4210050" y="0"/>
                </a:lnTo>
                <a:lnTo>
                  <a:pt x="4248150" y="800100"/>
                </a:lnTo>
                <a:lnTo>
                  <a:pt x="4191000" y="1581150"/>
                </a:lnTo>
                <a:lnTo>
                  <a:pt x="3943350" y="1581150"/>
                </a:lnTo>
                <a:lnTo>
                  <a:pt x="3905250" y="1238250"/>
                </a:lnTo>
                <a:lnTo>
                  <a:pt x="3886200" y="914400"/>
                </a:lnTo>
                <a:lnTo>
                  <a:pt x="3943350" y="514350"/>
                </a:lnTo>
                <a:lnTo>
                  <a:pt x="2952750" y="495300"/>
                </a:lnTo>
                <a:lnTo>
                  <a:pt x="3028950" y="857250"/>
                </a:lnTo>
                <a:lnTo>
                  <a:pt x="3028950" y="1238250"/>
                </a:lnTo>
                <a:lnTo>
                  <a:pt x="2971800" y="1809750"/>
                </a:lnTo>
                <a:lnTo>
                  <a:pt x="2762250" y="2609850"/>
                </a:lnTo>
                <a:lnTo>
                  <a:pt x="2705100" y="2571750"/>
                </a:lnTo>
                <a:lnTo>
                  <a:pt x="2686050" y="1752600"/>
                </a:lnTo>
                <a:lnTo>
                  <a:pt x="2476500" y="1752600"/>
                </a:lnTo>
                <a:lnTo>
                  <a:pt x="2495550" y="1600200"/>
                </a:lnTo>
                <a:lnTo>
                  <a:pt x="2095500" y="1581150"/>
                </a:lnTo>
                <a:lnTo>
                  <a:pt x="2076450" y="1771650"/>
                </a:lnTo>
                <a:lnTo>
                  <a:pt x="1885950" y="1790700"/>
                </a:lnTo>
                <a:lnTo>
                  <a:pt x="1809750" y="1581150"/>
                </a:lnTo>
                <a:lnTo>
                  <a:pt x="1466850" y="1581150"/>
                </a:lnTo>
                <a:lnTo>
                  <a:pt x="1485900" y="1771650"/>
                </a:lnTo>
                <a:lnTo>
                  <a:pt x="1257300" y="1752600"/>
                </a:lnTo>
                <a:lnTo>
                  <a:pt x="1257300" y="1562100"/>
                </a:lnTo>
                <a:lnTo>
                  <a:pt x="838200" y="1562100"/>
                </a:lnTo>
                <a:lnTo>
                  <a:pt x="838200" y="1752600"/>
                </a:lnTo>
                <a:lnTo>
                  <a:pt x="590550" y="1771650"/>
                </a:lnTo>
                <a:lnTo>
                  <a:pt x="19050" y="2324100"/>
                </a:lnTo>
                <a:lnTo>
                  <a:pt x="0" y="371475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l="-11000" t="-30000" r="-12000" b="-3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12981"/>
            <a:ext cx="1112819" cy="11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930400" y="-228600"/>
            <a:ext cx="1081837" cy="1081837"/>
          </a:xfrm>
          <a:prstGeom prst="ellipse">
            <a:avLst/>
          </a:prstGeom>
          <a:gradFill flip="none" rotWithShape="1">
            <a:gsLst>
              <a:gs pos="15000">
                <a:srgbClr val="FFF200"/>
              </a:gs>
              <a:gs pos="67000">
                <a:srgbClr val="FF7A00"/>
              </a:gs>
              <a:gs pos="9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" name="Picture 16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486692"/>
            <a:ext cx="1245932" cy="4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 descr="See the sourc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83" y="547272"/>
            <a:ext cx="1540223" cy="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ind turbine gif transparent"/>
          <p:cNvPicPr>
            <a:picLocks noChangeAspect="1" noChangeArrowheads="1" noCrop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9600" y="502176"/>
            <a:ext cx="1517883" cy="3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14" y="291352"/>
            <a:ext cx="936087" cy="5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5" y="2552596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lowchart: Magnetic Disk 81"/>
          <p:cNvSpPr/>
          <p:nvPr/>
        </p:nvSpPr>
        <p:spPr>
          <a:xfrm>
            <a:off x="216613" y="2570968"/>
            <a:ext cx="316787" cy="527832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Flowchart: Magnetic Disk 95"/>
          <p:cNvSpPr/>
          <p:nvPr/>
        </p:nvSpPr>
        <p:spPr>
          <a:xfrm>
            <a:off x="750013" y="2565400"/>
            <a:ext cx="316787" cy="527832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7018714" y="2132818"/>
            <a:ext cx="194887" cy="476357"/>
            <a:chOff x="2575941" y="1581150"/>
            <a:chExt cx="1081659" cy="1986381"/>
          </a:xfrm>
        </p:grpSpPr>
        <p:pic>
          <p:nvPicPr>
            <p:cNvPr id="102" name="Picture 18" descr="See the source imag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941" y="1581150"/>
              <a:ext cx="1081659" cy="198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Flowchart: Magnetic Disk 102"/>
            <p:cNvSpPr/>
            <p:nvPr/>
          </p:nvSpPr>
          <p:spPr>
            <a:xfrm>
              <a:off x="2791360" y="1852026"/>
              <a:ext cx="237590" cy="395874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Flowchart: Magnetic Disk 103"/>
            <p:cNvSpPr/>
            <p:nvPr/>
          </p:nvSpPr>
          <p:spPr>
            <a:xfrm>
              <a:off x="3191410" y="1847850"/>
              <a:ext cx="237590" cy="395874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5" name="Arc 84"/>
          <p:cNvSpPr/>
          <p:nvPr/>
        </p:nvSpPr>
        <p:spPr>
          <a:xfrm rot="10558501">
            <a:off x="2869745" y="1619605"/>
            <a:ext cx="2921920" cy="707247"/>
          </a:xfrm>
          <a:prstGeom prst="arc">
            <a:avLst>
              <a:gd name="adj1" fmla="val 11175391"/>
              <a:gd name="adj2" fmla="val 210988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Arc 114"/>
          <p:cNvSpPr/>
          <p:nvPr/>
        </p:nvSpPr>
        <p:spPr>
          <a:xfrm rot="10644416">
            <a:off x="-176540" y="1807278"/>
            <a:ext cx="3535523" cy="707247"/>
          </a:xfrm>
          <a:prstGeom prst="arc">
            <a:avLst>
              <a:gd name="adj1" fmla="val 11175391"/>
              <a:gd name="adj2" fmla="val 2109888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42" name="Picture 18" descr="See the source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11" y="2209801"/>
            <a:ext cx="1442212" cy="26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108"/>
          <p:cNvGrpSpPr/>
          <p:nvPr/>
        </p:nvGrpSpPr>
        <p:grpSpPr>
          <a:xfrm>
            <a:off x="3022601" y="2180436"/>
            <a:ext cx="740084" cy="1495013"/>
            <a:chOff x="2575941" y="1581150"/>
            <a:chExt cx="1081659" cy="1986381"/>
          </a:xfrm>
        </p:grpSpPr>
        <p:pic>
          <p:nvPicPr>
            <p:cNvPr id="110" name="Picture 18" descr="See the source imag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941" y="1581150"/>
              <a:ext cx="1081659" cy="198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Flowchart: Magnetic Disk 110"/>
            <p:cNvSpPr/>
            <p:nvPr/>
          </p:nvSpPr>
          <p:spPr>
            <a:xfrm>
              <a:off x="2791360" y="1852026"/>
              <a:ext cx="237590" cy="395874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Flowchart: Magnetic Disk 111"/>
            <p:cNvSpPr/>
            <p:nvPr/>
          </p:nvSpPr>
          <p:spPr>
            <a:xfrm>
              <a:off x="3191410" y="1847850"/>
              <a:ext cx="237590" cy="395874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6" name="Arc 115"/>
          <p:cNvSpPr/>
          <p:nvPr/>
        </p:nvSpPr>
        <p:spPr>
          <a:xfrm rot="11068277">
            <a:off x="5319490" y="1803401"/>
            <a:ext cx="1995711" cy="362929"/>
          </a:xfrm>
          <a:prstGeom prst="arc">
            <a:avLst>
              <a:gd name="adj1" fmla="val 11175391"/>
              <a:gd name="adj2" fmla="val 21098889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461000" y="2057400"/>
            <a:ext cx="459533" cy="928285"/>
            <a:chOff x="2575941" y="1581150"/>
            <a:chExt cx="1081659" cy="1986381"/>
          </a:xfrm>
        </p:grpSpPr>
        <p:pic>
          <p:nvPicPr>
            <p:cNvPr id="97" name="Picture 18" descr="See the source imag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941" y="1581150"/>
              <a:ext cx="1081659" cy="198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Flowchart: Magnetic Disk 97"/>
            <p:cNvSpPr/>
            <p:nvPr/>
          </p:nvSpPr>
          <p:spPr>
            <a:xfrm>
              <a:off x="2791360" y="1852026"/>
              <a:ext cx="237590" cy="395874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lowchart: Magnetic Disk 98"/>
            <p:cNvSpPr/>
            <p:nvPr/>
          </p:nvSpPr>
          <p:spPr>
            <a:xfrm>
              <a:off x="3191410" y="1847850"/>
              <a:ext cx="237590" cy="395874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7" name="Arc 116"/>
          <p:cNvSpPr/>
          <p:nvPr/>
        </p:nvSpPr>
        <p:spPr>
          <a:xfrm rot="14514030">
            <a:off x="-756193" y="3103942"/>
            <a:ext cx="3214112" cy="1595073"/>
          </a:xfrm>
          <a:prstGeom prst="arc">
            <a:avLst>
              <a:gd name="adj1" fmla="val 10554949"/>
              <a:gd name="adj2" fmla="val 24089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Flowchart: Or 83"/>
          <p:cNvSpPr/>
          <p:nvPr/>
        </p:nvSpPr>
        <p:spPr>
          <a:xfrm>
            <a:off x="1577393" y="5072406"/>
            <a:ext cx="322619" cy="356101"/>
          </a:xfrm>
          <a:prstGeom prst="flowChartOr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49000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2222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7-Point Star 117"/>
          <p:cNvSpPr/>
          <p:nvPr/>
        </p:nvSpPr>
        <p:spPr>
          <a:xfrm>
            <a:off x="8424568" y="1701800"/>
            <a:ext cx="211432" cy="211432"/>
          </a:xfrm>
          <a:prstGeom prst="star7">
            <a:avLst>
              <a:gd name="adj" fmla="val 21015"/>
              <a:gd name="hf" fmla="val 102572"/>
              <a:gd name="vf" fmla="val 10521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37" y="2041813"/>
            <a:ext cx="293275" cy="2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3683000" y="3174790"/>
            <a:ext cx="7884600" cy="2545367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2" name="Picture 22" descr="Related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057401"/>
            <a:ext cx="293275" cy="2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3641814" y="4243525"/>
            <a:ext cx="568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984,448 electric customers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20468" y="4811601"/>
            <a:ext cx="698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422,864 gas customers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030992" y="4824334"/>
            <a:ext cx="778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5,486 MW Summer peak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475450" y="4235176"/>
            <a:ext cx="634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Million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year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0"/>
          <a:stretch/>
        </p:blipFill>
        <p:spPr>
          <a:xfrm>
            <a:off x="4727666" y="3246139"/>
            <a:ext cx="2181135" cy="827296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176410" y="3411632"/>
            <a:ext cx="37963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Stats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42497" y="4149555"/>
            <a:ext cx="71918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7A88A5-9200-41AE-A87B-1CC841A92349}"/>
              </a:ext>
            </a:extLst>
          </p:cNvPr>
          <p:cNvGrpSpPr/>
          <p:nvPr/>
        </p:nvGrpSpPr>
        <p:grpSpPr>
          <a:xfrm>
            <a:off x="9432563" y="3754767"/>
            <a:ext cx="2063459" cy="1920698"/>
            <a:chOff x="1584376" y="65585"/>
            <a:chExt cx="4974843" cy="463065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72EA091-2863-402F-87DA-16B64D4CE1C2}"/>
                </a:ext>
              </a:extLst>
            </p:cNvPr>
            <p:cNvSpPr/>
            <p:nvPr/>
          </p:nvSpPr>
          <p:spPr>
            <a:xfrm>
              <a:off x="1584376" y="65585"/>
              <a:ext cx="4974843" cy="4548428"/>
            </a:xfrm>
            <a:custGeom>
              <a:avLst/>
              <a:gdLst>
                <a:gd name="connsiteX0" fmla="*/ 4051738 w 6621517"/>
                <a:gd name="connsiteY0" fmla="*/ 252248 h 6053958"/>
                <a:gd name="connsiteX1" fmla="*/ 4319751 w 6621517"/>
                <a:gd name="connsiteY1" fmla="*/ 346841 h 6053958"/>
                <a:gd name="connsiteX2" fmla="*/ 4461641 w 6621517"/>
                <a:gd name="connsiteY2" fmla="*/ 504496 h 6053958"/>
                <a:gd name="connsiteX3" fmla="*/ 4619296 w 6621517"/>
                <a:gd name="connsiteY3" fmla="*/ 630621 h 6053958"/>
                <a:gd name="connsiteX4" fmla="*/ 4808482 w 6621517"/>
                <a:gd name="connsiteY4" fmla="*/ 693683 h 6053958"/>
                <a:gd name="connsiteX5" fmla="*/ 5218386 w 6621517"/>
                <a:gd name="connsiteY5" fmla="*/ 772510 h 6053958"/>
                <a:gd name="connsiteX6" fmla="*/ 5423338 w 6621517"/>
                <a:gd name="connsiteY6" fmla="*/ 851338 h 6053958"/>
                <a:gd name="connsiteX7" fmla="*/ 5707117 w 6621517"/>
                <a:gd name="connsiteY7" fmla="*/ 914400 h 6053958"/>
                <a:gd name="connsiteX8" fmla="*/ 5849006 w 6621517"/>
                <a:gd name="connsiteY8" fmla="*/ 1024758 h 6053958"/>
                <a:gd name="connsiteX9" fmla="*/ 6022427 w 6621517"/>
                <a:gd name="connsiteY9" fmla="*/ 1166648 h 6053958"/>
                <a:gd name="connsiteX10" fmla="*/ 6022427 w 6621517"/>
                <a:gd name="connsiteY10" fmla="*/ 1324303 h 6053958"/>
                <a:gd name="connsiteX11" fmla="*/ 5990896 w 6621517"/>
                <a:gd name="connsiteY11" fmla="*/ 1466193 h 6053958"/>
                <a:gd name="connsiteX12" fmla="*/ 6069724 w 6621517"/>
                <a:gd name="connsiteY12" fmla="*/ 1497724 h 6053958"/>
                <a:gd name="connsiteX13" fmla="*/ 6101255 w 6621517"/>
                <a:gd name="connsiteY13" fmla="*/ 1497724 h 6053958"/>
                <a:gd name="connsiteX14" fmla="*/ 6132786 w 6621517"/>
                <a:gd name="connsiteY14" fmla="*/ 1608083 h 6053958"/>
                <a:gd name="connsiteX15" fmla="*/ 6132786 w 6621517"/>
                <a:gd name="connsiteY15" fmla="*/ 1749972 h 6053958"/>
                <a:gd name="connsiteX16" fmla="*/ 6132786 w 6621517"/>
                <a:gd name="connsiteY16" fmla="*/ 1749972 h 6053958"/>
                <a:gd name="connsiteX17" fmla="*/ 5975131 w 6621517"/>
                <a:gd name="connsiteY17" fmla="*/ 1970690 h 6053958"/>
                <a:gd name="connsiteX18" fmla="*/ 5912069 w 6621517"/>
                <a:gd name="connsiteY18" fmla="*/ 2096814 h 6053958"/>
                <a:gd name="connsiteX19" fmla="*/ 5975131 w 6621517"/>
                <a:gd name="connsiteY19" fmla="*/ 2159876 h 6053958"/>
                <a:gd name="connsiteX20" fmla="*/ 6069724 w 6621517"/>
                <a:gd name="connsiteY20" fmla="*/ 2144110 h 6053958"/>
                <a:gd name="connsiteX21" fmla="*/ 6132786 w 6621517"/>
                <a:gd name="connsiteY21" fmla="*/ 2033752 h 6053958"/>
                <a:gd name="connsiteX22" fmla="*/ 6227379 w 6621517"/>
                <a:gd name="connsiteY22" fmla="*/ 1939158 h 6053958"/>
                <a:gd name="connsiteX23" fmla="*/ 6321972 w 6621517"/>
                <a:gd name="connsiteY23" fmla="*/ 1813034 h 6053958"/>
                <a:gd name="connsiteX24" fmla="*/ 6432331 w 6621517"/>
                <a:gd name="connsiteY24" fmla="*/ 1671145 h 6053958"/>
                <a:gd name="connsiteX25" fmla="*/ 6526924 w 6621517"/>
                <a:gd name="connsiteY25" fmla="*/ 1513490 h 6053958"/>
                <a:gd name="connsiteX26" fmla="*/ 6621517 w 6621517"/>
                <a:gd name="connsiteY26" fmla="*/ 1434662 h 6053958"/>
                <a:gd name="connsiteX27" fmla="*/ 6526924 w 6621517"/>
                <a:gd name="connsiteY27" fmla="*/ 1749972 h 6053958"/>
                <a:gd name="connsiteX28" fmla="*/ 6385034 w 6621517"/>
                <a:gd name="connsiteY28" fmla="*/ 1954924 h 6053958"/>
                <a:gd name="connsiteX29" fmla="*/ 6306206 w 6621517"/>
                <a:gd name="connsiteY29" fmla="*/ 2128345 h 6053958"/>
                <a:gd name="connsiteX30" fmla="*/ 6258910 w 6621517"/>
                <a:gd name="connsiteY30" fmla="*/ 2333296 h 6053958"/>
                <a:gd name="connsiteX31" fmla="*/ 6243144 w 6621517"/>
                <a:gd name="connsiteY31" fmla="*/ 2490952 h 6053958"/>
                <a:gd name="connsiteX32" fmla="*/ 6243144 w 6621517"/>
                <a:gd name="connsiteY32" fmla="*/ 2490952 h 6053958"/>
                <a:gd name="connsiteX33" fmla="*/ 6148551 w 6621517"/>
                <a:gd name="connsiteY33" fmla="*/ 2727434 h 6053958"/>
                <a:gd name="connsiteX34" fmla="*/ 6117020 w 6621517"/>
                <a:gd name="connsiteY34" fmla="*/ 2948152 h 6053958"/>
                <a:gd name="connsiteX35" fmla="*/ 6117020 w 6621517"/>
                <a:gd name="connsiteY35" fmla="*/ 3121572 h 6053958"/>
                <a:gd name="connsiteX36" fmla="*/ 6053958 w 6621517"/>
                <a:gd name="connsiteY36" fmla="*/ 3231931 h 6053958"/>
                <a:gd name="connsiteX37" fmla="*/ 6006662 w 6621517"/>
                <a:gd name="connsiteY37" fmla="*/ 3421117 h 6053958"/>
                <a:gd name="connsiteX38" fmla="*/ 6038193 w 6621517"/>
                <a:gd name="connsiteY38" fmla="*/ 3720662 h 6053958"/>
                <a:gd name="connsiteX39" fmla="*/ 6085489 w 6621517"/>
                <a:gd name="connsiteY39" fmla="*/ 3831021 h 6053958"/>
                <a:gd name="connsiteX40" fmla="*/ 6101255 w 6621517"/>
                <a:gd name="connsiteY40" fmla="*/ 3988676 h 6053958"/>
                <a:gd name="connsiteX41" fmla="*/ 5990896 w 6621517"/>
                <a:gd name="connsiteY41" fmla="*/ 4146331 h 6053958"/>
                <a:gd name="connsiteX42" fmla="*/ 4114800 w 6621517"/>
                <a:gd name="connsiteY42" fmla="*/ 4114800 h 6053958"/>
                <a:gd name="connsiteX43" fmla="*/ 4303986 w 6621517"/>
                <a:gd name="connsiteY43" fmla="*/ 4209393 h 6053958"/>
                <a:gd name="connsiteX44" fmla="*/ 4272455 w 6621517"/>
                <a:gd name="connsiteY44" fmla="*/ 4335517 h 6053958"/>
                <a:gd name="connsiteX45" fmla="*/ 4367048 w 6621517"/>
                <a:gd name="connsiteY45" fmla="*/ 4398579 h 6053958"/>
                <a:gd name="connsiteX46" fmla="*/ 4461641 w 6621517"/>
                <a:gd name="connsiteY46" fmla="*/ 4477407 h 6053958"/>
                <a:gd name="connsiteX47" fmla="*/ 4445875 w 6621517"/>
                <a:gd name="connsiteY47" fmla="*/ 4666593 h 6053958"/>
                <a:gd name="connsiteX48" fmla="*/ 4367048 w 6621517"/>
                <a:gd name="connsiteY48" fmla="*/ 4855779 h 6053958"/>
                <a:gd name="connsiteX49" fmla="*/ 4146331 w 6621517"/>
                <a:gd name="connsiteY49" fmla="*/ 5108027 h 6053958"/>
                <a:gd name="connsiteX50" fmla="*/ 3957144 w 6621517"/>
                <a:gd name="connsiteY50" fmla="*/ 5108027 h 6053958"/>
                <a:gd name="connsiteX51" fmla="*/ 3846786 w 6621517"/>
                <a:gd name="connsiteY51" fmla="*/ 5108027 h 6053958"/>
                <a:gd name="connsiteX52" fmla="*/ 3815255 w 6621517"/>
                <a:gd name="connsiteY52" fmla="*/ 5186855 h 6053958"/>
                <a:gd name="connsiteX53" fmla="*/ 3815255 w 6621517"/>
                <a:gd name="connsiteY53" fmla="*/ 5186855 h 6053958"/>
                <a:gd name="connsiteX54" fmla="*/ 3909848 w 6621517"/>
                <a:gd name="connsiteY54" fmla="*/ 5407572 h 6053958"/>
                <a:gd name="connsiteX55" fmla="*/ 3925613 w 6621517"/>
                <a:gd name="connsiteY55" fmla="*/ 5533696 h 6053958"/>
                <a:gd name="connsiteX56" fmla="*/ 3799489 w 6621517"/>
                <a:gd name="connsiteY56" fmla="*/ 5644055 h 6053958"/>
                <a:gd name="connsiteX57" fmla="*/ 3799489 w 6621517"/>
                <a:gd name="connsiteY57" fmla="*/ 5770179 h 6053958"/>
                <a:gd name="connsiteX58" fmla="*/ 3767958 w 6621517"/>
                <a:gd name="connsiteY58" fmla="*/ 5817476 h 6053958"/>
                <a:gd name="connsiteX59" fmla="*/ 3689131 w 6621517"/>
                <a:gd name="connsiteY59" fmla="*/ 5864772 h 6053958"/>
                <a:gd name="connsiteX60" fmla="*/ 3689131 w 6621517"/>
                <a:gd name="connsiteY60" fmla="*/ 5864772 h 6053958"/>
                <a:gd name="connsiteX61" fmla="*/ 3563006 w 6621517"/>
                <a:gd name="connsiteY61" fmla="*/ 6053958 h 6053958"/>
                <a:gd name="connsiteX62" fmla="*/ 3358055 w 6621517"/>
                <a:gd name="connsiteY62" fmla="*/ 5880538 h 6053958"/>
                <a:gd name="connsiteX63" fmla="*/ 2806262 w 6621517"/>
                <a:gd name="connsiteY63" fmla="*/ 5864772 h 6053958"/>
                <a:gd name="connsiteX64" fmla="*/ 2743200 w 6621517"/>
                <a:gd name="connsiteY64" fmla="*/ 5912069 h 6053958"/>
                <a:gd name="connsiteX65" fmla="*/ 520262 w 6621517"/>
                <a:gd name="connsiteY65" fmla="*/ 5912069 h 6053958"/>
                <a:gd name="connsiteX66" fmla="*/ 394138 w 6621517"/>
                <a:gd name="connsiteY66" fmla="*/ 5738648 h 6053958"/>
                <a:gd name="connsiteX67" fmla="*/ 441434 w 6621517"/>
                <a:gd name="connsiteY67" fmla="*/ 5596758 h 6053958"/>
                <a:gd name="connsiteX68" fmla="*/ 378372 w 6621517"/>
                <a:gd name="connsiteY68" fmla="*/ 5376041 h 6053958"/>
                <a:gd name="connsiteX69" fmla="*/ 331075 w 6621517"/>
                <a:gd name="connsiteY69" fmla="*/ 5108027 h 6053958"/>
                <a:gd name="connsiteX70" fmla="*/ 299544 w 6621517"/>
                <a:gd name="connsiteY70" fmla="*/ 4855779 h 6053958"/>
                <a:gd name="connsiteX71" fmla="*/ 346841 w 6621517"/>
                <a:gd name="connsiteY71" fmla="*/ 4761186 h 6053958"/>
                <a:gd name="connsiteX72" fmla="*/ 268013 w 6621517"/>
                <a:gd name="connsiteY72" fmla="*/ 4477407 h 6053958"/>
                <a:gd name="connsiteX73" fmla="*/ 157655 w 6621517"/>
                <a:gd name="connsiteY73" fmla="*/ 4288221 h 6053958"/>
                <a:gd name="connsiteX74" fmla="*/ 110358 w 6621517"/>
                <a:gd name="connsiteY74" fmla="*/ 4004441 h 6053958"/>
                <a:gd name="connsiteX75" fmla="*/ 0 w 6621517"/>
                <a:gd name="connsiteY75" fmla="*/ 3862552 h 6053958"/>
                <a:gd name="connsiteX76" fmla="*/ 141889 w 6621517"/>
                <a:gd name="connsiteY76" fmla="*/ 3657600 h 6053958"/>
                <a:gd name="connsiteX77" fmla="*/ 173420 w 6621517"/>
                <a:gd name="connsiteY77" fmla="*/ 3468414 h 6053958"/>
                <a:gd name="connsiteX78" fmla="*/ 94593 w 6621517"/>
                <a:gd name="connsiteY78" fmla="*/ 3389586 h 6053958"/>
                <a:gd name="connsiteX79" fmla="*/ 157655 w 6621517"/>
                <a:gd name="connsiteY79" fmla="*/ 3326524 h 6053958"/>
                <a:gd name="connsiteX80" fmla="*/ 94593 w 6621517"/>
                <a:gd name="connsiteY80" fmla="*/ 3200400 h 6053958"/>
                <a:gd name="connsiteX81" fmla="*/ 3783724 w 6621517"/>
                <a:gd name="connsiteY81" fmla="*/ 3231931 h 6053958"/>
                <a:gd name="connsiteX82" fmla="*/ 3704896 w 6621517"/>
                <a:gd name="connsiteY82" fmla="*/ 3121572 h 6053958"/>
                <a:gd name="connsiteX83" fmla="*/ 3673365 w 6621517"/>
                <a:gd name="connsiteY83" fmla="*/ 2995448 h 6053958"/>
                <a:gd name="connsiteX84" fmla="*/ 3689131 w 6621517"/>
                <a:gd name="connsiteY84" fmla="*/ 2869324 h 6053958"/>
                <a:gd name="connsiteX85" fmla="*/ 3594538 w 6621517"/>
                <a:gd name="connsiteY85" fmla="*/ 2727434 h 6053958"/>
                <a:gd name="connsiteX86" fmla="*/ 3515710 w 6621517"/>
                <a:gd name="connsiteY86" fmla="*/ 2695903 h 6053958"/>
                <a:gd name="connsiteX87" fmla="*/ 3373820 w 6621517"/>
                <a:gd name="connsiteY87" fmla="*/ 2569779 h 6053958"/>
                <a:gd name="connsiteX88" fmla="*/ 3216165 w 6621517"/>
                <a:gd name="connsiteY88" fmla="*/ 2459421 h 6053958"/>
                <a:gd name="connsiteX89" fmla="*/ 3137338 w 6621517"/>
                <a:gd name="connsiteY89" fmla="*/ 2317531 h 6053958"/>
                <a:gd name="connsiteX90" fmla="*/ 2995448 w 6621517"/>
                <a:gd name="connsiteY90" fmla="*/ 2207172 h 6053958"/>
                <a:gd name="connsiteX91" fmla="*/ 2869324 w 6621517"/>
                <a:gd name="connsiteY91" fmla="*/ 2207172 h 6053958"/>
                <a:gd name="connsiteX92" fmla="*/ 2758965 w 6621517"/>
                <a:gd name="connsiteY92" fmla="*/ 2065283 h 6053958"/>
                <a:gd name="connsiteX93" fmla="*/ 2758965 w 6621517"/>
                <a:gd name="connsiteY93" fmla="*/ 1828800 h 6053958"/>
                <a:gd name="connsiteX94" fmla="*/ 2743200 w 6621517"/>
                <a:gd name="connsiteY94" fmla="*/ 1529255 h 6053958"/>
                <a:gd name="connsiteX95" fmla="*/ 2806262 w 6621517"/>
                <a:gd name="connsiteY95" fmla="*/ 1418896 h 6053958"/>
                <a:gd name="connsiteX96" fmla="*/ 2711669 w 6621517"/>
                <a:gd name="connsiteY96" fmla="*/ 1308538 h 6053958"/>
                <a:gd name="connsiteX97" fmla="*/ 2680138 w 6621517"/>
                <a:gd name="connsiteY97" fmla="*/ 1166648 h 6053958"/>
                <a:gd name="connsiteX98" fmla="*/ 2806262 w 6621517"/>
                <a:gd name="connsiteY98" fmla="*/ 977462 h 6053958"/>
                <a:gd name="connsiteX99" fmla="*/ 2963917 w 6621517"/>
                <a:gd name="connsiteY99" fmla="*/ 898634 h 6053958"/>
                <a:gd name="connsiteX100" fmla="*/ 3074275 w 6621517"/>
                <a:gd name="connsiteY100" fmla="*/ 851338 h 6053958"/>
                <a:gd name="connsiteX101" fmla="*/ 3105806 w 6621517"/>
                <a:gd name="connsiteY101" fmla="*/ 677917 h 6053958"/>
                <a:gd name="connsiteX102" fmla="*/ 3090041 w 6621517"/>
                <a:gd name="connsiteY102" fmla="*/ 457200 h 6053958"/>
                <a:gd name="connsiteX103" fmla="*/ 3137338 w 6621517"/>
                <a:gd name="connsiteY103" fmla="*/ 268014 h 6053958"/>
                <a:gd name="connsiteX104" fmla="*/ 3452648 w 6621517"/>
                <a:gd name="connsiteY104" fmla="*/ 173421 h 6053958"/>
                <a:gd name="connsiteX105" fmla="*/ 3736427 w 6621517"/>
                <a:gd name="connsiteY105" fmla="*/ 94593 h 6053958"/>
                <a:gd name="connsiteX106" fmla="*/ 3988675 w 6621517"/>
                <a:gd name="connsiteY106" fmla="*/ 0 h 6053958"/>
                <a:gd name="connsiteX107" fmla="*/ 4067503 w 6621517"/>
                <a:gd name="connsiteY107" fmla="*/ 31531 h 6053958"/>
                <a:gd name="connsiteX108" fmla="*/ 4067503 w 6621517"/>
                <a:gd name="connsiteY108" fmla="*/ 110358 h 6053958"/>
                <a:gd name="connsiteX109" fmla="*/ 4051738 w 6621517"/>
                <a:gd name="connsiteY109" fmla="*/ 252248 h 605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621517" h="6053958">
                  <a:moveTo>
                    <a:pt x="4051738" y="252248"/>
                  </a:moveTo>
                  <a:lnTo>
                    <a:pt x="4319751" y="346841"/>
                  </a:lnTo>
                  <a:lnTo>
                    <a:pt x="4461641" y="504496"/>
                  </a:lnTo>
                  <a:lnTo>
                    <a:pt x="4619296" y="630621"/>
                  </a:lnTo>
                  <a:lnTo>
                    <a:pt x="4808482" y="693683"/>
                  </a:lnTo>
                  <a:lnTo>
                    <a:pt x="5218386" y="772510"/>
                  </a:lnTo>
                  <a:lnTo>
                    <a:pt x="5423338" y="851338"/>
                  </a:lnTo>
                  <a:lnTo>
                    <a:pt x="5707117" y="914400"/>
                  </a:lnTo>
                  <a:lnTo>
                    <a:pt x="5849006" y="1024758"/>
                  </a:lnTo>
                  <a:lnTo>
                    <a:pt x="6022427" y="1166648"/>
                  </a:lnTo>
                  <a:lnTo>
                    <a:pt x="6022427" y="1324303"/>
                  </a:lnTo>
                  <a:lnTo>
                    <a:pt x="5990896" y="1466193"/>
                  </a:lnTo>
                  <a:lnTo>
                    <a:pt x="6069724" y="1497724"/>
                  </a:lnTo>
                  <a:lnTo>
                    <a:pt x="6101255" y="1497724"/>
                  </a:lnTo>
                  <a:lnTo>
                    <a:pt x="6132786" y="1608083"/>
                  </a:lnTo>
                  <a:lnTo>
                    <a:pt x="6132786" y="1749972"/>
                  </a:lnTo>
                  <a:lnTo>
                    <a:pt x="6132786" y="1749972"/>
                  </a:lnTo>
                  <a:lnTo>
                    <a:pt x="5975131" y="1970690"/>
                  </a:lnTo>
                  <a:lnTo>
                    <a:pt x="5912069" y="2096814"/>
                  </a:lnTo>
                  <a:lnTo>
                    <a:pt x="5975131" y="2159876"/>
                  </a:lnTo>
                  <a:lnTo>
                    <a:pt x="6069724" y="2144110"/>
                  </a:lnTo>
                  <a:lnTo>
                    <a:pt x="6132786" y="2033752"/>
                  </a:lnTo>
                  <a:lnTo>
                    <a:pt x="6227379" y="1939158"/>
                  </a:lnTo>
                  <a:lnTo>
                    <a:pt x="6321972" y="1813034"/>
                  </a:lnTo>
                  <a:lnTo>
                    <a:pt x="6432331" y="1671145"/>
                  </a:lnTo>
                  <a:lnTo>
                    <a:pt x="6526924" y="1513490"/>
                  </a:lnTo>
                  <a:lnTo>
                    <a:pt x="6621517" y="1434662"/>
                  </a:lnTo>
                  <a:lnTo>
                    <a:pt x="6526924" y="1749972"/>
                  </a:lnTo>
                  <a:lnTo>
                    <a:pt x="6385034" y="1954924"/>
                  </a:lnTo>
                  <a:lnTo>
                    <a:pt x="6306206" y="2128345"/>
                  </a:lnTo>
                  <a:lnTo>
                    <a:pt x="6258910" y="2333296"/>
                  </a:lnTo>
                  <a:lnTo>
                    <a:pt x="6243144" y="2490952"/>
                  </a:lnTo>
                  <a:lnTo>
                    <a:pt x="6243144" y="2490952"/>
                  </a:lnTo>
                  <a:lnTo>
                    <a:pt x="6148551" y="2727434"/>
                  </a:lnTo>
                  <a:lnTo>
                    <a:pt x="6117020" y="2948152"/>
                  </a:lnTo>
                  <a:lnTo>
                    <a:pt x="6117020" y="3121572"/>
                  </a:lnTo>
                  <a:lnTo>
                    <a:pt x="6053958" y="3231931"/>
                  </a:lnTo>
                  <a:lnTo>
                    <a:pt x="6006662" y="3421117"/>
                  </a:lnTo>
                  <a:lnTo>
                    <a:pt x="6038193" y="3720662"/>
                  </a:lnTo>
                  <a:lnTo>
                    <a:pt x="6085489" y="3831021"/>
                  </a:lnTo>
                  <a:lnTo>
                    <a:pt x="6101255" y="3988676"/>
                  </a:lnTo>
                  <a:lnTo>
                    <a:pt x="5990896" y="4146331"/>
                  </a:lnTo>
                  <a:lnTo>
                    <a:pt x="4114800" y="4114800"/>
                  </a:lnTo>
                  <a:lnTo>
                    <a:pt x="4303986" y="4209393"/>
                  </a:lnTo>
                  <a:lnTo>
                    <a:pt x="4272455" y="4335517"/>
                  </a:lnTo>
                  <a:lnTo>
                    <a:pt x="4367048" y="4398579"/>
                  </a:lnTo>
                  <a:lnTo>
                    <a:pt x="4461641" y="4477407"/>
                  </a:lnTo>
                  <a:lnTo>
                    <a:pt x="4445875" y="4666593"/>
                  </a:lnTo>
                  <a:lnTo>
                    <a:pt x="4367048" y="4855779"/>
                  </a:lnTo>
                  <a:lnTo>
                    <a:pt x="4146331" y="5108027"/>
                  </a:lnTo>
                  <a:lnTo>
                    <a:pt x="3957144" y="5108027"/>
                  </a:lnTo>
                  <a:lnTo>
                    <a:pt x="3846786" y="5108027"/>
                  </a:lnTo>
                  <a:lnTo>
                    <a:pt x="3815255" y="5186855"/>
                  </a:lnTo>
                  <a:lnTo>
                    <a:pt x="3815255" y="5186855"/>
                  </a:lnTo>
                  <a:lnTo>
                    <a:pt x="3909848" y="5407572"/>
                  </a:lnTo>
                  <a:lnTo>
                    <a:pt x="3925613" y="5533696"/>
                  </a:lnTo>
                  <a:lnTo>
                    <a:pt x="3799489" y="5644055"/>
                  </a:lnTo>
                  <a:lnTo>
                    <a:pt x="3799489" y="5770179"/>
                  </a:lnTo>
                  <a:lnTo>
                    <a:pt x="3767958" y="5817476"/>
                  </a:lnTo>
                  <a:lnTo>
                    <a:pt x="3689131" y="5864772"/>
                  </a:lnTo>
                  <a:lnTo>
                    <a:pt x="3689131" y="5864772"/>
                  </a:lnTo>
                  <a:lnTo>
                    <a:pt x="3563006" y="6053958"/>
                  </a:lnTo>
                  <a:lnTo>
                    <a:pt x="3358055" y="5880538"/>
                  </a:lnTo>
                  <a:lnTo>
                    <a:pt x="2806262" y="5864772"/>
                  </a:lnTo>
                  <a:lnTo>
                    <a:pt x="2743200" y="5912069"/>
                  </a:lnTo>
                  <a:lnTo>
                    <a:pt x="520262" y="5912069"/>
                  </a:lnTo>
                  <a:lnTo>
                    <a:pt x="394138" y="5738648"/>
                  </a:lnTo>
                  <a:lnTo>
                    <a:pt x="441434" y="5596758"/>
                  </a:lnTo>
                  <a:lnTo>
                    <a:pt x="378372" y="5376041"/>
                  </a:lnTo>
                  <a:lnTo>
                    <a:pt x="331075" y="5108027"/>
                  </a:lnTo>
                  <a:lnTo>
                    <a:pt x="299544" y="4855779"/>
                  </a:lnTo>
                  <a:lnTo>
                    <a:pt x="346841" y="4761186"/>
                  </a:lnTo>
                  <a:lnTo>
                    <a:pt x="268013" y="4477407"/>
                  </a:lnTo>
                  <a:lnTo>
                    <a:pt x="157655" y="4288221"/>
                  </a:lnTo>
                  <a:lnTo>
                    <a:pt x="110358" y="4004441"/>
                  </a:lnTo>
                  <a:lnTo>
                    <a:pt x="0" y="3862552"/>
                  </a:lnTo>
                  <a:lnTo>
                    <a:pt x="141889" y="3657600"/>
                  </a:lnTo>
                  <a:lnTo>
                    <a:pt x="173420" y="3468414"/>
                  </a:lnTo>
                  <a:lnTo>
                    <a:pt x="94593" y="3389586"/>
                  </a:lnTo>
                  <a:lnTo>
                    <a:pt x="157655" y="3326524"/>
                  </a:lnTo>
                  <a:lnTo>
                    <a:pt x="94593" y="3200400"/>
                  </a:lnTo>
                  <a:lnTo>
                    <a:pt x="3783724" y="3231931"/>
                  </a:lnTo>
                  <a:lnTo>
                    <a:pt x="3704896" y="3121572"/>
                  </a:lnTo>
                  <a:lnTo>
                    <a:pt x="3673365" y="2995448"/>
                  </a:lnTo>
                  <a:lnTo>
                    <a:pt x="3689131" y="2869324"/>
                  </a:lnTo>
                  <a:lnTo>
                    <a:pt x="3594538" y="2727434"/>
                  </a:lnTo>
                  <a:lnTo>
                    <a:pt x="3515710" y="2695903"/>
                  </a:lnTo>
                  <a:lnTo>
                    <a:pt x="3373820" y="2569779"/>
                  </a:lnTo>
                  <a:lnTo>
                    <a:pt x="3216165" y="2459421"/>
                  </a:lnTo>
                  <a:lnTo>
                    <a:pt x="3137338" y="2317531"/>
                  </a:lnTo>
                  <a:lnTo>
                    <a:pt x="2995448" y="2207172"/>
                  </a:lnTo>
                  <a:lnTo>
                    <a:pt x="2869324" y="2207172"/>
                  </a:lnTo>
                  <a:lnTo>
                    <a:pt x="2758965" y="2065283"/>
                  </a:lnTo>
                  <a:lnTo>
                    <a:pt x="2758965" y="1828800"/>
                  </a:lnTo>
                  <a:lnTo>
                    <a:pt x="2743200" y="1529255"/>
                  </a:lnTo>
                  <a:lnTo>
                    <a:pt x="2806262" y="1418896"/>
                  </a:lnTo>
                  <a:lnTo>
                    <a:pt x="2711669" y="1308538"/>
                  </a:lnTo>
                  <a:lnTo>
                    <a:pt x="2680138" y="1166648"/>
                  </a:lnTo>
                  <a:lnTo>
                    <a:pt x="2806262" y="977462"/>
                  </a:lnTo>
                  <a:lnTo>
                    <a:pt x="2963917" y="898634"/>
                  </a:lnTo>
                  <a:lnTo>
                    <a:pt x="3074275" y="851338"/>
                  </a:lnTo>
                  <a:lnTo>
                    <a:pt x="3105806" y="677917"/>
                  </a:lnTo>
                  <a:lnTo>
                    <a:pt x="3090041" y="457200"/>
                  </a:lnTo>
                  <a:lnTo>
                    <a:pt x="3137338" y="268014"/>
                  </a:lnTo>
                  <a:lnTo>
                    <a:pt x="3452648" y="173421"/>
                  </a:lnTo>
                  <a:lnTo>
                    <a:pt x="3736427" y="94593"/>
                  </a:lnTo>
                  <a:lnTo>
                    <a:pt x="3988675" y="0"/>
                  </a:lnTo>
                  <a:lnTo>
                    <a:pt x="4067503" y="31531"/>
                  </a:lnTo>
                  <a:lnTo>
                    <a:pt x="4067503" y="110358"/>
                  </a:lnTo>
                  <a:lnTo>
                    <a:pt x="4051738" y="25224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D6B6B49-C853-41B2-80D0-C56CA5E4AC02}"/>
                </a:ext>
              </a:extLst>
            </p:cNvPr>
            <p:cNvSpPr/>
            <p:nvPr/>
          </p:nvSpPr>
          <p:spPr>
            <a:xfrm>
              <a:off x="1609406" y="2454867"/>
              <a:ext cx="3467321" cy="2241374"/>
            </a:xfrm>
            <a:custGeom>
              <a:avLst/>
              <a:gdLst>
                <a:gd name="connsiteX0" fmla="*/ 3689131 w 4414345"/>
                <a:gd name="connsiteY0" fmla="*/ 15765 h 2853558"/>
                <a:gd name="connsiteX1" fmla="*/ 3799490 w 4414345"/>
                <a:gd name="connsiteY1" fmla="*/ 189186 h 2853558"/>
                <a:gd name="connsiteX2" fmla="*/ 3799490 w 4414345"/>
                <a:gd name="connsiteY2" fmla="*/ 331075 h 2853558"/>
                <a:gd name="connsiteX3" fmla="*/ 3941380 w 4414345"/>
                <a:gd name="connsiteY3" fmla="*/ 457200 h 2853558"/>
                <a:gd name="connsiteX4" fmla="*/ 4004442 w 4414345"/>
                <a:gd name="connsiteY4" fmla="*/ 646386 h 2853558"/>
                <a:gd name="connsiteX5" fmla="*/ 4004442 w 4414345"/>
                <a:gd name="connsiteY5" fmla="*/ 646386 h 2853558"/>
                <a:gd name="connsiteX6" fmla="*/ 4114800 w 4414345"/>
                <a:gd name="connsiteY6" fmla="*/ 914400 h 2853558"/>
                <a:gd name="connsiteX7" fmla="*/ 4209393 w 4414345"/>
                <a:gd name="connsiteY7" fmla="*/ 977462 h 2853558"/>
                <a:gd name="connsiteX8" fmla="*/ 4272456 w 4414345"/>
                <a:gd name="connsiteY8" fmla="*/ 1056289 h 2853558"/>
                <a:gd name="connsiteX9" fmla="*/ 4272456 w 4414345"/>
                <a:gd name="connsiteY9" fmla="*/ 1150882 h 2853558"/>
                <a:gd name="connsiteX10" fmla="*/ 4367049 w 4414345"/>
                <a:gd name="connsiteY10" fmla="*/ 1261241 h 2853558"/>
                <a:gd name="connsiteX11" fmla="*/ 4414345 w 4414345"/>
                <a:gd name="connsiteY11" fmla="*/ 1387365 h 2853558"/>
                <a:gd name="connsiteX12" fmla="*/ 4335518 w 4414345"/>
                <a:gd name="connsiteY12" fmla="*/ 1623848 h 2853558"/>
                <a:gd name="connsiteX13" fmla="*/ 4225159 w 4414345"/>
                <a:gd name="connsiteY13" fmla="*/ 1797269 h 2853558"/>
                <a:gd name="connsiteX14" fmla="*/ 4067504 w 4414345"/>
                <a:gd name="connsiteY14" fmla="*/ 1923393 h 2853558"/>
                <a:gd name="connsiteX15" fmla="*/ 3909849 w 4414345"/>
                <a:gd name="connsiteY15" fmla="*/ 1923393 h 2853558"/>
                <a:gd name="connsiteX16" fmla="*/ 3767959 w 4414345"/>
                <a:gd name="connsiteY16" fmla="*/ 1939158 h 2853558"/>
                <a:gd name="connsiteX17" fmla="*/ 3767959 w 4414345"/>
                <a:gd name="connsiteY17" fmla="*/ 2081048 h 2853558"/>
                <a:gd name="connsiteX18" fmla="*/ 3909849 w 4414345"/>
                <a:gd name="connsiteY18" fmla="*/ 2238703 h 2853558"/>
                <a:gd name="connsiteX19" fmla="*/ 3894083 w 4414345"/>
                <a:gd name="connsiteY19" fmla="*/ 2427889 h 2853558"/>
                <a:gd name="connsiteX20" fmla="*/ 3752193 w 4414345"/>
                <a:gd name="connsiteY20" fmla="*/ 2459420 h 2853558"/>
                <a:gd name="connsiteX21" fmla="*/ 3736428 w 4414345"/>
                <a:gd name="connsiteY21" fmla="*/ 2617075 h 2853558"/>
                <a:gd name="connsiteX22" fmla="*/ 3626069 w 4414345"/>
                <a:gd name="connsiteY22" fmla="*/ 2774731 h 2853558"/>
                <a:gd name="connsiteX23" fmla="*/ 3578773 w 4414345"/>
                <a:gd name="connsiteY23" fmla="*/ 2853558 h 2853558"/>
                <a:gd name="connsiteX24" fmla="*/ 3436883 w 4414345"/>
                <a:gd name="connsiteY24" fmla="*/ 2837793 h 2853558"/>
                <a:gd name="connsiteX25" fmla="*/ 3310759 w 4414345"/>
                <a:gd name="connsiteY25" fmla="*/ 2711669 h 2853558"/>
                <a:gd name="connsiteX26" fmla="*/ 3105807 w 4414345"/>
                <a:gd name="connsiteY26" fmla="*/ 2711669 h 2853558"/>
                <a:gd name="connsiteX27" fmla="*/ 2837793 w 4414345"/>
                <a:gd name="connsiteY27" fmla="*/ 2711669 h 2853558"/>
                <a:gd name="connsiteX28" fmla="*/ 472966 w 4414345"/>
                <a:gd name="connsiteY28" fmla="*/ 2695903 h 2853558"/>
                <a:gd name="connsiteX29" fmla="*/ 315311 w 4414345"/>
                <a:gd name="connsiteY29" fmla="*/ 2538248 h 2853558"/>
                <a:gd name="connsiteX30" fmla="*/ 378373 w 4414345"/>
                <a:gd name="connsiteY30" fmla="*/ 2364827 h 2853558"/>
                <a:gd name="connsiteX31" fmla="*/ 283780 w 4414345"/>
                <a:gd name="connsiteY31" fmla="*/ 2017986 h 2853558"/>
                <a:gd name="connsiteX32" fmla="*/ 220718 w 4414345"/>
                <a:gd name="connsiteY32" fmla="*/ 1702675 h 2853558"/>
                <a:gd name="connsiteX33" fmla="*/ 299545 w 4414345"/>
                <a:gd name="connsiteY33" fmla="*/ 1592317 h 2853558"/>
                <a:gd name="connsiteX34" fmla="*/ 173421 w 4414345"/>
                <a:gd name="connsiteY34" fmla="*/ 1198179 h 2853558"/>
                <a:gd name="connsiteX35" fmla="*/ 94593 w 4414345"/>
                <a:gd name="connsiteY35" fmla="*/ 1072055 h 2853558"/>
                <a:gd name="connsiteX36" fmla="*/ 94593 w 4414345"/>
                <a:gd name="connsiteY36" fmla="*/ 788275 h 2853558"/>
                <a:gd name="connsiteX37" fmla="*/ 0 w 4414345"/>
                <a:gd name="connsiteY37" fmla="*/ 677917 h 2853558"/>
                <a:gd name="connsiteX38" fmla="*/ 0 w 4414345"/>
                <a:gd name="connsiteY38" fmla="*/ 599089 h 2853558"/>
                <a:gd name="connsiteX39" fmla="*/ 78828 w 4414345"/>
                <a:gd name="connsiteY39" fmla="*/ 488731 h 2853558"/>
                <a:gd name="connsiteX40" fmla="*/ 141890 w 4414345"/>
                <a:gd name="connsiteY40" fmla="*/ 299544 h 2853558"/>
                <a:gd name="connsiteX41" fmla="*/ 94593 w 4414345"/>
                <a:gd name="connsiteY41" fmla="*/ 204951 h 2853558"/>
                <a:gd name="connsiteX42" fmla="*/ 31531 w 4414345"/>
                <a:gd name="connsiteY42" fmla="*/ 126124 h 2853558"/>
                <a:gd name="connsiteX43" fmla="*/ 78828 w 4414345"/>
                <a:gd name="connsiteY43" fmla="*/ 78827 h 2853558"/>
                <a:gd name="connsiteX44" fmla="*/ 78828 w 4414345"/>
                <a:gd name="connsiteY44" fmla="*/ 0 h 2853558"/>
                <a:gd name="connsiteX45" fmla="*/ 3689131 w 4414345"/>
                <a:gd name="connsiteY45" fmla="*/ 15765 h 28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14345" h="2853558">
                  <a:moveTo>
                    <a:pt x="3689131" y="15765"/>
                  </a:moveTo>
                  <a:lnTo>
                    <a:pt x="3799490" y="189186"/>
                  </a:lnTo>
                  <a:lnTo>
                    <a:pt x="3799490" y="331075"/>
                  </a:lnTo>
                  <a:lnTo>
                    <a:pt x="3941380" y="457200"/>
                  </a:lnTo>
                  <a:lnTo>
                    <a:pt x="4004442" y="646386"/>
                  </a:lnTo>
                  <a:lnTo>
                    <a:pt x="4004442" y="646386"/>
                  </a:lnTo>
                  <a:lnTo>
                    <a:pt x="4114800" y="914400"/>
                  </a:lnTo>
                  <a:lnTo>
                    <a:pt x="4209393" y="977462"/>
                  </a:lnTo>
                  <a:lnTo>
                    <a:pt x="4272456" y="1056289"/>
                  </a:lnTo>
                  <a:lnTo>
                    <a:pt x="4272456" y="1150882"/>
                  </a:lnTo>
                  <a:lnTo>
                    <a:pt x="4367049" y="1261241"/>
                  </a:lnTo>
                  <a:lnTo>
                    <a:pt x="4414345" y="1387365"/>
                  </a:lnTo>
                  <a:lnTo>
                    <a:pt x="4335518" y="1623848"/>
                  </a:lnTo>
                  <a:lnTo>
                    <a:pt x="4225159" y="1797269"/>
                  </a:lnTo>
                  <a:lnTo>
                    <a:pt x="4067504" y="1923393"/>
                  </a:lnTo>
                  <a:lnTo>
                    <a:pt x="3909849" y="1923393"/>
                  </a:lnTo>
                  <a:lnTo>
                    <a:pt x="3767959" y="1939158"/>
                  </a:lnTo>
                  <a:lnTo>
                    <a:pt x="3767959" y="2081048"/>
                  </a:lnTo>
                  <a:lnTo>
                    <a:pt x="3909849" y="2238703"/>
                  </a:lnTo>
                  <a:lnTo>
                    <a:pt x="3894083" y="2427889"/>
                  </a:lnTo>
                  <a:lnTo>
                    <a:pt x="3752193" y="2459420"/>
                  </a:lnTo>
                  <a:lnTo>
                    <a:pt x="3736428" y="2617075"/>
                  </a:lnTo>
                  <a:lnTo>
                    <a:pt x="3626069" y="2774731"/>
                  </a:lnTo>
                  <a:lnTo>
                    <a:pt x="3578773" y="2853558"/>
                  </a:lnTo>
                  <a:lnTo>
                    <a:pt x="3436883" y="2837793"/>
                  </a:lnTo>
                  <a:lnTo>
                    <a:pt x="3310759" y="2711669"/>
                  </a:lnTo>
                  <a:lnTo>
                    <a:pt x="3105807" y="2711669"/>
                  </a:lnTo>
                  <a:lnTo>
                    <a:pt x="2837793" y="2711669"/>
                  </a:lnTo>
                  <a:lnTo>
                    <a:pt x="472966" y="2695903"/>
                  </a:lnTo>
                  <a:lnTo>
                    <a:pt x="315311" y="2538248"/>
                  </a:lnTo>
                  <a:lnTo>
                    <a:pt x="378373" y="2364827"/>
                  </a:lnTo>
                  <a:lnTo>
                    <a:pt x="283780" y="2017986"/>
                  </a:lnTo>
                  <a:lnTo>
                    <a:pt x="220718" y="1702675"/>
                  </a:lnTo>
                  <a:lnTo>
                    <a:pt x="299545" y="1592317"/>
                  </a:lnTo>
                  <a:lnTo>
                    <a:pt x="173421" y="1198179"/>
                  </a:lnTo>
                  <a:lnTo>
                    <a:pt x="94593" y="1072055"/>
                  </a:lnTo>
                  <a:lnTo>
                    <a:pt x="94593" y="788275"/>
                  </a:lnTo>
                  <a:lnTo>
                    <a:pt x="0" y="677917"/>
                  </a:lnTo>
                  <a:lnTo>
                    <a:pt x="0" y="599089"/>
                  </a:lnTo>
                  <a:lnTo>
                    <a:pt x="78828" y="488731"/>
                  </a:lnTo>
                  <a:lnTo>
                    <a:pt x="141890" y="299544"/>
                  </a:lnTo>
                  <a:lnTo>
                    <a:pt x="94593" y="204951"/>
                  </a:lnTo>
                  <a:lnTo>
                    <a:pt x="31531" y="126124"/>
                  </a:lnTo>
                  <a:lnTo>
                    <a:pt x="78828" y="78827"/>
                  </a:lnTo>
                  <a:lnTo>
                    <a:pt x="78828" y="0"/>
                  </a:lnTo>
                  <a:lnTo>
                    <a:pt x="3689131" y="157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B9C580-65D6-4CDA-B670-5F4F3B228E25}"/>
              </a:ext>
            </a:extLst>
          </p:cNvPr>
          <p:cNvSpPr txBox="1"/>
          <p:nvPr/>
        </p:nvSpPr>
        <p:spPr>
          <a:xfrm>
            <a:off x="3950849" y="4222961"/>
            <a:ext cx="62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~34,000 Legacy AC switches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7F1FFA-ED03-49EB-A65B-163FB2382E08}"/>
              </a:ext>
            </a:extLst>
          </p:cNvPr>
          <p:cNvSpPr txBox="1"/>
          <p:nvPr/>
        </p:nvSpPr>
        <p:spPr>
          <a:xfrm>
            <a:off x="4024959" y="4814360"/>
            <a:ext cx="62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~7,000 Thermostats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1823A77-A6B2-4726-9099-2D7E53D1A24B}"/>
              </a:ext>
            </a:extLst>
          </p:cNvPr>
          <p:cNvSpPr/>
          <p:nvPr/>
        </p:nvSpPr>
        <p:spPr>
          <a:xfrm>
            <a:off x="9439920" y="4737596"/>
            <a:ext cx="1438171" cy="929674"/>
          </a:xfrm>
          <a:custGeom>
            <a:avLst/>
            <a:gdLst>
              <a:gd name="connsiteX0" fmla="*/ 3689131 w 4414345"/>
              <a:gd name="connsiteY0" fmla="*/ 15765 h 2853558"/>
              <a:gd name="connsiteX1" fmla="*/ 3799490 w 4414345"/>
              <a:gd name="connsiteY1" fmla="*/ 189186 h 2853558"/>
              <a:gd name="connsiteX2" fmla="*/ 3799490 w 4414345"/>
              <a:gd name="connsiteY2" fmla="*/ 331075 h 2853558"/>
              <a:gd name="connsiteX3" fmla="*/ 3941380 w 4414345"/>
              <a:gd name="connsiteY3" fmla="*/ 457200 h 2853558"/>
              <a:gd name="connsiteX4" fmla="*/ 4004442 w 4414345"/>
              <a:gd name="connsiteY4" fmla="*/ 646386 h 2853558"/>
              <a:gd name="connsiteX5" fmla="*/ 4004442 w 4414345"/>
              <a:gd name="connsiteY5" fmla="*/ 646386 h 2853558"/>
              <a:gd name="connsiteX6" fmla="*/ 4114800 w 4414345"/>
              <a:gd name="connsiteY6" fmla="*/ 914400 h 2853558"/>
              <a:gd name="connsiteX7" fmla="*/ 4209393 w 4414345"/>
              <a:gd name="connsiteY7" fmla="*/ 977462 h 2853558"/>
              <a:gd name="connsiteX8" fmla="*/ 4272456 w 4414345"/>
              <a:gd name="connsiteY8" fmla="*/ 1056289 h 2853558"/>
              <a:gd name="connsiteX9" fmla="*/ 4272456 w 4414345"/>
              <a:gd name="connsiteY9" fmla="*/ 1150882 h 2853558"/>
              <a:gd name="connsiteX10" fmla="*/ 4367049 w 4414345"/>
              <a:gd name="connsiteY10" fmla="*/ 1261241 h 2853558"/>
              <a:gd name="connsiteX11" fmla="*/ 4414345 w 4414345"/>
              <a:gd name="connsiteY11" fmla="*/ 1387365 h 2853558"/>
              <a:gd name="connsiteX12" fmla="*/ 4335518 w 4414345"/>
              <a:gd name="connsiteY12" fmla="*/ 1623848 h 2853558"/>
              <a:gd name="connsiteX13" fmla="*/ 4225159 w 4414345"/>
              <a:gd name="connsiteY13" fmla="*/ 1797269 h 2853558"/>
              <a:gd name="connsiteX14" fmla="*/ 4067504 w 4414345"/>
              <a:gd name="connsiteY14" fmla="*/ 1923393 h 2853558"/>
              <a:gd name="connsiteX15" fmla="*/ 3909849 w 4414345"/>
              <a:gd name="connsiteY15" fmla="*/ 1923393 h 2853558"/>
              <a:gd name="connsiteX16" fmla="*/ 3767959 w 4414345"/>
              <a:gd name="connsiteY16" fmla="*/ 1939158 h 2853558"/>
              <a:gd name="connsiteX17" fmla="*/ 3767959 w 4414345"/>
              <a:gd name="connsiteY17" fmla="*/ 2081048 h 2853558"/>
              <a:gd name="connsiteX18" fmla="*/ 3909849 w 4414345"/>
              <a:gd name="connsiteY18" fmla="*/ 2238703 h 2853558"/>
              <a:gd name="connsiteX19" fmla="*/ 3894083 w 4414345"/>
              <a:gd name="connsiteY19" fmla="*/ 2427889 h 2853558"/>
              <a:gd name="connsiteX20" fmla="*/ 3752193 w 4414345"/>
              <a:gd name="connsiteY20" fmla="*/ 2459420 h 2853558"/>
              <a:gd name="connsiteX21" fmla="*/ 3736428 w 4414345"/>
              <a:gd name="connsiteY21" fmla="*/ 2617075 h 2853558"/>
              <a:gd name="connsiteX22" fmla="*/ 3626069 w 4414345"/>
              <a:gd name="connsiteY22" fmla="*/ 2774731 h 2853558"/>
              <a:gd name="connsiteX23" fmla="*/ 3578773 w 4414345"/>
              <a:gd name="connsiteY23" fmla="*/ 2853558 h 2853558"/>
              <a:gd name="connsiteX24" fmla="*/ 3436883 w 4414345"/>
              <a:gd name="connsiteY24" fmla="*/ 2837793 h 2853558"/>
              <a:gd name="connsiteX25" fmla="*/ 3310759 w 4414345"/>
              <a:gd name="connsiteY25" fmla="*/ 2711669 h 2853558"/>
              <a:gd name="connsiteX26" fmla="*/ 3105807 w 4414345"/>
              <a:gd name="connsiteY26" fmla="*/ 2711669 h 2853558"/>
              <a:gd name="connsiteX27" fmla="*/ 2837793 w 4414345"/>
              <a:gd name="connsiteY27" fmla="*/ 2711669 h 2853558"/>
              <a:gd name="connsiteX28" fmla="*/ 472966 w 4414345"/>
              <a:gd name="connsiteY28" fmla="*/ 2695903 h 2853558"/>
              <a:gd name="connsiteX29" fmla="*/ 315311 w 4414345"/>
              <a:gd name="connsiteY29" fmla="*/ 2538248 h 2853558"/>
              <a:gd name="connsiteX30" fmla="*/ 378373 w 4414345"/>
              <a:gd name="connsiteY30" fmla="*/ 2364827 h 2853558"/>
              <a:gd name="connsiteX31" fmla="*/ 283780 w 4414345"/>
              <a:gd name="connsiteY31" fmla="*/ 2017986 h 2853558"/>
              <a:gd name="connsiteX32" fmla="*/ 220718 w 4414345"/>
              <a:gd name="connsiteY32" fmla="*/ 1702675 h 2853558"/>
              <a:gd name="connsiteX33" fmla="*/ 299545 w 4414345"/>
              <a:gd name="connsiteY33" fmla="*/ 1592317 h 2853558"/>
              <a:gd name="connsiteX34" fmla="*/ 173421 w 4414345"/>
              <a:gd name="connsiteY34" fmla="*/ 1198179 h 2853558"/>
              <a:gd name="connsiteX35" fmla="*/ 94593 w 4414345"/>
              <a:gd name="connsiteY35" fmla="*/ 1072055 h 2853558"/>
              <a:gd name="connsiteX36" fmla="*/ 94593 w 4414345"/>
              <a:gd name="connsiteY36" fmla="*/ 788275 h 2853558"/>
              <a:gd name="connsiteX37" fmla="*/ 0 w 4414345"/>
              <a:gd name="connsiteY37" fmla="*/ 677917 h 2853558"/>
              <a:gd name="connsiteX38" fmla="*/ 0 w 4414345"/>
              <a:gd name="connsiteY38" fmla="*/ 599089 h 2853558"/>
              <a:gd name="connsiteX39" fmla="*/ 78828 w 4414345"/>
              <a:gd name="connsiteY39" fmla="*/ 488731 h 2853558"/>
              <a:gd name="connsiteX40" fmla="*/ 141890 w 4414345"/>
              <a:gd name="connsiteY40" fmla="*/ 299544 h 2853558"/>
              <a:gd name="connsiteX41" fmla="*/ 94593 w 4414345"/>
              <a:gd name="connsiteY41" fmla="*/ 204951 h 2853558"/>
              <a:gd name="connsiteX42" fmla="*/ 31531 w 4414345"/>
              <a:gd name="connsiteY42" fmla="*/ 126124 h 2853558"/>
              <a:gd name="connsiteX43" fmla="*/ 78828 w 4414345"/>
              <a:gd name="connsiteY43" fmla="*/ 78827 h 2853558"/>
              <a:gd name="connsiteX44" fmla="*/ 78828 w 4414345"/>
              <a:gd name="connsiteY44" fmla="*/ 0 h 2853558"/>
              <a:gd name="connsiteX45" fmla="*/ 3689131 w 4414345"/>
              <a:gd name="connsiteY45" fmla="*/ 15765 h 285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14345" h="2853558">
                <a:moveTo>
                  <a:pt x="3689131" y="15765"/>
                </a:moveTo>
                <a:lnTo>
                  <a:pt x="3799490" y="189186"/>
                </a:lnTo>
                <a:lnTo>
                  <a:pt x="3799490" y="331075"/>
                </a:lnTo>
                <a:lnTo>
                  <a:pt x="3941380" y="457200"/>
                </a:lnTo>
                <a:lnTo>
                  <a:pt x="4004442" y="646386"/>
                </a:lnTo>
                <a:lnTo>
                  <a:pt x="4004442" y="646386"/>
                </a:lnTo>
                <a:lnTo>
                  <a:pt x="4114800" y="914400"/>
                </a:lnTo>
                <a:lnTo>
                  <a:pt x="4209393" y="977462"/>
                </a:lnTo>
                <a:lnTo>
                  <a:pt x="4272456" y="1056289"/>
                </a:lnTo>
                <a:lnTo>
                  <a:pt x="4272456" y="1150882"/>
                </a:lnTo>
                <a:lnTo>
                  <a:pt x="4367049" y="1261241"/>
                </a:lnTo>
                <a:lnTo>
                  <a:pt x="4414345" y="1387365"/>
                </a:lnTo>
                <a:lnTo>
                  <a:pt x="4335518" y="1623848"/>
                </a:lnTo>
                <a:lnTo>
                  <a:pt x="4225159" y="1797269"/>
                </a:lnTo>
                <a:lnTo>
                  <a:pt x="4067504" y="1923393"/>
                </a:lnTo>
                <a:lnTo>
                  <a:pt x="3909849" y="1923393"/>
                </a:lnTo>
                <a:lnTo>
                  <a:pt x="3767959" y="1939158"/>
                </a:lnTo>
                <a:lnTo>
                  <a:pt x="3767959" y="2081048"/>
                </a:lnTo>
                <a:lnTo>
                  <a:pt x="3909849" y="2238703"/>
                </a:lnTo>
                <a:lnTo>
                  <a:pt x="3894083" y="2427889"/>
                </a:lnTo>
                <a:lnTo>
                  <a:pt x="3752193" y="2459420"/>
                </a:lnTo>
                <a:lnTo>
                  <a:pt x="3736428" y="2617075"/>
                </a:lnTo>
                <a:lnTo>
                  <a:pt x="3626069" y="2774731"/>
                </a:lnTo>
                <a:lnTo>
                  <a:pt x="3578773" y="2853558"/>
                </a:lnTo>
                <a:lnTo>
                  <a:pt x="3436883" y="2837793"/>
                </a:lnTo>
                <a:lnTo>
                  <a:pt x="3310759" y="2711669"/>
                </a:lnTo>
                <a:lnTo>
                  <a:pt x="3105807" y="2711669"/>
                </a:lnTo>
                <a:lnTo>
                  <a:pt x="2837793" y="2711669"/>
                </a:lnTo>
                <a:lnTo>
                  <a:pt x="472966" y="2695903"/>
                </a:lnTo>
                <a:lnTo>
                  <a:pt x="315311" y="2538248"/>
                </a:lnTo>
                <a:lnTo>
                  <a:pt x="378373" y="2364827"/>
                </a:lnTo>
                <a:lnTo>
                  <a:pt x="283780" y="2017986"/>
                </a:lnTo>
                <a:lnTo>
                  <a:pt x="220718" y="1702675"/>
                </a:lnTo>
                <a:lnTo>
                  <a:pt x="299545" y="1592317"/>
                </a:lnTo>
                <a:lnTo>
                  <a:pt x="173421" y="1198179"/>
                </a:lnTo>
                <a:lnTo>
                  <a:pt x="94593" y="1072055"/>
                </a:lnTo>
                <a:lnTo>
                  <a:pt x="94593" y="788275"/>
                </a:lnTo>
                <a:lnTo>
                  <a:pt x="0" y="677917"/>
                </a:lnTo>
                <a:lnTo>
                  <a:pt x="0" y="599089"/>
                </a:lnTo>
                <a:lnTo>
                  <a:pt x="78828" y="488731"/>
                </a:lnTo>
                <a:lnTo>
                  <a:pt x="141890" y="299544"/>
                </a:lnTo>
                <a:lnTo>
                  <a:pt x="94593" y="204951"/>
                </a:lnTo>
                <a:lnTo>
                  <a:pt x="31531" y="126124"/>
                </a:lnTo>
                <a:lnTo>
                  <a:pt x="78828" y="78827"/>
                </a:lnTo>
                <a:lnTo>
                  <a:pt x="78828" y="0"/>
                </a:lnTo>
                <a:lnTo>
                  <a:pt x="3689131" y="15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7000" decel="5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494 L 0.06336 3.08642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2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22222E-6 -0.00247 L 0.04514 4.69136E-6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0988E-6 L -0.03958 0.01111 L -0.125 -0.01481 L -0.14792 0.0037 L -0.18125 0.01852 L -0.24375 0.02963 L -0.31667 0.02222 L -0.3625 0.03333 L -0.42708 0.05185 L -0.47708 0.05185 L -0.51476 0.05185 L -0.56042 0.04815 L -0.5875 0.06667 L -0.59583 0.14445 L -0.5875 0.23333 L -0.57708 0.28889 L -0.55417 0.35926 L -0.52708 0.42593 L -0.49375 0.45926 L -0.46458 0.46667 L -0.45208 0.46667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0988E-6 L -0.03958 0.01111 L -0.125 -0.01481 L -0.14792 0.0037 L -0.18125 0.01852 L -0.24375 0.02963 L -0.31667 0.02222 L -0.3625 0.03333 L -0.42708 0.05185 L -0.47708 0.05185 L -0.51476 0.05185 L -0.56042 0.04815 L -0.5875 0.06667 L -0.59583 0.14445 L -0.5875 0.23333 L -0.57708 0.28889 L -0.55417 0.35926 L -0.52708 0.42593 L -0.49375 0.45926 L -0.46458 0.46667 L -0.45208 0.46667 " pathEditMode="relative" ptsTypes="AAAAAAAAAAAAAAAAAAAAA">
                                      <p:cBhvr>
                                        <p:cTn id="16" dur="1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2761 -0.0365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-187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accel="40000" decel="4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/>
      <p:bldP spid="90" grpId="1"/>
      <p:bldP spid="126" grpId="0"/>
      <p:bldP spid="126" grpId="1"/>
      <p:bldP spid="128" grpId="0"/>
      <p:bldP spid="128" grpId="1"/>
      <p:bldP spid="129" grpId="0"/>
      <p:bldP spid="129" grpId="1"/>
      <p:bldP spid="94" grpId="0"/>
      <p:bldP spid="5" grpId="0"/>
      <p:bldP spid="66" grpId="0"/>
      <p:bldP spid="67" grpId="0" animBg="1"/>
      <p:bldP spid="67" grpId="1" animBg="1"/>
      <p:bldP spid="6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CB7905-60A0-41F6-9D9B-2598D4E38DCD}"/>
              </a:ext>
            </a:extLst>
          </p:cNvPr>
          <p:cNvSpPr txBox="1"/>
          <p:nvPr/>
        </p:nvSpPr>
        <p:spPr>
          <a:xfrm>
            <a:off x="811116" y="356076"/>
            <a:ext cx="936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Future of Demand Response for Alliant Energy</a:t>
            </a:r>
          </a:p>
        </p:txBody>
      </p:sp>
      <p:pic>
        <p:nvPicPr>
          <p:cNvPr id="5" name="Picture 2" descr="Nest, smart, smarthouse, temperature, thermostat icon - Download on  Iconfinder">
            <a:extLst>
              <a:ext uri="{FF2B5EF4-FFF2-40B4-BE49-F238E27FC236}">
                <a16:creationId xmlns:a16="http://schemas.microsoft.com/office/drawing/2014/main" id="{7E376B08-4B6C-41C4-A080-734F5163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" y="393332"/>
            <a:ext cx="773971" cy="7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EA5421-8B3C-471B-B290-39CB15A42479}"/>
              </a:ext>
            </a:extLst>
          </p:cNvPr>
          <p:cNvCxnSpPr/>
          <p:nvPr/>
        </p:nvCxnSpPr>
        <p:spPr>
          <a:xfrm>
            <a:off x="881139" y="1002407"/>
            <a:ext cx="659774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8ABCD23A-0194-4C50-9EB2-30547F8A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69" y="1970749"/>
            <a:ext cx="803686" cy="8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C1CE9-42A1-4247-9F9B-631FA3AC2CD9}"/>
              </a:ext>
            </a:extLst>
          </p:cNvPr>
          <p:cNvSpPr txBox="1"/>
          <p:nvPr/>
        </p:nvSpPr>
        <p:spPr>
          <a:xfrm>
            <a:off x="2287756" y="1941253"/>
            <a:ext cx="359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Reach 15,000+ thermostat participants by end of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B6E4AB-AC47-4952-9577-2E760EE05254}"/>
              </a:ext>
            </a:extLst>
          </p:cNvPr>
          <p:cNvSpPr/>
          <p:nvPr/>
        </p:nvSpPr>
        <p:spPr>
          <a:xfrm>
            <a:off x="1235704" y="1888521"/>
            <a:ext cx="4694903" cy="9132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Air conditioner - Free transport icons">
            <a:extLst>
              <a:ext uri="{FF2B5EF4-FFF2-40B4-BE49-F238E27FC236}">
                <a16:creationId xmlns:a16="http://schemas.microsoft.com/office/drawing/2014/main" id="{8F5A5B51-612D-43F7-8E27-E378C047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70" y="1900217"/>
            <a:ext cx="858088" cy="8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3E8D35-0A6B-46D9-AC06-C6F5A5F2833C}"/>
              </a:ext>
            </a:extLst>
          </p:cNvPr>
          <p:cNvSpPr txBox="1"/>
          <p:nvPr/>
        </p:nvSpPr>
        <p:spPr>
          <a:xfrm>
            <a:off x="7036020" y="1893069"/>
            <a:ext cx="381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Reduce switch participation to 0 by end of 2028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32670-5A8C-4C6B-85BA-A15F8067E429}"/>
              </a:ext>
            </a:extLst>
          </p:cNvPr>
          <p:cNvSpPr/>
          <p:nvPr/>
        </p:nvSpPr>
        <p:spPr>
          <a:xfrm>
            <a:off x="6121528" y="1886605"/>
            <a:ext cx="4694903" cy="9132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E17EC8-C1ED-4EB3-A7CF-6A8E35921D2E}"/>
              </a:ext>
            </a:extLst>
          </p:cNvPr>
          <p:cNvGrpSpPr/>
          <p:nvPr/>
        </p:nvGrpSpPr>
        <p:grpSpPr>
          <a:xfrm>
            <a:off x="583564" y="1373851"/>
            <a:ext cx="11788993" cy="461665"/>
            <a:chOff x="583564" y="1373851"/>
            <a:chExt cx="11788993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38139B-C538-43D2-AE60-E7DBE55D8FF6}"/>
                </a:ext>
              </a:extLst>
            </p:cNvPr>
            <p:cNvSpPr txBox="1"/>
            <p:nvPr/>
          </p:nvSpPr>
          <p:spPr>
            <a:xfrm>
              <a:off x="811116" y="1373851"/>
              <a:ext cx="11561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Sunset switch program while increasing thermostat participation to replace DR potential 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125741B-9A66-4FD1-BB33-C634C610896B}"/>
                </a:ext>
              </a:extLst>
            </p:cNvPr>
            <p:cNvSpPr/>
            <p:nvPr/>
          </p:nvSpPr>
          <p:spPr>
            <a:xfrm rot="5400000">
              <a:off x="591318" y="1495946"/>
              <a:ext cx="212044" cy="2275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5A208A-947A-4C45-8443-95B52526F349}"/>
              </a:ext>
            </a:extLst>
          </p:cNvPr>
          <p:cNvGrpSpPr/>
          <p:nvPr/>
        </p:nvGrpSpPr>
        <p:grpSpPr>
          <a:xfrm>
            <a:off x="583564" y="2960214"/>
            <a:ext cx="11788993" cy="461665"/>
            <a:chOff x="556526" y="1357926"/>
            <a:chExt cx="11788993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768541-BA22-40F7-A377-F0E9F44A916D}"/>
                </a:ext>
              </a:extLst>
            </p:cNvPr>
            <p:cNvSpPr txBox="1"/>
            <p:nvPr/>
          </p:nvSpPr>
          <p:spPr>
            <a:xfrm>
              <a:off x="784078" y="1357926"/>
              <a:ext cx="11561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Expand to call events in the winter for electric heat and/or gas heat 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9DC1880-67F5-43D2-AAAA-FD42CDC827CB}"/>
                </a:ext>
              </a:extLst>
            </p:cNvPr>
            <p:cNvSpPr/>
            <p:nvPr/>
          </p:nvSpPr>
          <p:spPr>
            <a:xfrm rot="5400000">
              <a:off x="564280" y="1474983"/>
              <a:ext cx="212044" cy="2275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7850A0-9C1C-4E06-A657-676498B38CC9}"/>
              </a:ext>
            </a:extLst>
          </p:cNvPr>
          <p:cNvGrpSpPr/>
          <p:nvPr/>
        </p:nvGrpSpPr>
        <p:grpSpPr>
          <a:xfrm>
            <a:off x="601231" y="3626861"/>
            <a:ext cx="11788993" cy="461665"/>
            <a:chOff x="556526" y="1357926"/>
            <a:chExt cx="11788993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AC0F68-4CD8-4098-9A06-B82189A86DEF}"/>
                </a:ext>
              </a:extLst>
            </p:cNvPr>
            <p:cNvSpPr txBox="1"/>
            <p:nvPr/>
          </p:nvSpPr>
          <p:spPr>
            <a:xfrm>
              <a:off x="784078" y="1357926"/>
              <a:ext cx="11561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Self serve enrollment through an online marketplace or a BYOD sign-up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7DAD745-3FC2-47B6-AF63-FA19C0D9BC71}"/>
                </a:ext>
              </a:extLst>
            </p:cNvPr>
            <p:cNvSpPr/>
            <p:nvPr/>
          </p:nvSpPr>
          <p:spPr>
            <a:xfrm rot="5400000">
              <a:off x="564280" y="1474983"/>
              <a:ext cx="212044" cy="2275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BA8F45-1C56-4D58-A6E3-6DD0E0C228F3}"/>
              </a:ext>
            </a:extLst>
          </p:cNvPr>
          <p:cNvGrpSpPr/>
          <p:nvPr/>
        </p:nvGrpSpPr>
        <p:grpSpPr>
          <a:xfrm>
            <a:off x="583564" y="4278481"/>
            <a:ext cx="11788993" cy="461665"/>
            <a:chOff x="556526" y="1357926"/>
            <a:chExt cx="11788993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843CB9-F72E-4E7B-A994-E5B06F431F59}"/>
                </a:ext>
              </a:extLst>
            </p:cNvPr>
            <p:cNvSpPr txBox="1"/>
            <p:nvPr/>
          </p:nvSpPr>
          <p:spPr>
            <a:xfrm>
              <a:off x="784078" y="1357926"/>
              <a:ext cx="11561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Offer multiple manufacturers with device controls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6A87885-5617-45F0-A49F-CF7EFB1D403D}"/>
                </a:ext>
              </a:extLst>
            </p:cNvPr>
            <p:cNvSpPr/>
            <p:nvPr/>
          </p:nvSpPr>
          <p:spPr>
            <a:xfrm rot="5400000">
              <a:off x="564280" y="1474983"/>
              <a:ext cx="212044" cy="2275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098CE80-3250-4DD1-95DC-58BE6D835177}"/>
              </a:ext>
            </a:extLst>
          </p:cNvPr>
          <p:cNvSpPr txBox="1"/>
          <p:nvPr/>
        </p:nvSpPr>
        <p:spPr>
          <a:xfrm>
            <a:off x="8454777" y="4360589"/>
            <a:ext cx="199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Water Heater </a:t>
            </a:r>
            <a:br>
              <a:rPr lang="en-US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control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AD53C-392E-42C0-B77A-CBCF6AB87066}"/>
              </a:ext>
            </a:extLst>
          </p:cNvPr>
          <p:cNvSpPr/>
          <p:nvPr/>
        </p:nvSpPr>
        <p:spPr>
          <a:xfrm>
            <a:off x="1563329" y="4839218"/>
            <a:ext cx="6120581" cy="9132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6407DF07-4958-451D-A0F0-A3004777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94" y="5042459"/>
            <a:ext cx="1051914" cy="4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cobee - Commercial WiFi Thermostat — Prescriptive Data">
            <a:extLst>
              <a:ext uri="{FF2B5EF4-FFF2-40B4-BE49-F238E27FC236}">
                <a16:creationId xmlns:a16="http://schemas.microsoft.com/office/drawing/2014/main" id="{8FEA3367-5EF2-4BAE-A953-74D7995F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58" y="4880431"/>
            <a:ext cx="755701" cy="7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Emerson Acquires Verdant, a Leading Energy Management Company in  Hospitality | 2020-03-20 | Engineered Systems Magazine">
            <a:extLst>
              <a:ext uri="{FF2B5EF4-FFF2-40B4-BE49-F238E27FC236}">
                <a16:creationId xmlns:a16="http://schemas.microsoft.com/office/drawing/2014/main" id="{78BAE1EC-C3B4-459B-8A35-9BBA0FF4F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21036"/>
          <a:stretch/>
        </p:blipFill>
        <p:spPr bwMode="auto">
          <a:xfrm>
            <a:off x="3910780" y="5013219"/>
            <a:ext cx="1566023" cy="6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oneywell Logo, history, meaning, symbol, PNG">
            <a:extLst>
              <a:ext uri="{FF2B5EF4-FFF2-40B4-BE49-F238E27FC236}">
                <a16:creationId xmlns:a16="http://schemas.microsoft.com/office/drawing/2014/main" id="{1F5C5DA8-38E8-4510-AEAC-DA9946F2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07" y="4933111"/>
            <a:ext cx="147732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B898BC-B1E1-42E9-B5CD-3E930EC4D221}"/>
              </a:ext>
            </a:extLst>
          </p:cNvPr>
          <p:cNvCxnSpPr/>
          <p:nvPr/>
        </p:nvCxnSpPr>
        <p:spPr>
          <a:xfrm>
            <a:off x="5737123" y="4839218"/>
            <a:ext cx="0" cy="91322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2251E38-DBFA-471C-A943-A257342B79E4}"/>
              </a:ext>
            </a:extLst>
          </p:cNvPr>
          <p:cNvSpPr/>
          <p:nvPr/>
        </p:nvSpPr>
        <p:spPr>
          <a:xfrm>
            <a:off x="7877393" y="5074306"/>
            <a:ext cx="99760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0" descr="Electric water heater color icon Royalty Free Vector Image">
            <a:extLst>
              <a:ext uri="{FF2B5EF4-FFF2-40B4-BE49-F238E27FC236}">
                <a16:creationId xmlns:a16="http://schemas.microsoft.com/office/drawing/2014/main" id="{80570BFF-C86E-46A3-9F48-9B43565FB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9478" r="23285" b="15951"/>
          <a:stretch/>
        </p:blipFill>
        <p:spPr bwMode="auto">
          <a:xfrm>
            <a:off x="9147965" y="4932759"/>
            <a:ext cx="604179" cy="9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Electric vehicle charging station Icon - Download Electric vehicle charging  station Icon 1287583 | Noun Project">
            <a:extLst>
              <a:ext uri="{FF2B5EF4-FFF2-40B4-BE49-F238E27FC236}">
                <a16:creationId xmlns:a16="http://schemas.microsoft.com/office/drawing/2014/main" id="{E4A26D2E-37B6-44DC-B4DC-AC42F2FA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95" y="4909922"/>
            <a:ext cx="977623" cy="97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1FE2CB9-109B-49C0-B3B8-523CD4DB391D}"/>
              </a:ext>
            </a:extLst>
          </p:cNvPr>
          <p:cNvSpPr txBox="1"/>
          <p:nvPr/>
        </p:nvSpPr>
        <p:spPr>
          <a:xfrm>
            <a:off x="9847299" y="4360589"/>
            <a:ext cx="136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Managed 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charging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88D984-CE30-415A-B16A-185DC9C54787}"/>
              </a:ext>
            </a:extLst>
          </p:cNvPr>
          <p:cNvGrpSpPr/>
          <p:nvPr/>
        </p:nvGrpSpPr>
        <p:grpSpPr>
          <a:xfrm>
            <a:off x="583564" y="6084875"/>
            <a:ext cx="11788993" cy="461665"/>
            <a:chOff x="556526" y="1357926"/>
            <a:chExt cx="11788993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B48DF8-F3CB-45C5-A175-A83156A98A41}"/>
                </a:ext>
              </a:extLst>
            </p:cNvPr>
            <p:cNvSpPr txBox="1"/>
            <p:nvPr/>
          </p:nvSpPr>
          <p:spPr>
            <a:xfrm>
              <a:off x="784078" y="1357926"/>
              <a:ext cx="11561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Two-way device control / telemetry / event data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A9E5A32-FDAC-46BD-9CB6-0F62E4A3F86C}"/>
                </a:ext>
              </a:extLst>
            </p:cNvPr>
            <p:cNvSpPr/>
            <p:nvPr/>
          </p:nvSpPr>
          <p:spPr>
            <a:xfrm rot="5400000">
              <a:off x="564280" y="1474983"/>
              <a:ext cx="212044" cy="2275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9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400" y="-11363"/>
            <a:ext cx="304800" cy="6888016"/>
          </a:xfrm>
          <a:prstGeom prst="rect">
            <a:avLst/>
          </a:prstGeom>
          <a:blipFill dpi="0" rotWithShape="1">
            <a:blip r:embed="rId3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8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BC022-EC58-47CC-9DE0-2FE5434A4E3D}"/>
              </a:ext>
            </a:extLst>
          </p:cNvPr>
          <p:cNvSpPr txBox="1"/>
          <p:nvPr/>
        </p:nvSpPr>
        <p:spPr>
          <a:xfrm>
            <a:off x="581821" y="1055954"/>
            <a:ext cx="11028358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Smart Hours is the residential brand for Alliant Energy’s new Demand Response programs.  Essentially, a “device” control program but could expand to include future rate options such as managed TOU or charging.</a:t>
            </a:r>
            <a:b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CC6161-A81F-4ED5-A114-E6831F49D79D}"/>
              </a:ext>
            </a:extLst>
          </p:cNvPr>
          <p:cNvSpPr/>
          <p:nvPr/>
        </p:nvSpPr>
        <p:spPr bwMode="auto">
          <a:xfrm>
            <a:off x="581821" y="1066074"/>
            <a:ext cx="10918190" cy="1581364"/>
          </a:xfrm>
          <a:prstGeom prst="rect">
            <a:avLst/>
          </a:prstGeom>
          <a:noFill/>
          <a:ln w="28575" cap="flat" cmpd="sng" algn="ctr">
            <a:solidFill>
              <a:srgbClr val="73BF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Geneva" charset="0"/>
            </a:endParaRPr>
          </a:p>
        </p:txBody>
      </p:sp>
      <p:pic>
        <p:nvPicPr>
          <p:cNvPr id="1026" name="Picture 2" descr="Partnerships Icons - Download Free Vector Icons | Noun Project">
            <a:extLst>
              <a:ext uri="{FF2B5EF4-FFF2-40B4-BE49-F238E27FC236}">
                <a16:creationId xmlns:a16="http://schemas.microsoft.com/office/drawing/2014/main" id="{5DD2015B-49BB-40BD-9AA1-1D9CA9A0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14" y="2767498"/>
            <a:ext cx="1039416" cy="10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F7E92EA-2D80-4BB5-9D3A-28C1BFFE33EB}"/>
              </a:ext>
            </a:extLst>
          </p:cNvPr>
          <p:cNvSpPr txBox="1"/>
          <p:nvPr/>
        </p:nvSpPr>
        <p:spPr>
          <a:xfrm>
            <a:off x="440167" y="308841"/>
            <a:ext cx="607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Alliant Energy ® Smart Hours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B0421-5AF7-432F-9C8E-BD69F8DC2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2591095"/>
            <a:ext cx="3044669" cy="1392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4E0419-AA15-4211-BC7A-F110FA64D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966" y="2700583"/>
            <a:ext cx="2205177" cy="80566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AD5BC2-A20B-427E-9763-36259CC5F5FF}"/>
              </a:ext>
            </a:extLst>
          </p:cNvPr>
          <p:cNvCxnSpPr/>
          <p:nvPr/>
        </p:nvCxnSpPr>
        <p:spPr>
          <a:xfrm>
            <a:off x="864637" y="5405527"/>
            <a:ext cx="10416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7BBCF5-2D59-4FFD-84CE-378366CED81F}"/>
              </a:ext>
            </a:extLst>
          </p:cNvPr>
          <p:cNvSpPr txBox="1"/>
          <p:nvPr/>
        </p:nvSpPr>
        <p:spPr>
          <a:xfrm>
            <a:off x="762153" y="5030694"/>
            <a:ext cx="168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32F556-A049-4D6D-A934-D6FC3E0C8DCA}"/>
              </a:ext>
            </a:extLst>
          </p:cNvPr>
          <p:cNvSpPr txBox="1"/>
          <p:nvPr/>
        </p:nvSpPr>
        <p:spPr>
          <a:xfrm>
            <a:off x="5852489" y="5041452"/>
            <a:ext cx="168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58D213-7198-4923-8920-CFD4D5D1B1AE}"/>
              </a:ext>
            </a:extLst>
          </p:cNvPr>
          <p:cNvCxnSpPr/>
          <p:nvPr/>
        </p:nvCxnSpPr>
        <p:spPr>
          <a:xfrm>
            <a:off x="5750805" y="4920267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row: Up 45">
            <a:extLst>
              <a:ext uri="{FF2B5EF4-FFF2-40B4-BE49-F238E27FC236}">
                <a16:creationId xmlns:a16="http://schemas.microsoft.com/office/drawing/2014/main" id="{2B6C1422-D998-4F3E-80FA-7E0DE1532C17}"/>
              </a:ext>
            </a:extLst>
          </p:cNvPr>
          <p:cNvSpPr/>
          <p:nvPr/>
        </p:nvSpPr>
        <p:spPr>
          <a:xfrm>
            <a:off x="4413522" y="5501423"/>
            <a:ext cx="304782" cy="333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AC8491-A6E4-4969-A198-E21C49A2B93D}"/>
              </a:ext>
            </a:extLst>
          </p:cNvPr>
          <p:cNvSpPr txBox="1"/>
          <p:nvPr/>
        </p:nvSpPr>
        <p:spPr>
          <a:xfrm>
            <a:off x="3761475" y="5828929"/>
            <a:ext cx="187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Scheduled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577003CE-36E9-4901-8A7B-DCCEA6E27E8C}"/>
              </a:ext>
            </a:extLst>
          </p:cNvPr>
          <p:cNvSpPr/>
          <p:nvPr/>
        </p:nvSpPr>
        <p:spPr>
          <a:xfrm>
            <a:off x="6585111" y="4862147"/>
            <a:ext cx="355514" cy="432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EA21E2-5F73-4405-B2F9-CCA67481A1C6}"/>
              </a:ext>
            </a:extLst>
          </p:cNvPr>
          <p:cNvSpPr txBox="1"/>
          <p:nvPr/>
        </p:nvSpPr>
        <p:spPr>
          <a:xfrm>
            <a:off x="6162256" y="4516578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Pre-cooling</a:t>
            </a: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CD93D750-E050-488B-B0E6-A3BE33460B87}"/>
              </a:ext>
            </a:extLst>
          </p:cNvPr>
          <p:cNvSpPr/>
          <p:nvPr/>
        </p:nvSpPr>
        <p:spPr>
          <a:xfrm rot="5400000">
            <a:off x="8873969" y="4070278"/>
            <a:ext cx="272271" cy="2206757"/>
          </a:xfrm>
          <a:prstGeom prst="leftBrace">
            <a:avLst>
              <a:gd name="adj1" fmla="val 36153"/>
              <a:gd name="adj2" fmla="val 49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0DDAA-6158-4615-9CA0-4FCB7A43265A}"/>
              </a:ext>
            </a:extLst>
          </p:cNvPr>
          <p:cNvSpPr txBox="1"/>
          <p:nvPr/>
        </p:nvSpPr>
        <p:spPr>
          <a:xfrm>
            <a:off x="8350161" y="4529443"/>
            <a:ext cx="151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4-hour event</a:t>
            </a:r>
          </a:p>
        </p:txBody>
      </p:sp>
      <p:sp>
        <p:nvSpPr>
          <p:cNvPr id="52" name="Title 6">
            <a:extLst>
              <a:ext uri="{FF2B5EF4-FFF2-40B4-BE49-F238E27FC236}">
                <a16:creationId xmlns:a16="http://schemas.microsoft.com/office/drawing/2014/main" id="{831821B4-DD10-4731-A83D-8E9E432D26FA}"/>
              </a:ext>
            </a:extLst>
          </p:cNvPr>
          <p:cNvSpPr txBox="1">
            <a:spLocks/>
          </p:cNvSpPr>
          <p:nvPr/>
        </p:nvSpPr>
        <p:spPr>
          <a:xfrm>
            <a:off x="279400" y="4002909"/>
            <a:ext cx="119126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Smart Hours Event Timeline</a:t>
            </a: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4EFF8F4B-D6DC-48BE-B075-E3A5B97EE163}"/>
              </a:ext>
            </a:extLst>
          </p:cNvPr>
          <p:cNvSpPr/>
          <p:nvPr/>
        </p:nvSpPr>
        <p:spPr>
          <a:xfrm rot="5400000" flipH="1">
            <a:off x="8873462" y="5085558"/>
            <a:ext cx="280327" cy="1181692"/>
          </a:xfrm>
          <a:prstGeom prst="leftBrace">
            <a:avLst>
              <a:gd name="adj1" fmla="val 36153"/>
              <a:gd name="adj2" fmla="val 527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13CE5A-85BA-4167-A912-2DD1433B921A}"/>
              </a:ext>
            </a:extLst>
          </p:cNvPr>
          <p:cNvSpPr txBox="1"/>
          <p:nvPr/>
        </p:nvSpPr>
        <p:spPr>
          <a:xfrm>
            <a:off x="8347404" y="5830261"/>
            <a:ext cx="151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2-hour event</a:t>
            </a:r>
          </a:p>
        </p:txBody>
      </p:sp>
    </p:spTree>
    <p:extLst>
      <p:ext uri="{BB962C8B-B14F-4D97-AF65-F5344CB8AC3E}">
        <p14:creationId xmlns:p14="http://schemas.microsoft.com/office/powerpoint/2010/main" val="24659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9000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903 L -0.50508 -0.009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9000" decel="9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0648 L 0.46106 0.01064 " pathEditMode="relative" rAng="0" ptsTypes="AA">
                                      <p:cBhvr>
                                        <p:cTn id="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A71519-6A5D-4D51-90A4-C1E521945109}"/>
              </a:ext>
            </a:extLst>
          </p:cNvPr>
          <p:cNvSpPr/>
          <p:nvPr/>
        </p:nvSpPr>
        <p:spPr>
          <a:xfrm>
            <a:off x="-1872907" y="1414853"/>
            <a:ext cx="15906641" cy="6421790"/>
          </a:xfrm>
          <a:custGeom>
            <a:avLst/>
            <a:gdLst>
              <a:gd name="connsiteX0" fmla="*/ 1199139 w 15906641"/>
              <a:gd name="connsiteY0" fmla="*/ 2729843 h 6235117"/>
              <a:gd name="connsiteX1" fmla="*/ 1764623 w 15906641"/>
              <a:gd name="connsiteY1" fmla="*/ 2284675 h 6235117"/>
              <a:gd name="connsiteX2" fmla="*/ 2474486 w 15906641"/>
              <a:gd name="connsiteY2" fmla="*/ 2007949 h 6235117"/>
              <a:gd name="connsiteX3" fmla="*/ 3424981 w 15906641"/>
              <a:gd name="connsiteY3" fmla="*/ 2212486 h 6235117"/>
              <a:gd name="connsiteX4" fmla="*/ 4748454 w 15906641"/>
              <a:gd name="connsiteY4" fmla="*/ 3030633 h 6235117"/>
              <a:gd name="connsiteX5" fmla="*/ 6108023 w 15906641"/>
              <a:gd name="connsiteY5" fmla="*/ 3499864 h 6235117"/>
              <a:gd name="connsiteX6" fmla="*/ 7431496 w 15906641"/>
              <a:gd name="connsiteY6" fmla="*/ 3451738 h 6235117"/>
              <a:gd name="connsiteX7" fmla="*/ 8610591 w 15906641"/>
              <a:gd name="connsiteY7" fmla="*/ 2633591 h 6235117"/>
              <a:gd name="connsiteX8" fmla="*/ 9621244 w 15906641"/>
              <a:gd name="connsiteY8" fmla="*/ 1562780 h 6235117"/>
              <a:gd name="connsiteX9" fmla="*/ 10367202 w 15906641"/>
              <a:gd name="connsiteY9" fmla="*/ 636349 h 6235117"/>
              <a:gd name="connsiteX10" fmla="*/ 11474107 w 15906641"/>
              <a:gd name="connsiteY10" fmla="*/ 58833 h 6235117"/>
              <a:gd name="connsiteX11" fmla="*/ 12605075 w 15906641"/>
              <a:gd name="connsiteY11" fmla="*/ 143054 h 6235117"/>
              <a:gd name="connsiteX12" fmla="*/ 13892454 w 15906641"/>
              <a:gd name="connsiteY12" fmla="*/ 1153707 h 6235117"/>
              <a:gd name="connsiteX13" fmla="*/ 14818886 w 15906641"/>
              <a:gd name="connsiteY13" fmla="*/ 2188422 h 6235117"/>
              <a:gd name="connsiteX14" fmla="*/ 14854981 w 15906641"/>
              <a:gd name="connsiteY14" fmla="*/ 5773833 h 6235117"/>
              <a:gd name="connsiteX15" fmla="*/ 982570 w 15906641"/>
              <a:gd name="connsiteY15" fmla="*/ 5858054 h 6235117"/>
              <a:gd name="connsiteX16" fmla="*/ 1199139 w 15906641"/>
              <a:gd name="connsiteY16" fmla="*/ 2729843 h 62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06641" h="6235117">
                <a:moveTo>
                  <a:pt x="1199139" y="2729843"/>
                </a:moveTo>
                <a:cubicBezTo>
                  <a:pt x="1329481" y="2134280"/>
                  <a:pt x="1552065" y="2404991"/>
                  <a:pt x="1764623" y="2284675"/>
                </a:cubicBezTo>
                <a:cubicBezTo>
                  <a:pt x="1977181" y="2164359"/>
                  <a:pt x="2197760" y="2019980"/>
                  <a:pt x="2474486" y="2007949"/>
                </a:cubicBezTo>
                <a:cubicBezTo>
                  <a:pt x="2751212" y="1995917"/>
                  <a:pt x="3045986" y="2042039"/>
                  <a:pt x="3424981" y="2212486"/>
                </a:cubicBezTo>
                <a:cubicBezTo>
                  <a:pt x="3803976" y="2382933"/>
                  <a:pt x="4301280" y="2816070"/>
                  <a:pt x="4748454" y="3030633"/>
                </a:cubicBezTo>
                <a:cubicBezTo>
                  <a:pt x="5195628" y="3245196"/>
                  <a:pt x="5660849" y="3429680"/>
                  <a:pt x="6108023" y="3499864"/>
                </a:cubicBezTo>
                <a:cubicBezTo>
                  <a:pt x="6555197" y="3570048"/>
                  <a:pt x="7014401" y="3596117"/>
                  <a:pt x="7431496" y="3451738"/>
                </a:cubicBezTo>
                <a:cubicBezTo>
                  <a:pt x="7848591" y="3307359"/>
                  <a:pt x="8245633" y="2948417"/>
                  <a:pt x="8610591" y="2633591"/>
                </a:cubicBezTo>
                <a:cubicBezTo>
                  <a:pt x="8975549" y="2318765"/>
                  <a:pt x="9328476" y="1895654"/>
                  <a:pt x="9621244" y="1562780"/>
                </a:cubicBezTo>
                <a:cubicBezTo>
                  <a:pt x="9914013" y="1229906"/>
                  <a:pt x="10058392" y="887007"/>
                  <a:pt x="10367202" y="636349"/>
                </a:cubicBezTo>
                <a:cubicBezTo>
                  <a:pt x="10676013" y="385691"/>
                  <a:pt x="11101128" y="141049"/>
                  <a:pt x="11474107" y="58833"/>
                </a:cubicBezTo>
                <a:cubicBezTo>
                  <a:pt x="11847086" y="-23383"/>
                  <a:pt x="12202017" y="-39425"/>
                  <a:pt x="12605075" y="143054"/>
                </a:cubicBezTo>
                <a:cubicBezTo>
                  <a:pt x="13008133" y="325533"/>
                  <a:pt x="13523486" y="812812"/>
                  <a:pt x="13892454" y="1153707"/>
                </a:cubicBezTo>
                <a:cubicBezTo>
                  <a:pt x="14261422" y="1494602"/>
                  <a:pt x="14658465" y="1418401"/>
                  <a:pt x="14818886" y="2188422"/>
                </a:cubicBezTo>
                <a:cubicBezTo>
                  <a:pt x="14979307" y="2958443"/>
                  <a:pt x="17161034" y="5162228"/>
                  <a:pt x="14854981" y="5773833"/>
                </a:cubicBezTo>
                <a:cubicBezTo>
                  <a:pt x="12548928" y="6385438"/>
                  <a:pt x="3252528" y="6363380"/>
                  <a:pt x="982570" y="5858054"/>
                </a:cubicBezTo>
                <a:cubicBezTo>
                  <a:pt x="-1287388" y="5352728"/>
                  <a:pt x="1068797" y="3325406"/>
                  <a:pt x="1199139" y="272984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29E2DDC-39FA-420D-B996-71595C95BB18}"/>
              </a:ext>
            </a:extLst>
          </p:cNvPr>
          <p:cNvSpPr/>
          <p:nvPr/>
        </p:nvSpPr>
        <p:spPr>
          <a:xfrm rot="21379136">
            <a:off x="8639033" y="833321"/>
            <a:ext cx="3043451" cy="3698543"/>
          </a:xfrm>
          <a:custGeom>
            <a:avLst/>
            <a:gdLst>
              <a:gd name="connsiteX0" fmla="*/ 109183 w 2797792"/>
              <a:gd name="connsiteY0" fmla="*/ 532263 h 3207224"/>
              <a:gd name="connsiteX1" fmla="*/ 300251 w 2797792"/>
              <a:gd name="connsiteY1" fmla="*/ 777923 h 3207224"/>
              <a:gd name="connsiteX2" fmla="*/ 423081 w 2797792"/>
              <a:gd name="connsiteY2" fmla="*/ 1037230 h 3207224"/>
              <a:gd name="connsiteX3" fmla="*/ 736980 w 2797792"/>
              <a:gd name="connsiteY3" fmla="*/ 1637731 h 3207224"/>
              <a:gd name="connsiteX4" fmla="*/ 818866 w 2797792"/>
              <a:gd name="connsiteY4" fmla="*/ 1951630 h 3207224"/>
              <a:gd name="connsiteX5" fmla="*/ 1023583 w 2797792"/>
              <a:gd name="connsiteY5" fmla="*/ 2579427 h 3207224"/>
              <a:gd name="connsiteX6" fmla="*/ 1201003 w 2797792"/>
              <a:gd name="connsiteY6" fmla="*/ 3029803 h 3207224"/>
              <a:gd name="connsiteX7" fmla="*/ 1433015 w 2797792"/>
              <a:gd name="connsiteY7" fmla="*/ 3207224 h 3207224"/>
              <a:gd name="connsiteX8" fmla="*/ 1583141 w 2797792"/>
              <a:gd name="connsiteY8" fmla="*/ 3166281 h 3207224"/>
              <a:gd name="connsiteX9" fmla="*/ 1815153 w 2797792"/>
              <a:gd name="connsiteY9" fmla="*/ 3002508 h 3207224"/>
              <a:gd name="connsiteX10" fmla="*/ 2006221 w 2797792"/>
              <a:gd name="connsiteY10" fmla="*/ 2770496 h 3207224"/>
              <a:gd name="connsiteX11" fmla="*/ 2197290 w 2797792"/>
              <a:gd name="connsiteY11" fmla="*/ 2538484 h 3207224"/>
              <a:gd name="connsiteX12" fmla="*/ 2265529 w 2797792"/>
              <a:gd name="connsiteY12" fmla="*/ 2333767 h 3207224"/>
              <a:gd name="connsiteX13" fmla="*/ 2374711 w 2797792"/>
              <a:gd name="connsiteY13" fmla="*/ 1869743 h 3207224"/>
              <a:gd name="connsiteX14" fmla="*/ 2429302 w 2797792"/>
              <a:gd name="connsiteY14" fmla="*/ 1624084 h 3207224"/>
              <a:gd name="connsiteX15" fmla="*/ 2524836 w 2797792"/>
              <a:gd name="connsiteY15" fmla="*/ 1310185 h 3207224"/>
              <a:gd name="connsiteX16" fmla="*/ 2797792 w 2797792"/>
              <a:gd name="connsiteY16" fmla="*/ 928048 h 3207224"/>
              <a:gd name="connsiteX17" fmla="*/ 2415654 w 2797792"/>
              <a:gd name="connsiteY17" fmla="*/ 409433 h 3207224"/>
              <a:gd name="connsiteX18" fmla="*/ 1514902 w 2797792"/>
              <a:gd name="connsiteY18" fmla="*/ 0 h 3207224"/>
              <a:gd name="connsiteX19" fmla="*/ 532263 w 2797792"/>
              <a:gd name="connsiteY19" fmla="*/ 136478 h 3207224"/>
              <a:gd name="connsiteX20" fmla="*/ 409433 w 2797792"/>
              <a:gd name="connsiteY20" fmla="*/ 163773 h 3207224"/>
              <a:gd name="connsiteX21" fmla="*/ 0 w 2797792"/>
              <a:gd name="connsiteY21" fmla="*/ 354842 h 3207224"/>
              <a:gd name="connsiteX22" fmla="*/ 109183 w 2797792"/>
              <a:gd name="connsiteY22" fmla="*/ 532263 h 320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7792" h="3207224">
                <a:moveTo>
                  <a:pt x="109183" y="532263"/>
                </a:moveTo>
                <a:lnTo>
                  <a:pt x="300251" y="777923"/>
                </a:lnTo>
                <a:lnTo>
                  <a:pt x="423081" y="1037230"/>
                </a:lnTo>
                <a:lnTo>
                  <a:pt x="736980" y="1637731"/>
                </a:lnTo>
                <a:lnTo>
                  <a:pt x="818866" y="1951630"/>
                </a:lnTo>
                <a:lnTo>
                  <a:pt x="1023583" y="2579427"/>
                </a:lnTo>
                <a:lnTo>
                  <a:pt x="1201003" y="3029803"/>
                </a:lnTo>
                <a:lnTo>
                  <a:pt x="1433015" y="3207224"/>
                </a:lnTo>
                <a:lnTo>
                  <a:pt x="1583141" y="3166281"/>
                </a:lnTo>
                <a:lnTo>
                  <a:pt x="1815153" y="3002508"/>
                </a:lnTo>
                <a:lnTo>
                  <a:pt x="2006221" y="2770496"/>
                </a:lnTo>
                <a:lnTo>
                  <a:pt x="2197290" y="2538484"/>
                </a:lnTo>
                <a:lnTo>
                  <a:pt x="2265529" y="2333767"/>
                </a:lnTo>
                <a:lnTo>
                  <a:pt x="2374711" y="1869743"/>
                </a:lnTo>
                <a:lnTo>
                  <a:pt x="2429302" y="1624084"/>
                </a:lnTo>
                <a:lnTo>
                  <a:pt x="2524836" y="1310185"/>
                </a:lnTo>
                <a:lnTo>
                  <a:pt x="2797792" y="928048"/>
                </a:lnTo>
                <a:lnTo>
                  <a:pt x="2415654" y="409433"/>
                </a:lnTo>
                <a:lnTo>
                  <a:pt x="1514902" y="0"/>
                </a:lnTo>
                <a:lnTo>
                  <a:pt x="532263" y="136478"/>
                </a:lnTo>
                <a:lnTo>
                  <a:pt x="409433" y="163773"/>
                </a:lnTo>
                <a:lnTo>
                  <a:pt x="0" y="354842"/>
                </a:lnTo>
                <a:lnTo>
                  <a:pt x="109183" y="532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C84E2B-F11E-4C8C-9065-16044FC315D7}"/>
              </a:ext>
            </a:extLst>
          </p:cNvPr>
          <p:cNvSpPr/>
          <p:nvPr/>
        </p:nvSpPr>
        <p:spPr>
          <a:xfrm>
            <a:off x="9657243" y="518616"/>
            <a:ext cx="1405720" cy="719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02EF9A-1D49-48FD-9D56-0D9DE83B9476}"/>
              </a:ext>
            </a:extLst>
          </p:cNvPr>
          <p:cNvSpPr/>
          <p:nvPr/>
        </p:nvSpPr>
        <p:spPr>
          <a:xfrm>
            <a:off x="-1810040" y="1774208"/>
            <a:ext cx="15774278" cy="6421789"/>
          </a:xfrm>
          <a:custGeom>
            <a:avLst/>
            <a:gdLst>
              <a:gd name="connsiteX0" fmla="*/ 1618971 w 15774278"/>
              <a:gd name="connsiteY0" fmla="*/ 2073903 h 6434880"/>
              <a:gd name="connsiteX1" fmla="*/ 2123939 w 15774278"/>
              <a:gd name="connsiteY1" fmla="*/ 1814595 h 6434880"/>
              <a:gd name="connsiteX2" fmla="*/ 2656201 w 15774278"/>
              <a:gd name="connsiteY2" fmla="*/ 1746357 h 6434880"/>
              <a:gd name="connsiteX3" fmla="*/ 3297646 w 15774278"/>
              <a:gd name="connsiteY3" fmla="*/ 1923778 h 6434880"/>
              <a:gd name="connsiteX4" fmla="*/ 3829909 w 15774278"/>
              <a:gd name="connsiteY4" fmla="*/ 2183085 h 6434880"/>
              <a:gd name="connsiteX5" fmla="*/ 4662422 w 15774278"/>
              <a:gd name="connsiteY5" fmla="*/ 2660757 h 6434880"/>
              <a:gd name="connsiteX6" fmla="*/ 5440344 w 15774278"/>
              <a:gd name="connsiteY6" fmla="*/ 2947360 h 6434880"/>
              <a:gd name="connsiteX7" fmla="*/ 6422983 w 15774278"/>
              <a:gd name="connsiteY7" fmla="*/ 3056542 h 6434880"/>
              <a:gd name="connsiteX8" fmla="*/ 7132667 w 15774278"/>
              <a:gd name="connsiteY8" fmla="*/ 2742643 h 6434880"/>
              <a:gd name="connsiteX9" fmla="*/ 7855998 w 15774278"/>
              <a:gd name="connsiteY9" fmla="*/ 1910130 h 6434880"/>
              <a:gd name="connsiteX10" fmla="*/ 8401909 w 15774278"/>
              <a:gd name="connsiteY10" fmla="*/ 1309628 h 6434880"/>
              <a:gd name="connsiteX11" fmla="*/ 8934171 w 15774278"/>
              <a:gd name="connsiteY11" fmla="*/ 654536 h 6434880"/>
              <a:gd name="connsiteX12" fmla="*/ 9343604 w 15774278"/>
              <a:gd name="connsiteY12" fmla="*/ 326989 h 6434880"/>
              <a:gd name="connsiteX13" fmla="*/ 10080583 w 15774278"/>
              <a:gd name="connsiteY13" fmla="*/ 13091 h 6434880"/>
              <a:gd name="connsiteX14" fmla="*/ 10722028 w 15774278"/>
              <a:gd name="connsiteY14" fmla="*/ 176864 h 6434880"/>
              <a:gd name="connsiteX15" fmla="*/ 11336177 w 15774278"/>
              <a:gd name="connsiteY15" fmla="*/ 1200446 h 6434880"/>
              <a:gd name="connsiteX16" fmla="*/ 11977622 w 15774278"/>
              <a:gd name="connsiteY16" fmla="*/ 2756291 h 6434880"/>
              <a:gd name="connsiteX17" fmla="*/ 12782840 w 15774278"/>
              <a:gd name="connsiteY17" fmla="*/ 2210381 h 6434880"/>
              <a:gd name="connsiteX18" fmla="*/ 13110386 w 15774278"/>
              <a:gd name="connsiteY18" fmla="*/ 1159503 h 6434880"/>
              <a:gd name="connsiteX19" fmla="*/ 13465228 w 15774278"/>
              <a:gd name="connsiteY19" fmla="*/ 463467 h 6434880"/>
              <a:gd name="connsiteX20" fmla="*/ 14024786 w 15774278"/>
              <a:gd name="connsiteY20" fmla="*/ 736422 h 6434880"/>
              <a:gd name="connsiteX21" fmla="*/ 15048368 w 15774278"/>
              <a:gd name="connsiteY21" fmla="*/ 1459754 h 6434880"/>
              <a:gd name="connsiteX22" fmla="*/ 15266733 w 15774278"/>
              <a:gd name="connsiteY22" fmla="*/ 3493270 h 6434880"/>
              <a:gd name="connsiteX23" fmla="*/ 15266733 w 15774278"/>
              <a:gd name="connsiteY23" fmla="*/ 5363013 h 6434880"/>
              <a:gd name="connsiteX24" fmla="*/ 15157550 w 15774278"/>
              <a:gd name="connsiteY24" fmla="*/ 6168231 h 6434880"/>
              <a:gd name="connsiteX25" fmla="*/ 7282792 w 15774278"/>
              <a:gd name="connsiteY25" fmla="*/ 6413891 h 6434880"/>
              <a:gd name="connsiteX26" fmla="*/ 745515 w 15774278"/>
              <a:gd name="connsiteY26" fmla="*/ 6086345 h 6434880"/>
              <a:gd name="connsiteX27" fmla="*/ 145013 w 15774278"/>
              <a:gd name="connsiteY27" fmla="*/ 3452327 h 6434880"/>
              <a:gd name="connsiteX28" fmla="*/ 731867 w 15774278"/>
              <a:gd name="connsiteY28" fmla="*/ 2114846 h 6434880"/>
              <a:gd name="connsiteX29" fmla="*/ 1618971 w 15774278"/>
              <a:gd name="connsiteY29" fmla="*/ 2073903 h 643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774278" h="6434880">
                <a:moveTo>
                  <a:pt x="1618971" y="2073903"/>
                </a:moveTo>
                <a:cubicBezTo>
                  <a:pt x="1850983" y="2023861"/>
                  <a:pt x="1951067" y="1869186"/>
                  <a:pt x="2123939" y="1814595"/>
                </a:cubicBezTo>
                <a:cubicBezTo>
                  <a:pt x="2296811" y="1760004"/>
                  <a:pt x="2460583" y="1728160"/>
                  <a:pt x="2656201" y="1746357"/>
                </a:cubicBezTo>
                <a:cubicBezTo>
                  <a:pt x="2851819" y="1764554"/>
                  <a:pt x="3102028" y="1850990"/>
                  <a:pt x="3297646" y="1923778"/>
                </a:cubicBezTo>
                <a:cubicBezTo>
                  <a:pt x="3493264" y="1996566"/>
                  <a:pt x="3602446" y="2060255"/>
                  <a:pt x="3829909" y="2183085"/>
                </a:cubicBezTo>
                <a:cubicBezTo>
                  <a:pt x="4057372" y="2305915"/>
                  <a:pt x="4394016" y="2533378"/>
                  <a:pt x="4662422" y="2660757"/>
                </a:cubicBezTo>
                <a:cubicBezTo>
                  <a:pt x="4930828" y="2788136"/>
                  <a:pt x="5146917" y="2881396"/>
                  <a:pt x="5440344" y="2947360"/>
                </a:cubicBezTo>
                <a:cubicBezTo>
                  <a:pt x="5733771" y="3013324"/>
                  <a:pt x="6140929" y="3090662"/>
                  <a:pt x="6422983" y="3056542"/>
                </a:cubicBezTo>
                <a:cubicBezTo>
                  <a:pt x="6705037" y="3022423"/>
                  <a:pt x="6893831" y="2933712"/>
                  <a:pt x="7132667" y="2742643"/>
                </a:cubicBezTo>
                <a:cubicBezTo>
                  <a:pt x="7371503" y="2551574"/>
                  <a:pt x="7644458" y="2148966"/>
                  <a:pt x="7855998" y="1910130"/>
                </a:cubicBezTo>
                <a:cubicBezTo>
                  <a:pt x="8067538" y="1671294"/>
                  <a:pt x="8222214" y="1518894"/>
                  <a:pt x="8401909" y="1309628"/>
                </a:cubicBezTo>
                <a:cubicBezTo>
                  <a:pt x="8581604" y="1100362"/>
                  <a:pt x="8777222" y="818309"/>
                  <a:pt x="8934171" y="654536"/>
                </a:cubicBezTo>
                <a:cubicBezTo>
                  <a:pt x="9091120" y="490763"/>
                  <a:pt x="9152535" y="433896"/>
                  <a:pt x="9343604" y="326989"/>
                </a:cubicBezTo>
                <a:cubicBezTo>
                  <a:pt x="9534673" y="220082"/>
                  <a:pt x="9850846" y="38112"/>
                  <a:pt x="10080583" y="13091"/>
                </a:cubicBezTo>
                <a:cubicBezTo>
                  <a:pt x="10310320" y="-11930"/>
                  <a:pt x="10512762" y="-21028"/>
                  <a:pt x="10722028" y="176864"/>
                </a:cubicBezTo>
                <a:cubicBezTo>
                  <a:pt x="10931294" y="374756"/>
                  <a:pt x="11126911" y="770542"/>
                  <a:pt x="11336177" y="1200446"/>
                </a:cubicBezTo>
                <a:cubicBezTo>
                  <a:pt x="11545443" y="1630350"/>
                  <a:pt x="11736512" y="2587969"/>
                  <a:pt x="11977622" y="2756291"/>
                </a:cubicBezTo>
                <a:cubicBezTo>
                  <a:pt x="12218733" y="2924614"/>
                  <a:pt x="12594046" y="2476512"/>
                  <a:pt x="12782840" y="2210381"/>
                </a:cubicBezTo>
                <a:cubicBezTo>
                  <a:pt x="12971634" y="1944250"/>
                  <a:pt x="12996655" y="1450655"/>
                  <a:pt x="13110386" y="1159503"/>
                </a:cubicBezTo>
                <a:cubicBezTo>
                  <a:pt x="13224117" y="868351"/>
                  <a:pt x="13312828" y="533980"/>
                  <a:pt x="13465228" y="463467"/>
                </a:cubicBezTo>
                <a:cubicBezTo>
                  <a:pt x="13617628" y="392954"/>
                  <a:pt x="13760929" y="570374"/>
                  <a:pt x="14024786" y="736422"/>
                </a:cubicBezTo>
                <a:cubicBezTo>
                  <a:pt x="14288643" y="902470"/>
                  <a:pt x="14841377" y="1000279"/>
                  <a:pt x="15048368" y="1459754"/>
                </a:cubicBezTo>
                <a:cubicBezTo>
                  <a:pt x="15255359" y="1919229"/>
                  <a:pt x="15230339" y="2842727"/>
                  <a:pt x="15266733" y="3493270"/>
                </a:cubicBezTo>
                <a:cubicBezTo>
                  <a:pt x="15303127" y="4143813"/>
                  <a:pt x="15284930" y="4917186"/>
                  <a:pt x="15266733" y="5363013"/>
                </a:cubicBezTo>
                <a:cubicBezTo>
                  <a:pt x="15248536" y="5808840"/>
                  <a:pt x="16488207" y="5993085"/>
                  <a:pt x="15157550" y="6168231"/>
                </a:cubicBezTo>
                <a:cubicBezTo>
                  <a:pt x="13826893" y="6343377"/>
                  <a:pt x="9684798" y="6427539"/>
                  <a:pt x="7282792" y="6413891"/>
                </a:cubicBezTo>
                <a:cubicBezTo>
                  <a:pt x="4880786" y="6400243"/>
                  <a:pt x="1935145" y="6579939"/>
                  <a:pt x="745515" y="6086345"/>
                </a:cubicBezTo>
                <a:cubicBezTo>
                  <a:pt x="-444115" y="5592751"/>
                  <a:pt x="147288" y="4114243"/>
                  <a:pt x="145013" y="3452327"/>
                </a:cubicBezTo>
                <a:cubicBezTo>
                  <a:pt x="142738" y="2790411"/>
                  <a:pt x="490756" y="2346858"/>
                  <a:pt x="731867" y="2114846"/>
                </a:cubicBezTo>
                <a:cubicBezTo>
                  <a:pt x="972978" y="1882834"/>
                  <a:pt x="1386959" y="2123945"/>
                  <a:pt x="1618971" y="2073903"/>
                </a:cubicBezTo>
                <a:close/>
              </a:path>
            </a:pathLst>
          </a:cu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F1168-B2BA-446A-9EDA-29B99C313572}"/>
              </a:ext>
            </a:extLst>
          </p:cNvPr>
          <p:cNvSpPr txBox="1"/>
          <p:nvPr/>
        </p:nvSpPr>
        <p:spPr>
          <a:xfrm>
            <a:off x="4146229" y="2682592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Pre-Cooling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EF9178-A5EA-4854-8747-CD72816755CB}"/>
              </a:ext>
            </a:extLst>
          </p:cNvPr>
          <p:cNvCxnSpPr/>
          <p:nvPr/>
        </p:nvCxnSpPr>
        <p:spPr>
          <a:xfrm>
            <a:off x="5813946" y="2961564"/>
            <a:ext cx="641445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BF45C2-DC17-4F7F-8DC6-3DF8644D1829}"/>
              </a:ext>
            </a:extLst>
          </p:cNvPr>
          <p:cNvSpPr txBox="1"/>
          <p:nvPr/>
        </p:nvSpPr>
        <p:spPr>
          <a:xfrm>
            <a:off x="9520765" y="70230"/>
            <a:ext cx="19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Event Hours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7FB6C3-11CE-4DA8-BBF9-E95A28C401B9}"/>
              </a:ext>
            </a:extLst>
          </p:cNvPr>
          <p:cNvCxnSpPr>
            <a:cxnSpLocks/>
          </p:cNvCxnSpPr>
          <p:nvPr/>
        </p:nvCxnSpPr>
        <p:spPr>
          <a:xfrm>
            <a:off x="10360103" y="846313"/>
            <a:ext cx="0" cy="349367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>
            <a:extLst>
              <a:ext uri="{FF2B5EF4-FFF2-40B4-BE49-F238E27FC236}">
                <a16:creationId xmlns:a16="http://schemas.microsoft.com/office/drawing/2014/main" id="{571B1CFC-2F39-4C7F-84FA-83D5A92C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Response Event with BYOD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0AB54-0356-4EEE-81DB-42FC9698B516}"/>
              </a:ext>
            </a:extLst>
          </p:cNvPr>
          <p:cNvSpPr txBox="1"/>
          <p:nvPr/>
        </p:nvSpPr>
        <p:spPr>
          <a:xfrm>
            <a:off x="3402018" y="5472143"/>
            <a:ext cx="513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.9 kW – 1.1 kW per household</a:t>
            </a:r>
          </a:p>
        </p:txBody>
      </p:sp>
    </p:spTree>
    <p:extLst>
      <p:ext uri="{BB962C8B-B14F-4D97-AF65-F5344CB8AC3E}">
        <p14:creationId xmlns:p14="http://schemas.microsoft.com/office/powerpoint/2010/main" val="17034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8" grpId="0" animBg="1"/>
      <p:bldP spid="10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2790CCE-8B66-4563-BBD8-05A1BB3D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Shapes help identify deep savings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0F220-063C-49D4-A4E4-A0F95A698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b="6236"/>
          <a:stretch/>
        </p:blipFill>
        <p:spPr>
          <a:xfrm>
            <a:off x="7839273" y="1068400"/>
            <a:ext cx="4281104" cy="285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FB52C-0E82-4C0A-800B-2E004E4EA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82"/>
          <a:stretch/>
        </p:blipFill>
        <p:spPr>
          <a:xfrm>
            <a:off x="3953650" y="1019659"/>
            <a:ext cx="4310089" cy="2855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76297-7738-440B-B081-2B5D0E908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35"/>
          <a:stretch/>
        </p:blipFill>
        <p:spPr>
          <a:xfrm>
            <a:off x="-15790" y="1073787"/>
            <a:ext cx="4180813" cy="2801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38BCC-10AD-4DF1-93FE-6C68390DC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40" y="4025055"/>
            <a:ext cx="3971279" cy="2845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C99DB-D1DE-449C-A9F3-6F103396E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001" y="4034146"/>
            <a:ext cx="3975644" cy="2845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4711C-A2C0-41CD-8DBB-894E3BF36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483" y="4101595"/>
            <a:ext cx="3786506" cy="27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8A6AF23D-6658-4117-BD75-C3196089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Characteristics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D70E9-952E-4A78-AA6A-69E10DECF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649176" y="3429000"/>
            <a:ext cx="6575716" cy="30376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458A064-91BD-4203-B058-584C3D914685}"/>
              </a:ext>
            </a:extLst>
          </p:cNvPr>
          <p:cNvSpPr/>
          <p:nvPr/>
        </p:nvSpPr>
        <p:spPr>
          <a:xfrm>
            <a:off x="249996" y="4123963"/>
            <a:ext cx="1854200" cy="1192573"/>
          </a:xfrm>
          <a:prstGeom prst="wedgeRoundRectCallout">
            <a:avLst>
              <a:gd name="adj1" fmla="val 78426"/>
              <a:gd name="adj2" fmla="val 34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Event awareness is lower among negative savers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689C5EC-C78A-46EA-8D51-72F40D604A1D}"/>
              </a:ext>
            </a:extLst>
          </p:cNvPr>
          <p:cNvSpPr/>
          <p:nvPr/>
        </p:nvSpPr>
        <p:spPr>
          <a:xfrm>
            <a:off x="10020300" y="3056550"/>
            <a:ext cx="2171700" cy="1434487"/>
          </a:xfrm>
          <a:prstGeom prst="wedgeRoundRectCallout">
            <a:avLst>
              <a:gd name="adj1" fmla="val -87006"/>
              <a:gd name="adj2" fmla="val 4667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Deeper positive performance is supported by lower incidence of overrides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384E903-C4E2-46EE-B251-5A10938912BC}"/>
              </a:ext>
            </a:extLst>
          </p:cNvPr>
          <p:cNvSpPr/>
          <p:nvPr/>
        </p:nvSpPr>
        <p:spPr>
          <a:xfrm>
            <a:off x="9345542" y="1145800"/>
            <a:ext cx="2370208" cy="1434487"/>
          </a:xfrm>
          <a:prstGeom prst="wedgeRoundRectCallout">
            <a:avLst>
              <a:gd name="adj1" fmla="val -72065"/>
              <a:gd name="adj2" fmla="val 1267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Customers who are home during events are more likely to deliver deeper positive savings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79E0D9F-C606-4969-AAFE-2078112FA8A7}"/>
              </a:ext>
            </a:extLst>
          </p:cNvPr>
          <p:cNvSpPr/>
          <p:nvPr/>
        </p:nvSpPr>
        <p:spPr>
          <a:xfrm>
            <a:off x="195051" y="2585424"/>
            <a:ext cx="1964089" cy="1192573"/>
          </a:xfrm>
          <a:prstGeom prst="wedgeRoundRectCallout">
            <a:avLst>
              <a:gd name="adj1" fmla="val 82617"/>
              <a:gd name="adj2" fmla="val 4491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Overrides alone do not explain negative performance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2D2CF6C-38D0-42C7-8792-C7363B5C8BD5}"/>
              </a:ext>
            </a:extLst>
          </p:cNvPr>
          <p:cNvSpPr/>
          <p:nvPr/>
        </p:nvSpPr>
        <p:spPr>
          <a:xfrm>
            <a:off x="3267424" y="1213524"/>
            <a:ext cx="2635466" cy="1299038"/>
          </a:xfrm>
          <a:prstGeom prst="wedgeRoundRectCallout">
            <a:avLst>
              <a:gd name="adj1" fmla="val 32253"/>
              <a:gd name="adj2" fmla="val 11032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Preferred setpoints are a possible key to both overrides as well as depth of savings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12D88D7-6046-465A-A2FE-04BC641FDA4F}"/>
              </a:ext>
            </a:extLst>
          </p:cNvPr>
          <p:cNvSpPr/>
          <p:nvPr/>
        </p:nvSpPr>
        <p:spPr>
          <a:xfrm>
            <a:off x="6289111" y="1148298"/>
            <a:ext cx="2919342" cy="1434487"/>
          </a:xfrm>
          <a:prstGeom prst="wedgeRoundRectCallout">
            <a:avLst>
              <a:gd name="adj1" fmla="val -34249"/>
              <a:gd name="adj2" fmla="val 1010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Load impacts are deeper and better sustained among customers with lower setpoints in the summer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071B349-154B-4035-BE33-9FE94F49F9FD}"/>
              </a:ext>
            </a:extLst>
          </p:cNvPr>
          <p:cNvSpPr/>
          <p:nvPr/>
        </p:nvSpPr>
        <p:spPr>
          <a:xfrm>
            <a:off x="452925" y="1070761"/>
            <a:ext cx="2350310" cy="1192573"/>
          </a:xfrm>
          <a:prstGeom prst="wedgeRoundRectCallout">
            <a:avLst>
              <a:gd name="adj1" fmla="val 74193"/>
              <a:gd name="adj2" fmla="val 10668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Negative performers are more likely to care about energy costs</a:t>
            </a:r>
          </a:p>
        </p:txBody>
      </p:sp>
    </p:spTree>
    <p:extLst>
      <p:ext uri="{BB962C8B-B14F-4D97-AF65-F5344CB8AC3E}">
        <p14:creationId xmlns:p14="http://schemas.microsoft.com/office/powerpoint/2010/main" val="4206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9D3AFBE-5DEE-49FE-BCF3-3AFF1AD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75352"/>
              </p:ext>
            </p:extLst>
          </p:nvPr>
        </p:nvGraphicFramePr>
        <p:xfrm>
          <a:off x="4274289" y="955589"/>
          <a:ext cx="7542980" cy="572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6">
            <a:extLst>
              <a:ext uri="{FF2B5EF4-FFF2-40B4-BE49-F238E27FC236}">
                <a16:creationId xmlns:a16="http://schemas.microsoft.com/office/drawing/2014/main" id="{A747DE73-8472-4A8B-8EB3-9979F0DE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 customers break down?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8D846-399E-4D69-AC20-672F850E3B61}"/>
              </a:ext>
            </a:extLst>
          </p:cNvPr>
          <p:cNvSpPr txBox="1"/>
          <p:nvPr/>
        </p:nvSpPr>
        <p:spPr>
          <a:xfrm>
            <a:off x="279400" y="1666789"/>
            <a:ext cx="349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Higher energy users</a:t>
            </a:r>
          </a:p>
          <a:p>
            <a:r>
              <a:rPr lang="en-US" sz="3200" dirty="0"/>
              <a:t>Less overrides</a:t>
            </a:r>
          </a:p>
          <a:p>
            <a:r>
              <a:rPr lang="en-US" sz="3200" dirty="0"/>
              <a:t>Lower set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CBC2C-90BB-43AA-9E38-F31314581520}"/>
              </a:ext>
            </a:extLst>
          </p:cNvPr>
          <p:cNvSpPr txBox="1"/>
          <p:nvPr/>
        </p:nvSpPr>
        <p:spPr>
          <a:xfrm>
            <a:off x="279400" y="4332751"/>
            <a:ext cx="349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Lower energy users</a:t>
            </a:r>
          </a:p>
          <a:p>
            <a:r>
              <a:rPr lang="en-US" sz="3200" dirty="0"/>
              <a:t>More overrides</a:t>
            </a:r>
          </a:p>
          <a:p>
            <a:r>
              <a:rPr lang="en-US" sz="3200" dirty="0"/>
              <a:t>Higher set points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CC3643E-5EB3-4798-B46D-56993ED37671}"/>
              </a:ext>
            </a:extLst>
          </p:cNvPr>
          <p:cNvSpPr/>
          <p:nvPr/>
        </p:nvSpPr>
        <p:spPr>
          <a:xfrm>
            <a:off x="3546779" y="1271949"/>
            <a:ext cx="727510" cy="2615609"/>
          </a:xfrm>
          <a:prstGeom prst="leftBrace">
            <a:avLst>
              <a:gd name="adj1" fmla="val 34640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74004560-8C0D-4E07-B592-09C6359275F9}"/>
              </a:ext>
            </a:extLst>
          </p:cNvPr>
          <p:cNvSpPr/>
          <p:nvPr/>
        </p:nvSpPr>
        <p:spPr>
          <a:xfrm>
            <a:off x="3546779" y="3975733"/>
            <a:ext cx="727510" cy="2615609"/>
          </a:xfrm>
          <a:prstGeom prst="leftBrace">
            <a:avLst>
              <a:gd name="adj1" fmla="val 34640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2790CCE-8B66-4563-BBD8-05A1BB3D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81000"/>
            <a:ext cx="11912600" cy="711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Shapes help identify deep savings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0F220-063C-49D4-A4E4-A0F95A698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b="6236"/>
          <a:stretch/>
        </p:blipFill>
        <p:spPr>
          <a:xfrm>
            <a:off x="7839273" y="1068400"/>
            <a:ext cx="4281104" cy="285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FB52C-0E82-4C0A-800B-2E004E4EA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82"/>
          <a:stretch/>
        </p:blipFill>
        <p:spPr>
          <a:xfrm>
            <a:off x="3953650" y="1019659"/>
            <a:ext cx="4310089" cy="2855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76297-7738-440B-B081-2B5D0E908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35"/>
          <a:stretch/>
        </p:blipFill>
        <p:spPr>
          <a:xfrm>
            <a:off x="-15790" y="1073787"/>
            <a:ext cx="4180813" cy="2801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38BCC-10AD-4DF1-93FE-6C68390DC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40" y="4025055"/>
            <a:ext cx="3971279" cy="2845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C99DB-D1DE-449C-A9F3-6F103396E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001" y="4034146"/>
            <a:ext cx="3975644" cy="2845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4711C-A2C0-41CD-8DBB-894E3BF36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483" y="4101595"/>
            <a:ext cx="3786506" cy="27564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68933B-95E8-4C32-8C3C-D37A3B52B9DD}"/>
              </a:ext>
            </a:extLst>
          </p:cNvPr>
          <p:cNvSpPr/>
          <p:nvPr/>
        </p:nvSpPr>
        <p:spPr>
          <a:xfrm>
            <a:off x="109182" y="1019659"/>
            <a:ext cx="8042301" cy="2904584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4E7377033654BA1E1150E753DAC58" ma:contentTypeVersion="14" ma:contentTypeDescription="Create a new document." ma:contentTypeScope="" ma:versionID="485898d6d94559f21fede064ae6a29d3">
  <xsd:schema xmlns:xsd="http://www.w3.org/2001/XMLSchema" xmlns:xs="http://www.w3.org/2001/XMLSchema" xmlns:p="http://schemas.microsoft.com/office/2006/metadata/properties" xmlns:ns2="cc260708-1200-4e1a-9524-151a3045224f" xmlns:ns3="7047d13a-3d85-4210-90f4-cf6e6b1ca963" targetNamespace="http://schemas.microsoft.com/office/2006/metadata/properties" ma:root="true" ma:fieldsID="dd1a01979caa00d344ed63303312eabf" ns2:_="" ns3:_="">
    <xsd:import namespace="cc260708-1200-4e1a-9524-151a3045224f"/>
    <xsd:import namespace="7047d13a-3d85-4210-90f4-cf6e6b1ca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60708-1200-4e1a-9524-151a30452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cdb0c2-b311-48ea-8847-e093fd63e3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7d13a-3d85-4210-90f4-cf6e6b1ca96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b3768f2-0c08-4726-b9bb-d7c116746309}" ma:internalName="TaxCatchAll" ma:showField="CatchAllData" ma:web="7047d13a-3d85-4210-90f4-cf6e6b1ca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DC83AD-947D-499B-9ABB-F2FC7D9691EA}"/>
</file>

<file path=customXml/itemProps2.xml><?xml version="1.0" encoding="utf-8"?>
<ds:datastoreItem xmlns:ds="http://schemas.openxmlformats.org/officeDocument/2006/customXml" ds:itemID="{7C6284B3-E331-42A1-956A-7A7AF42CC52E}"/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479</Words>
  <Application>Microsoft Office PowerPoint</Application>
  <PresentationFormat>Widescreen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Demand Response Event with BYOD</vt:lpstr>
      <vt:lpstr>Load Shapes help identify deep savings</vt:lpstr>
      <vt:lpstr>Customer Characteristics</vt:lpstr>
      <vt:lpstr>How do the customers break down?</vt:lpstr>
      <vt:lpstr>Load Shapes help identify deep savings</vt:lpstr>
      <vt:lpstr>Analyzing the data</vt:lpstr>
      <vt:lpstr>Analyzing the data</vt:lpstr>
      <vt:lpstr>Analyzing the data</vt:lpstr>
      <vt:lpstr>Data in action</vt:lpstr>
      <vt:lpstr>Data in action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Sempf, Kurt</dc:creator>
  <cp:lastModifiedBy>Suzanne Hull</cp:lastModifiedBy>
  <cp:revision>5</cp:revision>
  <dcterms:created xsi:type="dcterms:W3CDTF">2022-10-10T13:34:48Z</dcterms:created>
  <dcterms:modified xsi:type="dcterms:W3CDTF">2022-10-14T18:55:16Z</dcterms:modified>
</cp:coreProperties>
</file>